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notesSlides/_rels/notesSlide1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</file>

<file path=ppt/notesSlides/_rels/notesSlide10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</file>

<file path=ppt/notesSlides/_rels/notesSlide11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</file>

<file path=ppt/notesSlides/_rels/notesSlide12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</file>

<file path=ppt/notesSlides/_rels/notesSlide2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</file>

<file path=ppt/notesSlides/_rels/notesSlide3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</file>

<file path=ppt/notesSlides/_rels/notesSlide4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</file>

<file path=ppt/notesSlides/_rels/notesSlide5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</file>

<file path=ppt/notesSlides/_rels/notesSlide6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</file>

<file path=ppt/notesSlides/_rels/notesSlide7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</file>

<file path=ppt/notesSlides/_rels/notesSlide8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</file>

<file path=ppt/notesSlides/_rels/notesSlide9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大家好，欢迎来到这次技术分享。今天的主题是 AI Agent 工程化与落地——也就是说，我们不聊新模型，不聊新论文，专门聊一件事：怎么把那些跑得动 Demo 的 Agent，真正搬进生产环境里。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聊一聊会遇到的失败。大致可以分到四个象限。左上是高频浅层的工具错误，schema 不匹配、参数幻觉、超时无回退，这一类靠提前校验就能挡住。左下是低频但麻烦的死循环，反思链路没有终止条件，Plan 反反复复改，必须设硬性停机条件。右下是更难处理的幻觉，编造工具、编造结果，甚至假装成功，这一类只能靠 Grounding，让每一步都对接真实数据源。右上是隐蔽的成本失控，Token 漂移、重复检索、链路套娃，必须做计量和上限。预案的关键，是分类别准备，不是事后扑火。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把这些东西整合起来，给一个十二周可执行的落地路线。第一阶段是前三周，跑通最小可用的原型，金标准 case 通过率到八成以上，再进下一阶段。第二阶段是第四到第七周，把评估集铺到一百条以上，自动回归点亮绿灯，重试和降级机制全部上。第三阶段是第八到第十周，规模化，加缓存、加限流、做多租户隔离、做模型分级路由。第四阶段是第十一到第十二周，灰度上线，从百分之一到百分之十再到全量，盯住 SLO，让飞轮真正转起来。每个阶段都要有"通关"硬指标，否则就只是在赶进度。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最后总结一句话。所谓的 Agent 工程化，不是给系统里加一个 LLM 就完事了，而是把 LLM 真正装进一个有架构、有上下文、有评估、有可观测的工程系统里。这四件事一起做，Agent 才能从 Demo 走到生产。希望今天分享的这套框架，能帮到正在路上的你。谢谢大家。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先抛一个让人有点不舒服的事实。在我和很多团队的交流里，大约九成的 Agent 项目最后都停在了 Demo 阶段。原因不是模型不够强，也不是想法不够好，而是要进生产，需要跨过四道工程化门槛——架构、上下文、评估、可观测。这四件事一件没做，Demo 就永远只能是 Demo。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第一道是性能不稳定，多步推理一叠加，每一步五到十个百分点的抖动累计起来，整体成功率就会断崖式下滑，P95 延迟更是常常翻五到十倍。第二道是成本不可预测，同一个任务在不同上下文长度下，单次 token 消耗能漂移五到五十倍，长尾任务尤其会吞掉预算。第三道是质量难闭环，失败原因是模型问题、提示词问题、还是数据问题往往说不清楚，回归测试也没有，一改 prompt 就提心吊胆。这三道门槛，是绝大多数项目都会先撞上的。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接下来我们看一下 Agent 的标准骨架。基本上可以分成四层。最上面是感知层，负责输入解析、多模态融合、上下文窗口管理。第二层是推理层，承担 Plan、ReAct、Tree-of-Thought、Reflection 这些决策范式。第三层是行动层，把模型的决策落到工具调用、函数执行、API 编排上。最下面是记忆层，包括短期上下文、长期向量库和任务级缓存。每一层都有自己的工程化坑，但只要框架对了，每一层都能独立打磨和替换。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理解了四层骨架之后，下一个常见问题是：到底用哪种模式。简单说有三种。Workflow 是路径固定的 DAG，LLM 只负责填空，可预测、好调试，适合确定性任务。Agent 是路径动态的，运行时让模型自己决定下一步，最常用、也是大部分项目真正在做的事，适合半结构化的探索类任务。Multi-Agent 是多角色协作，把 Planner、Critic、Worker 拆开并发协作，灵活性最高，但复杂度也最高，只在真正需要长程任务的时候用。绝大多数生产场景，从 Agent 开始就够了。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把模式确定下来之后，最先开始做的就是工具编排。一个稳定的工具调用大致是六步：先解析任务、再选工具、然后调用执行、接着验证返回、必要时重试或回退、最后做结果汇总。每一步都要可观测，每一步都要有兜底。最常见的翻车点不在第一步而在第四步——大家往往拿到工具返回就直接喂给模型，缺了 schema 验证和业务规则校验，幻觉就是从这里漏进来的。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讲完工具，下面这页是我个人觉得最重要的一页：上下文工程。模型每天都在变，提示词也每天都在调，但真正决定一个 Agent 智不智能的，是它每一步看到了什么——也就是上下文。围绕这一个核心，至少要做好六件事：检索要稳，重排要准，截断要会取舍，记忆要分长短期，工具说明要够具体，系统提示要把人设、输出格式、安全规则都讲清楚。上下文工程做不好，模型再强也救不回来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接下来切到运营视角。要上生产，你必须给自己装上四块表盘。第一块是任务成功率，目前这套系统跑到了百分之九十二点四，还在每周提升三个百分点。第二块是 P95 延迟，从初版的十一秒多，收敛到了四点八秒。第三块是单次任务成本，做了模型分级路由和检索结果缓存之后，单次成本压到了四毛二。第四块是三十天 SLO 达成率，靠多模型 fallback 兜住了上游事故，目前在百分之九十九点七。这四个数没有，就别谈上生产。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把这四个指标拉成时间轴，就能看到一条很真实的曲线。绿色是任务成功率，从最早的百分之七十一，一路爬到了百分之九十二点四。红色是单次成本，从一块二降到了四毛二。最关键的三个拐点都标在图上：第四周引入了 reranker，准确率跳了一档；第八周引入了 fallback，长尾任务的成本和失败率一起被压下来；第十一周引入了结果缓存，成本下了最大的一刀。每一次提升的背后，都对应一个具体的工程动作，不是靠运气，也不是靠换模型。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30f1b551f3f67e45.png"/>
  <Relationship Id="rId3" Type="http://schemas.openxmlformats.org/officeDocument/2006/relationships/notesSlide" Target="../notesSlides/notesSlide1.xml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7e7c1822570c7d79.png"/>
  <Relationship Id="rId3" Type="http://schemas.openxmlformats.org/officeDocument/2006/relationships/notesSlide" Target="../notesSlides/notesSlide10.xml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.xml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0e459a410938de29.png"/>
  <Relationship Id="rId3" Type="http://schemas.openxmlformats.org/officeDocument/2006/relationships/notesSlide" Target="../notesSlides/notesSlide12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3037125bd54c4adf.png"/>
  <Relationship Id="rId3" Type="http://schemas.openxmlformats.org/officeDocument/2006/relationships/notesSlide" Target="../notesSlides/notesSlide2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8117dc4322c61d7d.png"/>
  <Relationship Id="rId3" Type="http://schemas.openxmlformats.org/officeDocument/2006/relationships/notesSlide" Target="../notesSlides/notesSlide4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.xml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4af89fc7c4bc5f3.png"/>
  <Relationship Id="rId3" Type="http://schemas.openxmlformats.org/officeDocument/2006/relationships/notesSlide" Target="../notesSlides/notesSlide6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98de0ce79bc72078.png"/>
  <Relationship Id="rId3" Type="http://schemas.openxmlformats.org/officeDocument/2006/relationships/notesSlide" Target="../notesSlides/notesSlide7.xml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76dd7c11352e0cfe.png"/>
  <Relationship Id="rId3" Type="http://schemas.openxmlformats.org/officeDocument/2006/relationships/notesSlide" Target="../notesSlides/notesSlide8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A0E27">
                    <a:alpha val="0"/>
                  </a:srgbClr>
                </a:gs>
                <a:gs pos="50000">
                  <a:srgbClr val="0A0E27">
                    <a:alpha val="35000"/>
                  </a:srgbClr>
                </a:gs>
                <a:gs pos="100000">
                  <a:srgbClr val="0A0E27">
                    <a:alpha val="70000"/>
                  </a:srgbClr>
                </a:gs>
              </a:gsLst>
              <a:lin ang="5400000" scaled="1"/>
            </a:gradFill>
            <a:ln>
              <a:noFill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571500" y="513874"/>
            <a:ext cx="1654158" cy="198120"/>
            <a:chOff x="571500" y="513874"/>
            <a:chExt cx="1654158" cy="198120"/>
          </a:xfrm>
        </p:grpSpPr>
        <p:sp>
          <p:nvSpPr>
            <p:cNvPr id="6" name="Ellipse 6"/>
            <p:cNvSpPr/>
            <p:nvPr/>
          </p:nvSpPr>
          <p:spPr>
            <a:xfrm>
              <a:off x="571500" y="533400"/>
              <a:ext cx="76200" cy="76200"/>
            </a:xfrm>
            <a:prstGeom prst="ellipse">
              <a:avLst/>
            </a:prstGeom>
            <a:solidFill>
              <a:srgbClr val="3DDDFC"/>
            </a:solidFill>
            <a:ln>
              <a:noFill/>
            </a:ln>
          </p:spPr>
        </p:sp>
        <p:sp>
          <p:nvSpPr>
            <p:cNvPr id="7" name="Ellipse 7"/>
            <p:cNvSpPr/>
            <p:nvPr/>
          </p:nvSpPr>
          <p:spPr>
            <a:xfrm>
              <a:off x="685800" y="533400"/>
              <a:ext cx="76200" cy="76200"/>
            </a:xfrm>
            <a:prstGeom prst="ellipse">
              <a:avLst/>
            </a:prstGeom>
            <a:solidFill>
              <a:srgbClr val="5B8DEF">
                <a:alpha val="70000"/>
              </a:srgbClr>
            </a:solidFill>
            <a:ln>
              <a:noFill/>
            </a:ln>
          </p:spPr>
        </p:sp>
        <p:sp>
          <p:nvSpPr>
            <p:cNvPr id="8" name="Ellipse 8"/>
            <p:cNvSpPr/>
            <p:nvPr/>
          </p:nvSpPr>
          <p:spPr>
            <a:xfrm>
              <a:off x="800100" y="533400"/>
              <a:ext cx="76200" cy="76200"/>
            </a:xfrm>
            <a:prstGeom prst="ellipse">
              <a:avLst/>
            </a:prstGeom>
            <a:solidFill>
              <a:srgbClr val="A26BFA">
                <a:alpha val="55000"/>
              </a:srgbClr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997268" y="513874"/>
              <a:ext cx="122839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TECH TALK · 2026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24000" y="2286000"/>
            <a:ext cx="9144000" cy="2667000"/>
            <a:chOff x="1524000" y="2286000"/>
            <a:chExt cx="9144000" cy="2667000"/>
          </a:xfrm>
        </p:grpSpPr>
        <p:sp>
          <p:nvSpPr>
            <p:cNvPr id="11" name="Rectangle 11"/>
            <p:cNvSpPr/>
            <p:nvPr/>
          </p:nvSpPr>
          <p:spPr>
            <a:xfrm>
              <a:off x="1524000" y="2286000"/>
              <a:ext cx="9144000" cy="2667000"/>
            </a:xfrm>
            <a:prstGeom prst="roundRect">
              <a:avLst>
                <a:gd name="adj" fmla="val 7857"/>
              </a:avLst>
            </a:prstGeom>
            <a:gradFill>
              <a:gsLst>
                <a:gs pos="0">
                  <a:srgbClr val="5B8DEF">
                    <a:alpha val="22000"/>
                  </a:srgbClr>
                </a:gs>
                <a:gs pos="100000">
                  <a:srgbClr val="A26BFA">
                    <a:alpha val="8000"/>
                  </a:srgbClr>
                </a:gs>
              </a:gsLst>
              <a:lin ang="2700000" scaled="1"/>
            </a:gradFill>
            <a:ln w="9525">
              <a:solidFill>
                <a:srgbClr val="FFFFFF">
                  <a:alpha val="20000"/>
                </a:srgbClr>
              </a:solidFill>
            </a:ln>
          </p:spPr>
        </p:sp>
        <p:sp>
          <p:nvSpPr>
            <p:cNvPr id="12" name="Rectangle 12"/>
            <p:cNvSpPr/>
            <p:nvPr/>
          </p:nvSpPr>
          <p:spPr>
            <a:xfrm>
              <a:off x="1695450" y="2295525"/>
              <a:ext cx="88011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13" name="Rectangle 13"/>
            <p:cNvSpPr/>
            <p:nvPr/>
          </p:nvSpPr>
          <p:spPr>
            <a:xfrm>
              <a:off x="1524000" y="2476500"/>
              <a:ext cx="57150" cy="2286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B8DEF"/>
                </a:gs>
                <a:gs pos="50000">
                  <a:srgbClr val="A26BFA"/>
                </a:gs>
                <a:gs pos="100000">
                  <a:srgbClr val="3DDDFC"/>
                </a:gs>
              </a:gsLst>
              <a:lin ang="0" scaled="1"/>
            </a:gradFill>
            <a:ln>
              <a:noFill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828800" y="2847499"/>
            <a:ext cx="6777228" cy="1867376"/>
            <a:chOff x="1828800" y="2847499"/>
            <a:chExt cx="6777228" cy="1867376"/>
          </a:xfrm>
        </p:grpSpPr>
        <p:sp>
          <p:nvSpPr>
            <p:cNvPr id="15" name="TextBox 15"/>
            <p:cNvSpPr txBox="1"/>
            <p:nvPr/>
          </p:nvSpPr>
          <p:spPr>
            <a:xfrm>
              <a:off x="1892618" y="2847499"/>
              <a:ext cx="267124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AI AGENT · ENGINEERING IN PRODUCTION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28800" y="3162300"/>
              <a:ext cx="6777228" cy="1219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6000" b="1" dirty="0">
                  <a:gradFill>
                    <a:gsLst>
                      <a:gs pos="0">
                        <a:srgbClr val="5B8DEF"/>
                      </a:gs>
                      <a:gs pos="50000">
                        <a:srgbClr val="A26BFA"/>
                      </a:gs>
                      <a:gs pos="100000">
                        <a:srgbClr val="3DDDFC"/>
                      </a:gs>
                    </a:gsLst>
                    <a:lin ang="0" scaled="1"/>
                  </a:gradFill>
                  <a:latin typeface="Segoe UI"/>
                  <a:ea typeface="Microsoft YaHei"/>
                  <a:cs typeface="Segoe UI"/>
                </a:rPr>
                <a:t>AI Agent 工程化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78330" y="4231005"/>
              <a:ext cx="5313331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从 Demo 到生产 — 需要的不只是大模型</a:t>
              </a:r>
            </a:p>
          </p:txBody>
        </p:sp>
        <p:sp>
          <p:nvSpPr>
            <p:cNvPr id="18" name="Line 18"/>
            <p:cNvSpPr/>
            <p:nvPr/>
          </p:nvSpPr>
          <p:spPr>
            <a:xfrm>
              <a:off x="1905000" y="4705350"/>
              <a:ext cx="1143000" cy="9525"/>
            </a:xfrm>
            <a:custGeom>
              <a:avLst/>
              <a:gdLst/>
              <a:ahLst/>
              <a:cxnLst/>
              <a:rect l="l" t="t" r="r" b="b"/>
              <a:pathLst>
                <a:path w="1143000" h="9525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noFill/>
            <a:ln w="19050" cap="rnd">
              <a:solidFill>
                <a:srgbClr val="3DDDFC"/>
              </a:solidFill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559118" y="6447949"/>
            <a:ext cx="11073764" cy="198120"/>
            <a:chOff x="559118" y="6447949"/>
            <a:chExt cx="11073764" cy="198120"/>
          </a:xfrm>
        </p:grpSpPr>
        <p:sp>
          <p:nvSpPr>
            <p:cNvPr id="20" name="TextBox 20"/>
            <p:cNvSpPr txBox="1"/>
            <p:nvPr/>
          </p:nvSpPr>
          <p:spPr>
            <a:xfrm>
              <a:off x="559118" y="6447949"/>
              <a:ext cx="142276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2026 · 技术分享系列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181989" y="6447949"/>
              <a:ext cx="45089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01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A0E27">
                    <a:alpha val="60000"/>
                  </a:srgbClr>
                </a:gs>
                <a:gs pos="100000">
                  <a:srgbClr val="0A0E27">
                    <a:alpha val="78000"/>
                  </a:srgbClr>
                </a:gs>
              </a:gsLst>
              <a:lin ang="5400000" scaled="1"/>
            </a:gra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571500" y="448628"/>
            <a:ext cx="5521597" cy="680084"/>
            <a:chOff x="571500" y="448628"/>
            <a:chExt cx="5521597" cy="680084"/>
          </a:xfrm>
        </p:grpSpPr>
        <p:sp>
          <p:nvSpPr>
            <p:cNvPr id="6" name="Rectangle 6"/>
            <p:cNvSpPr/>
            <p:nvPr/>
          </p:nvSpPr>
          <p:spPr>
            <a:xfrm>
              <a:off x="571500" y="476250"/>
              <a:ext cx="57150" cy="304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B8DEF"/>
                </a:gs>
                <a:gs pos="50000">
                  <a:srgbClr val="A26BFA"/>
                </a:gs>
                <a:gs pos="100000">
                  <a:srgbClr val="3DDDFC"/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29615" y="448628"/>
              <a:ext cx="5363482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这四类失败,你最先会遇到哪个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48665" y="915352"/>
              <a:ext cx="400386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FAILURE MODES · FREQUENCY × DETECTION DIFFICULTY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068" y="1190625"/>
            <a:ext cx="11307932" cy="4733925"/>
            <a:chOff x="122068" y="1190625"/>
            <a:chExt cx="11307932" cy="4733925"/>
          </a:xfrm>
        </p:grpSpPr>
        <p:sp>
          <p:nvSpPr>
            <p:cNvPr id="10" name="Rectangle 10"/>
            <p:cNvSpPr/>
            <p:nvPr/>
          </p:nvSpPr>
          <p:spPr>
            <a:xfrm>
              <a:off x="762000" y="1190625"/>
              <a:ext cx="5143500" cy="209550"/>
            </a:xfrm>
            <a:prstGeom prst="roundRect">
              <a:avLst>
                <a:gd name="adj" fmla="val 50000"/>
              </a:avLst>
            </a:prstGeom>
            <a:solidFill>
              <a:srgbClr val="FB7185">
                <a:alpha val="18000"/>
              </a:srgbClr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2728648" y="1253966"/>
              <a:ext cx="1210204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FB7185"/>
                  </a:solidFill>
                  <a:latin typeface="Segoe UI"/>
                  <a:ea typeface="Microsoft YaHei"/>
                  <a:cs typeface="Segoe UI"/>
                </a:rPr>
                <a:t>SHALLOW · 表面易识</a:t>
              </a: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6286500" y="1190625"/>
              <a:ext cx="5143500" cy="209550"/>
            </a:xfrm>
            <a:prstGeom prst="roundRect">
              <a:avLst>
                <a:gd name="adj" fmla="val 50000"/>
              </a:avLst>
            </a:prstGeom>
            <a:solidFill>
              <a:srgbClr val="A26BFA">
                <a:alpha val="20000"/>
              </a:srgbClr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8319569" y="1253966"/>
              <a:ext cx="107736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A26BFA"/>
                  </a:solidFill>
                  <a:latin typeface="Segoe UI"/>
                  <a:ea typeface="Microsoft YaHei"/>
                  <a:cs typeface="Segoe UI"/>
                </a:rPr>
                <a:t>DEEP · 隐蔽难定位</a:t>
              </a: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361950" y="1504950"/>
              <a:ext cx="209550" cy="20955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 rot="-5400000">
              <a:off x="128393" y="2468880"/>
              <a:ext cx="66618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HIGH · 高频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361950" y="3829050"/>
              <a:ext cx="209550" cy="20955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 rot="-5400000">
              <a:off x="122068" y="4792980"/>
              <a:ext cx="67883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LOW · 低频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62000" y="1504950"/>
            <a:ext cx="5143500" cy="2209800"/>
            <a:chOff x="762000" y="1504950"/>
            <a:chExt cx="5143500" cy="2209800"/>
          </a:xfrm>
        </p:grpSpPr>
        <p:sp>
          <p:nvSpPr>
            <p:cNvPr id="19" name="Rectangle 19"/>
            <p:cNvSpPr/>
            <p:nvPr/>
          </p:nvSpPr>
          <p:spPr>
            <a:xfrm>
              <a:off x="762000" y="1504950"/>
              <a:ext cx="5143500" cy="2209800"/>
            </a:xfrm>
            <a:prstGeom prst="roundRect">
              <a:avLst>
                <a:gd name="adj" fmla="val 6897"/>
              </a:avLst>
            </a:prstGeom>
            <a:gradFill>
              <a:gsLst>
                <a:gs pos="0">
                  <a:srgbClr val="1A2150">
                    <a:alpha val="82000"/>
                  </a:srgbClr>
                </a:gs>
                <a:gs pos="100000">
                  <a:srgbClr val="1A2150">
                    <a:alpha val="50000"/>
                  </a:srgbClr>
                </a:gs>
              </a:gsLst>
              <a:lin ang="5400000" scaled="1"/>
            </a:gradFill>
            <a:ln w="9525">
              <a:solidFill>
                <a:srgbClr val="FB7185">
                  <a:alpha val="35000"/>
                </a:srgbClr>
              </a:solidFill>
            </a:ln>
          </p:spPr>
        </p:sp>
        <p:sp>
          <p:nvSpPr>
            <p:cNvPr id="20" name="Rectangle 20"/>
            <p:cNvSpPr/>
            <p:nvPr/>
          </p:nvSpPr>
          <p:spPr>
            <a:xfrm>
              <a:off x="933450" y="1514475"/>
              <a:ext cx="4800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21" name="Freeform 21"/>
            <p:cNvSpPr/>
            <p:nvPr/>
          </p:nvSpPr>
          <p:spPr>
            <a:xfrm>
              <a:off x="762000" y="1504950"/>
              <a:ext cx="5143500" cy="571500"/>
            </a:xfrm>
            <a:custGeom>
              <a:avLst/>
              <a:gdLst/>
              <a:ahLst/>
              <a:cxnLst/>
              <a:rect l="l" t="t" r="r" b="b"/>
              <a:pathLst>
                <a:path w="5143500" h="571500">
                  <a:moveTo>
                    <a:pt x="133350" y="0"/>
                  </a:moveTo>
                  <a:lnTo>
                    <a:pt x="5010150" y="0"/>
                  </a:lnTo>
                  <a:cubicBezTo>
                    <a:pt x="5083797" y="0"/>
                    <a:pt x="5143500" y="59703"/>
                    <a:pt x="5143500" y="133350"/>
                  </a:cubicBezTo>
                  <a:lnTo>
                    <a:pt x="5143500" y="571500"/>
                  </a:lnTo>
                  <a:lnTo>
                    <a:pt x="0" y="571500"/>
                  </a:ln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gradFill>
              <a:gsLst>
                <a:gs pos="0">
                  <a:srgbClr val="FB7185">
                    <a:alpha val="92000"/>
                  </a:srgbClr>
                </a:gs>
                <a:gs pos="100000">
                  <a:srgbClr val="FB7185">
                    <a:alpha val="45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22" name="Ellipse 22"/>
            <p:cNvSpPr/>
            <p:nvPr/>
          </p:nvSpPr>
          <p:spPr>
            <a:xfrm>
              <a:off x="933450" y="1619250"/>
              <a:ext cx="342900" cy="342900"/>
            </a:xfrm>
            <a:prstGeom prst="ellipse">
              <a:avLst/>
            </a:prstGeom>
            <a:solidFill>
              <a:srgbClr val="0A0E27">
                <a:alpha val="50000"/>
              </a:srgbClr>
            </a:solidFill>
            <a:ln>
              <a:noFill/>
            </a:ln>
          </p:spPr>
        </p:sp>
        <p:grpSp>
          <p:nvGrpSpPr>
            <p:cNvPr id="25" name="Group 25"/>
            <p:cNvGrpSpPr/>
            <p:nvPr/>
          </p:nvGrpSpPr>
          <p:grpSpPr>
            <a:xfrm>
              <a:off x="962025" y="1666856"/>
              <a:ext cx="285750" cy="247687"/>
              <a:chOff x="962025" y="1666856"/>
              <a:chExt cx="285750" cy="24768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009650" y="1790700"/>
                <a:ext cx="1905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14300">
                    <a:moveTo>
                      <a:pt x="190500" y="0"/>
                    </a:moveTo>
                    <a:lnTo>
                      <a:pt x="190500" y="19050"/>
                    </a:lnTo>
                    <a:cubicBezTo>
                      <a:pt x="190500" y="71655"/>
                      <a:pt x="147855" y="114300"/>
                      <a:pt x="95250" y="114300"/>
                    </a:cubicBezTo>
                    <a:cubicBezTo>
                      <a:pt x="42645" y="114300"/>
                      <a:pt x="0" y="71655"/>
                      <a:pt x="0" y="190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7185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962025" y="1666856"/>
                <a:ext cx="285750" cy="247687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47687">
                    <a:moveTo>
                      <a:pt x="161925" y="80981"/>
                    </a:moveTo>
                    <a:cubicBezTo>
                      <a:pt x="161925" y="73090"/>
                      <a:pt x="168322" y="66694"/>
                      <a:pt x="176212" y="66694"/>
                    </a:cubicBezTo>
                    <a:cubicBezTo>
                      <a:pt x="184103" y="66694"/>
                      <a:pt x="190500" y="73090"/>
                      <a:pt x="190500" y="80981"/>
                    </a:cubicBezTo>
                    <a:cubicBezTo>
                      <a:pt x="190500" y="88872"/>
                      <a:pt x="184103" y="95269"/>
                      <a:pt x="176212" y="95269"/>
                    </a:cubicBezTo>
                    <a:cubicBezTo>
                      <a:pt x="168322" y="95269"/>
                      <a:pt x="161925" y="88872"/>
                      <a:pt x="161925" y="80981"/>
                    </a:cubicBezTo>
                    <a:close/>
                    <a:moveTo>
                      <a:pt x="109538" y="66694"/>
                    </a:moveTo>
                    <a:cubicBezTo>
                      <a:pt x="101647" y="66694"/>
                      <a:pt x="95250" y="73090"/>
                      <a:pt x="95250" y="80981"/>
                    </a:cubicBezTo>
                    <a:cubicBezTo>
                      <a:pt x="95250" y="88872"/>
                      <a:pt x="101647" y="95269"/>
                      <a:pt x="109538" y="95269"/>
                    </a:cubicBezTo>
                    <a:cubicBezTo>
                      <a:pt x="117428" y="95269"/>
                      <a:pt x="123825" y="88872"/>
                      <a:pt x="123825" y="80981"/>
                    </a:cubicBezTo>
                    <a:cubicBezTo>
                      <a:pt x="123825" y="73090"/>
                      <a:pt x="117428" y="66694"/>
                      <a:pt x="109538" y="66694"/>
                    </a:cubicBezTo>
                    <a:close/>
                    <a:moveTo>
                      <a:pt x="247650" y="142894"/>
                    </a:moveTo>
                    <a:cubicBezTo>
                      <a:pt x="247676" y="152140"/>
                      <a:pt x="246475" y="161348"/>
                      <a:pt x="244078" y="170278"/>
                    </a:cubicBezTo>
                    <a:lnTo>
                      <a:pt x="270558" y="181851"/>
                    </a:lnTo>
                    <a:cubicBezTo>
                      <a:pt x="274621" y="183702"/>
                      <a:pt x="276853" y="188127"/>
                      <a:pt x="275927" y="192495"/>
                    </a:cubicBezTo>
                    <a:cubicBezTo>
                      <a:pt x="275001" y="196863"/>
                      <a:pt x="271165" y="200001"/>
                      <a:pt x="266700" y="200044"/>
                    </a:cubicBezTo>
                    <a:cubicBezTo>
                      <a:pt x="265388" y="200047"/>
                      <a:pt x="264090" y="199775"/>
                      <a:pt x="262890" y="199246"/>
                    </a:cubicBezTo>
                    <a:lnTo>
                      <a:pt x="237387" y="188137"/>
                    </a:lnTo>
                    <a:cubicBezTo>
                      <a:pt x="219974" y="224527"/>
                      <a:pt x="183216" y="247687"/>
                      <a:pt x="142875" y="247687"/>
                    </a:cubicBezTo>
                    <a:cubicBezTo>
                      <a:pt x="102534" y="247687"/>
                      <a:pt x="65776" y="224527"/>
                      <a:pt x="48363" y="188137"/>
                    </a:cubicBezTo>
                    <a:lnTo>
                      <a:pt x="22860" y="199246"/>
                    </a:lnTo>
                    <a:cubicBezTo>
                      <a:pt x="21660" y="199775"/>
                      <a:pt x="20362" y="200047"/>
                      <a:pt x="19050" y="200044"/>
                    </a:cubicBezTo>
                    <a:cubicBezTo>
                      <a:pt x="14542" y="200041"/>
                      <a:pt x="10653" y="196878"/>
                      <a:pt x="9732" y="192465"/>
                    </a:cubicBezTo>
                    <a:cubicBezTo>
                      <a:pt x="8811" y="188052"/>
                      <a:pt x="11109" y="183597"/>
                      <a:pt x="15240" y="181791"/>
                    </a:cubicBezTo>
                    <a:lnTo>
                      <a:pt x="41672" y="170278"/>
                    </a:lnTo>
                    <a:cubicBezTo>
                      <a:pt x="39275" y="161348"/>
                      <a:pt x="38074" y="152140"/>
                      <a:pt x="38100" y="142894"/>
                    </a:cubicBezTo>
                    <a:lnTo>
                      <a:pt x="38100" y="133369"/>
                    </a:lnTo>
                    <a:lnTo>
                      <a:pt x="9525" y="133369"/>
                    </a:lnTo>
                    <a:cubicBezTo>
                      <a:pt x="4264" y="133369"/>
                      <a:pt x="0" y="129104"/>
                      <a:pt x="0" y="123844"/>
                    </a:cubicBezTo>
                    <a:cubicBezTo>
                      <a:pt x="0" y="118583"/>
                      <a:pt x="4264" y="114319"/>
                      <a:pt x="9525" y="114319"/>
                    </a:cubicBezTo>
                    <a:lnTo>
                      <a:pt x="38100" y="114319"/>
                    </a:lnTo>
                    <a:lnTo>
                      <a:pt x="38100" y="104794"/>
                    </a:lnTo>
                    <a:cubicBezTo>
                      <a:pt x="38074" y="95548"/>
                      <a:pt x="39275" y="86339"/>
                      <a:pt x="41672" y="77409"/>
                    </a:cubicBezTo>
                    <a:lnTo>
                      <a:pt x="15240" y="65896"/>
                    </a:lnTo>
                    <a:cubicBezTo>
                      <a:pt x="12046" y="64584"/>
                      <a:pt x="9811" y="61647"/>
                      <a:pt x="9400" y="58218"/>
                    </a:cubicBezTo>
                    <a:cubicBezTo>
                      <a:pt x="8989" y="54790"/>
                      <a:pt x="10466" y="51408"/>
                      <a:pt x="13260" y="49378"/>
                    </a:cubicBezTo>
                    <a:cubicBezTo>
                      <a:pt x="16053" y="47349"/>
                      <a:pt x="19727" y="46990"/>
                      <a:pt x="22860" y="48441"/>
                    </a:cubicBezTo>
                    <a:lnTo>
                      <a:pt x="48363" y="59550"/>
                    </a:lnTo>
                    <a:cubicBezTo>
                      <a:pt x="65776" y="23160"/>
                      <a:pt x="102534" y="0"/>
                      <a:pt x="142875" y="0"/>
                    </a:cubicBezTo>
                    <a:cubicBezTo>
                      <a:pt x="183216" y="0"/>
                      <a:pt x="219974" y="23160"/>
                      <a:pt x="237387" y="59550"/>
                    </a:cubicBezTo>
                    <a:lnTo>
                      <a:pt x="262890" y="48406"/>
                    </a:lnTo>
                    <a:cubicBezTo>
                      <a:pt x="267681" y="46439"/>
                      <a:pt x="273165" y="48660"/>
                      <a:pt x="275237" y="53406"/>
                    </a:cubicBezTo>
                    <a:cubicBezTo>
                      <a:pt x="277309" y="58152"/>
                      <a:pt x="275209" y="63684"/>
                      <a:pt x="270510" y="65860"/>
                    </a:cubicBezTo>
                    <a:lnTo>
                      <a:pt x="244078" y="77469"/>
                    </a:lnTo>
                    <a:cubicBezTo>
                      <a:pt x="246475" y="86399"/>
                      <a:pt x="247676" y="95607"/>
                      <a:pt x="247650" y="104853"/>
                    </a:cubicBezTo>
                    <a:lnTo>
                      <a:pt x="247650" y="114378"/>
                    </a:lnTo>
                    <a:lnTo>
                      <a:pt x="276225" y="114378"/>
                    </a:lnTo>
                    <a:cubicBezTo>
                      <a:pt x="281486" y="114378"/>
                      <a:pt x="285750" y="118643"/>
                      <a:pt x="285750" y="123903"/>
                    </a:cubicBezTo>
                    <a:cubicBezTo>
                      <a:pt x="285750" y="129164"/>
                      <a:pt x="281486" y="133428"/>
                      <a:pt x="276225" y="133428"/>
                    </a:cubicBezTo>
                    <a:lnTo>
                      <a:pt x="247650" y="133428"/>
                    </a:lnTo>
                    <a:close/>
                    <a:moveTo>
                      <a:pt x="57150" y="114319"/>
                    </a:moveTo>
                    <a:lnTo>
                      <a:pt x="228600" y="114319"/>
                    </a:lnTo>
                    <a:lnTo>
                      <a:pt x="228600" y="104794"/>
                    </a:lnTo>
                    <a:cubicBezTo>
                      <a:pt x="228600" y="57449"/>
                      <a:pt x="190220" y="19069"/>
                      <a:pt x="142875" y="19069"/>
                    </a:cubicBezTo>
                    <a:cubicBezTo>
                      <a:pt x="95530" y="19069"/>
                      <a:pt x="57150" y="57449"/>
                      <a:pt x="57150" y="104794"/>
                    </a:cubicBezTo>
                    <a:close/>
                    <a:moveTo>
                      <a:pt x="133350" y="228071"/>
                    </a:moveTo>
                    <a:lnTo>
                      <a:pt x="133350" y="133369"/>
                    </a:lnTo>
                    <a:lnTo>
                      <a:pt x="57150" y="133369"/>
                    </a:lnTo>
                    <a:lnTo>
                      <a:pt x="57150" y="142894"/>
                    </a:lnTo>
                    <a:cubicBezTo>
                      <a:pt x="57202" y="186529"/>
                      <a:pt x="89989" y="223179"/>
                      <a:pt x="133350" y="228071"/>
                    </a:cubicBezTo>
                    <a:close/>
                    <a:moveTo>
                      <a:pt x="228600" y="142894"/>
                    </a:moveTo>
                    <a:lnTo>
                      <a:pt x="228600" y="133369"/>
                    </a:lnTo>
                    <a:lnTo>
                      <a:pt x="152400" y="133369"/>
                    </a:lnTo>
                    <a:lnTo>
                      <a:pt x="152400" y="228071"/>
                    </a:lnTo>
                    <a:cubicBezTo>
                      <a:pt x="195761" y="223179"/>
                      <a:pt x="228548" y="186529"/>
                      <a:pt x="228600" y="142894"/>
                    </a:cubicBezTo>
                    <a:close/>
                  </a:path>
                </a:pathLst>
              </a:custGeom>
              <a:solidFill>
                <a:srgbClr val="FB7185"/>
              </a:solidFill>
              <a:ln>
                <a:noFill/>
              </a:ln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1353502" y="1694021"/>
              <a:ext cx="910304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工具错误</a:t>
              </a: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4667250" y="1638300"/>
              <a:ext cx="1143000" cy="266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2000"/>
              </a:srgbClr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4772816" y="1730216"/>
              <a:ext cx="931869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VALIDATE EARLY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952500" y="2288381"/>
              <a:ext cx="2400634" cy="1295400"/>
              <a:chOff x="952500" y="2288381"/>
              <a:chExt cx="2400634" cy="1295400"/>
            </a:xfrm>
          </p:grpSpPr>
          <p:sp>
            <p:nvSpPr>
              <p:cNvPr id="29" name="Ellipse 29"/>
              <p:cNvSpPr/>
              <p:nvPr/>
            </p:nvSpPr>
            <p:spPr>
              <a:xfrm>
                <a:off x="952500" y="2305050"/>
                <a:ext cx="114300" cy="114300"/>
              </a:xfrm>
              <a:prstGeom prst="ellipse">
                <a:avLst/>
              </a:prstGeom>
              <a:solidFill>
                <a:srgbClr val="FB7185"/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1147762" y="2288381"/>
                <a:ext cx="166753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JSON schema 不匹配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1149668" y="2504599"/>
                <a:ext cx="216074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字段缺失 / 类型错位 / enum 写飞</a:t>
                </a:r>
              </a:p>
            </p:txBody>
          </p:sp>
          <p:sp>
            <p:nvSpPr>
              <p:cNvPr id="32" name="Ellipse 32"/>
              <p:cNvSpPr/>
              <p:nvPr/>
            </p:nvSpPr>
            <p:spPr>
              <a:xfrm>
                <a:off x="952500" y="2838450"/>
                <a:ext cx="114300" cy="114300"/>
              </a:xfrm>
              <a:prstGeom prst="ellipse">
                <a:avLst/>
              </a:prstGeom>
              <a:solidFill>
                <a:srgbClr val="FB7185"/>
              </a:solidFill>
              <a:ln>
                <a:noFill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1147762" y="2821781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参数幻觉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1149668" y="3037999"/>
                <a:ext cx="220346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不存在的参数 / 值越界 / 单位混用</a:t>
                </a:r>
              </a:p>
            </p:txBody>
          </p:sp>
          <p:sp>
            <p:nvSpPr>
              <p:cNvPr id="35" name="Ellipse 35"/>
              <p:cNvSpPr/>
              <p:nvPr/>
            </p:nvSpPr>
            <p:spPr>
              <a:xfrm>
                <a:off x="952500" y="3371850"/>
                <a:ext cx="114300" cy="114300"/>
              </a:xfrm>
              <a:prstGeom prst="ellipse">
                <a:avLst/>
              </a:prstGeom>
              <a:solidFill>
                <a:srgbClr val="FB7185"/>
              </a:solidFill>
              <a:ln>
                <a:noFill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1147762" y="3355181"/>
                <a:ext cx="89118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超时无回退</a:t>
                </a:r>
              </a:p>
            </p:txBody>
          </p:sp>
        </p:grpSp>
      </p:grpSp>
      <p:grpSp>
        <p:nvGrpSpPr>
          <p:cNvPr id="58" name="Group 58"/>
          <p:cNvGrpSpPr/>
          <p:nvPr/>
        </p:nvGrpSpPr>
        <p:grpSpPr>
          <a:xfrm>
            <a:off x="6286500" y="1504950"/>
            <a:ext cx="5143500" cy="2209800"/>
            <a:chOff x="6286500" y="1504950"/>
            <a:chExt cx="5143500" cy="2209800"/>
          </a:xfrm>
        </p:grpSpPr>
        <p:sp>
          <p:nvSpPr>
            <p:cNvPr id="39" name="Rectangle 39"/>
            <p:cNvSpPr/>
            <p:nvPr/>
          </p:nvSpPr>
          <p:spPr>
            <a:xfrm>
              <a:off x="6286500" y="1504950"/>
              <a:ext cx="5143500" cy="2209800"/>
            </a:xfrm>
            <a:prstGeom prst="roundRect">
              <a:avLst>
                <a:gd name="adj" fmla="val 6897"/>
              </a:avLst>
            </a:prstGeom>
            <a:gradFill>
              <a:gsLst>
                <a:gs pos="0">
                  <a:srgbClr val="1A2150">
                    <a:alpha val="82000"/>
                  </a:srgbClr>
                </a:gs>
                <a:gs pos="100000">
                  <a:srgbClr val="1A2150">
                    <a:alpha val="50000"/>
                  </a:srgbClr>
                </a:gs>
              </a:gsLst>
              <a:lin ang="5400000" scaled="1"/>
            </a:gradFill>
            <a:ln w="9525">
              <a:solidFill>
                <a:srgbClr val="A26BFA">
                  <a:alpha val="40000"/>
                </a:srgbClr>
              </a:solidFill>
            </a:ln>
          </p:spPr>
        </p:sp>
        <p:sp>
          <p:nvSpPr>
            <p:cNvPr id="40" name="Rectangle 40"/>
            <p:cNvSpPr/>
            <p:nvPr/>
          </p:nvSpPr>
          <p:spPr>
            <a:xfrm>
              <a:off x="6457950" y="1514475"/>
              <a:ext cx="4800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41" name="Freeform 41"/>
            <p:cNvSpPr/>
            <p:nvPr/>
          </p:nvSpPr>
          <p:spPr>
            <a:xfrm>
              <a:off x="6286500" y="1504950"/>
              <a:ext cx="5143500" cy="571500"/>
            </a:xfrm>
            <a:custGeom>
              <a:avLst/>
              <a:gdLst/>
              <a:ahLst/>
              <a:cxnLst/>
              <a:rect l="l" t="t" r="r" b="b"/>
              <a:pathLst>
                <a:path w="5143500" h="571500">
                  <a:moveTo>
                    <a:pt x="133350" y="0"/>
                  </a:moveTo>
                  <a:lnTo>
                    <a:pt x="5010150" y="0"/>
                  </a:lnTo>
                  <a:cubicBezTo>
                    <a:pt x="5083797" y="0"/>
                    <a:pt x="5143500" y="59703"/>
                    <a:pt x="5143500" y="133350"/>
                  </a:cubicBezTo>
                  <a:lnTo>
                    <a:pt x="5143500" y="571500"/>
                  </a:lnTo>
                  <a:lnTo>
                    <a:pt x="0" y="571500"/>
                  </a:ln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gradFill>
              <a:gsLst>
                <a:gs pos="0">
                  <a:srgbClr val="A26BFA">
                    <a:alpha val="92000"/>
                  </a:srgbClr>
                </a:gs>
                <a:gs pos="100000">
                  <a:srgbClr val="A26BFA">
                    <a:alpha val="45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42" name="Ellipse 42"/>
            <p:cNvSpPr/>
            <p:nvPr/>
          </p:nvSpPr>
          <p:spPr>
            <a:xfrm>
              <a:off x="6457950" y="1619250"/>
              <a:ext cx="342900" cy="342900"/>
            </a:xfrm>
            <a:prstGeom prst="ellipse">
              <a:avLst/>
            </a:prstGeom>
            <a:solidFill>
              <a:srgbClr val="0A0E27">
                <a:alpha val="50000"/>
              </a:srgbClr>
            </a:solidFill>
            <a:ln>
              <a:noFill/>
            </a:ln>
          </p:spPr>
        </p:sp>
        <p:grpSp>
          <p:nvGrpSpPr>
            <p:cNvPr id="45" name="Group 45"/>
            <p:cNvGrpSpPr/>
            <p:nvPr/>
          </p:nvGrpSpPr>
          <p:grpSpPr>
            <a:xfrm>
              <a:off x="6496050" y="1695450"/>
              <a:ext cx="266700" cy="190500"/>
              <a:chOff x="6496050" y="1695450"/>
              <a:chExt cx="266700" cy="1905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6505575" y="1704975"/>
                <a:ext cx="247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114300">
                    <a:moveTo>
                      <a:pt x="247650" y="57150"/>
                    </a:moveTo>
                    <a:cubicBezTo>
                      <a:pt x="247650" y="85725"/>
                      <a:pt x="200025" y="114300"/>
                      <a:pt x="123825" y="114300"/>
                    </a:cubicBezTo>
                    <a:cubicBezTo>
                      <a:pt x="47625" y="114300"/>
                      <a:pt x="0" y="85725"/>
                      <a:pt x="0" y="57150"/>
                    </a:cubicBezTo>
                    <a:cubicBezTo>
                      <a:pt x="0" y="28575"/>
                      <a:pt x="47625" y="0"/>
                      <a:pt x="123825" y="0"/>
                    </a:cubicBezTo>
                    <a:cubicBezTo>
                      <a:pt x="200025" y="0"/>
                      <a:pt x="247650" y="28575"/>
                      <a:pt x="247650" y="57150"/>
                    </a:cubicBezTo>
                    <a:close/>
                  </a:path>
                </a:pathLst>
              </a:custGeom>
              <a:solidFill>
                <a:srgbClr val="A26BFA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44" name="Freeform 44"/>
              <p:cNvSpPr/>
              <p:nvPr/>
            </p:nvSpPr>
            <p:spPr>
              <a:xfrm>
                <a:off x="6496050" y="1695450"/>
                <a:ext cx="2667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190500">
                    <a:moveTo>
                      <a:pt x="228100" y="18859"/>
                    </a:moveTo>
                    <a:cubicBezTo>
                      <a:pt x="203418" y="6525"/>
                      <a:pt x="170652" y="0"/>
                      <a:pt x="133350" y="0"/>
                    </a:cubicBezTo>
                    <a:cubicBezTo>
                      <a:pt x="96048" y="0"/>
                      <a:pt x="63282" y="6525"/>
                      <a:pt x="38600" y="18859"/>
                    </a:cubicBezTo>
                    <a:cubicBezTo>
                      <a:pt x="13918" y="31194"/>
                      <a:pt x="0" y="48554"/>
                      <a:pt x="0" y="66675"/>
                    </a:cubicBezTo>
                    <a:lnTo>
                      <a:pt x="0" y="123825"/>
                    </a:lnTo>
                    <a:cubicBezTo>
                      <a:pt x="0" y="141946"/>
                      <a:pt x="14073" y="159365"/>
                      <a:pt x="38600" y="171641"/>
                    </a:cubicBezTo>
                    <a:cubicBezTo>
                      <a:pt x="63127" y="183916"/>
                      <a:pt x="96048" y="190500"/>
                      <a:pt x="133350" y="190500"/>
                    </a:cubicBezTo>
                    <a:cubicBezTo>
                      <a:pt x="170652" y="190500"/>
                      <a:pt x="203418" y="183975"/>
                      <a:pt x="228100" y="171641"/>
                    </a:cubicBezTo>
                    <a:cubicBezTo>
                      <a:pt x="252782" y="159306"/>
                      <a:pt x="266700" y="141946"/>
                      <a:pt x="266700" y="123825"/>
                    </a:cubicBezTo>
                    <a:lnTo>
                      <a:pt x="266700" y="66675"/>
                    </a:lnTo>
                    <a:cubicBezTo>
                      <a:pt x="266700" y="48554"/>
                      <a:pt x="252627" y="31135"/>
                      <a:pt x="228100" y="18859"/>
                    </a:cubicBezTo>
                    <a:close/>
                    <a:moveTo>
                      <a:pt x="133350" y="19050"/>
                    </a:moveTo>
                    <a:cubicBezTo>
                      <a:pt x="207931" y="19050"/>
                      <a:pt x="247650" y="46708"/>
                      <a:pt x="247650" y="66675"/>
                    </a:cubicBezTo>
                    <a:cubicBezTo>
                      <a:pt x="247650" y="86642"/>
                      <a:pt x="207931" y="114300"/>
                      <a:pt x="133350" y="114300"/>
                    </a:cubicBezTo>
                    <a:cubicBezTo>
                      <a:pt x="58769" y="114300"/>
                      <a:pt x="19050" y="86642"/>
                      <a:pt x="19050" y="66675"/>
                    </a:cubicBezTo>
                    <a:cubicBezTo>
                      <a:pt x="19050" y="46708"/>
                      <a:pt x="58769" y="19050"/>
                      <a:pt x="133350" y="19050"/>
                    </a:cubicBezTo>
                    <a:close/>
                    <a:moveTo>
                      <a:pt x="123825" y="133183"/>
                    </a:moveTo>
                    <a:lnTo>
                      <a:pt x="123825" y="171283"/>
                    </a:lnTo>
                    <a:cubicBezTo>
                      <a:pt x="101203" y="170545"/>
                      <a:pt x="82153" y="167211"/>
                      <a:pt x="66675" y="162366"/>
                    </a:cubicBezTo>
                    <a:lnTo>
                      <a:pt x="66675" y="125075"/>
                    </a:lnTo>
                    <a:cubicBezTo>
                      <a:pt x="85334" y="130046"/>
                      <a:pt x="104520" y="132768"/>
                      <a:pt x="123825" y="133183"/>
                    </a:cubicBezTo>
                    <a:close/>
                    <a:moveTo>
                      <a:pt x="142875" y="133183"/>
                    </a:moveTo>
                    <a:cubicBezTo>
                      <a:pt x="162180" y="132768"/>
                      <a:pt x="181366" y="130046"/>
                      <a:pt x="200025" y="125075"/>
                    </a:cubicBezTo>
                    <a:lnTo>
                      <a:pt x="200025" y="162354"/>
                    </a:lnTo>
                    <a:cubicBezTo>
                      <a:pt x="184547" y="167199"/>
                      <a:pt x="165497" y="170533"/>
                      <a:pt x="142875" y="171271"/>
                    </a:cubicBezTo>
                    <a:close/>
                    <a:moveTo>
                      <a:pt x="19050" y="123825"/>
                    </a:moveTo>
                    <a:lnTo>
                      <a:pt x="19050" y="101834"/>
                    </a:lnTo>
                    <a:cubicBezTo>
                      <a:pt x="25044" y="106810"/>
                      <a:pt x="31607" y="111058"/>
                      <a:pt x="38600" y="114490"/>
                    </a:cubicBezTo>
                    <a:cubicBezTo>
                      <a:pt x="41493" y="115931"/>
                      <a:pt x="44553" y="117288"/>
                      <a:pt x="47625" y="118574"/>
                    </a:cubicBezTo>
                    <a:lnTo>
                      <a:pt x="47625" y="154781"/>
                    </a:lnTo>
                    <a:cubicBezTo>
                      <a:pt x="28777" y="145447"/>
                      <a:pt x="19050" y="133695"/>
                      <a:pt x="19050" y="123825"/>
                    </a:cubicBezTo>
                    <a:close/>
                    <a:moveTo>
                      <a:pt x="219075" y="154781"/>
                    </a:moveTo>
                    <a:lnTo>
                      <a:pt x="219075" y="118574"/>
                    </a:lnTo>
                    <a:cubicBezTo>
                      <a:pt x="222183" y="117288"/>
                      <a:pt x="225207" y="115931"/>
                      <a:pt x="228100" y="114491"/>
                    </a:cubicBezTo>
                    <a:cubicBezTo>
                      <a:pt x="235093" y="111058"/>
                      <a:pt x="241656" y="106810"/>
                      <a:pt x="247650" y="101834"/>
                    </a:cubicBezTo>
                    <a:lnTo>
                      <a:pt x="247650" y="123825"/>
                    </a:lnTo>
                    <a:cubicBezTo>
                      <a:pt x="247650" y="133695"/>
                      <a:pt x="237923" y="145447"/>
                      <a:pt x="219075" y="154781"/>
                    </a:cubicBezTo>
                    <a:close/>
                  </a:path>
                </a:pathLst>
              </a:custGeom>
              <a:solidFill>
                <a:srgbClr val="A26BFA"/>
              </a:solidFill>
              <a:ln>
                <a:noFill/>
              </a:ln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6878002" y="1694021"/>
              <a:ext cx="910304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成本失控</a:t>
              </a:r>
            </a:p>
          </p:txBody>
        </p:sp>
        <p:sp>
          <p:nvSpPr>
            <p:cNvPr id="47" name="Rectangle 47"/>
            <p:cNvSpPr/>
            <p:nvPr/>
          </p:nvSpPr>
          <p:spPr>
            <a:xfrm>
              <a:off x="10191750" y="1638300"/>
              <a:ext cx="1143000" cy="266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2000"/>
              </a:srgbClr>
            </a:solidFill>
            <a:ln>
              <a:noFill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10389040" y="1730216"/>
              <a:ext cx="74842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METER · CAP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6477000" y="2288381"/>
              <a:ext cx="2236875" cy="1295400"/>
              <a:chOff x="6477000" y="2288381"/>
              <a:chExt cx="2236875" cy="1295400"/>
            </a:xfrm>
          </p:grpSpPr>
          <p:sp>
            <p:nvSpPr>
              <p:cNvPr id="49" name="Ellipse 49"/>
              <p:cNvSpPr/>
              <p:nvPr/>
            </p:nvSpPr>
            <p:spPr>
              <a:xfrm>
                <a:off x="6477000" y="2305050"/>
                <a:ext cx="114300" cy="114300"/>
              </a:xfrm>
              <a:prstGeom prst="ellipse">
                <a:avLst/>
              </a:prstGeom>
              <a:solidFill>
                <a:srgbClr val="A26BFA"/>
              </a:solidFill>
              <a:ln>
                <a:noFill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6672262" y="2288381"/>
                <a:ext cx="89980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Token 漂移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6674168" y="2504599"/>
                <a:ext cx="189018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长尾 prompt 把单次成本拉爆</a:t>
                </a:r>
              </a:p>
            </p:txBody>
          </p:sp>
          <p:sp>
            <p:nvSpPr>
              <p:cNvPr id="52" name="Ellipse 52"/>
              <p:cNvSpPr/>
              <p:nvPr/>
            </p:nvSpPr>
            <p:spPr>
              <a:xfrm>
                <a:off x="6477000" y="2838450"/>
                <a:ext cx="114300" cy="114300"/>
              </a:xfrm>
              <a:prstGeom prst="ellipse">
                <a:avLst/>
              </a:prstGeom>
              <a:solidFill>
                <a:srgbClr val="A26BFA"/>
              </a:solidFill>
              <a:ln>
                <a:noFill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6672262" y="2821781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重复检索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6674168" y="3037999"/>
                <a:ext cx="203970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相同问句反复打向量库 · 无缓存</a:t>
                </a:r>
              </a:p>
            </p:txBody>
          </p:sp>
          <p:sp>
            <p:nvSpPr>
              <p:cNvPr id="55" name="Ellipse 55"/>
              <p:cNvSpPr/>
              <p:nvPr/>
            </p:nvSpPr>
            <p:spPr>
              <a:xfrm>
                <a:off x="6477000" y="3371850"/>
                <a:ext cx="114300" cy="114300"/>
              </a:xfrm>
              <a:prstGeom prst="ellipse">
                <a:avLst/>
              </a:prstGeom>
              <a:solidFill>
                <a:srgbClr val="A26BFA"/>
              </a:solidFill>
              <a:ln>
                <a:noFill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6672262" y="3355181"/>
                <a:ext cx="160714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链路过长 · 套娃调用</a:t>
                </a:r>
              </a:p>
            </p:txBody>
          </p:sp>
        </p:grpSp>
      </p:grpSp>
      <p:grpSp>
        <p:nvGrpSpPr>
          <p:cNvPr id="78" name="Group 78"/>
          <p:cNvGrpSpPr/>
          <p:nvPr/>
        </p:nvGrpSpPr>
        <p:grpSpPr>
          <a:xfrm>
            <a:off x="762000" y="3924300"/>
            <a:ext cx="5143500" cy="2209800"/>
            <a:chOff x="762000" y="3924300"/>
            <a:chExt cx="5143500" cy="2209800"/>
          </a:xfrm>
        </p:grpSpPr>
        <p:sp>
          <p:nvSpPr>
            <p:cNvPr id="59" name="Rectangle 59"/>
            <p:cNvSpPr/>
            <p:nvPr/>
          </p:nvSpPr>
          <p:spPr>
            <a:xfrm>
              <a:off x="762000" y="3924300"/>
              <a:ext cx="5143500" cy="2209800"/>
            </a:xfrm>
            <a:prstGeom prst="roundRect">
              <a:avLst>
                <a:gd name="adj" fmla="val 6897"/>
              </a:avLst>
            </a:prstGeom>
            <a:gradFill>
              <a:gsLst>
                <a:gs pos="0">
                  <a:srgbClr val="1A2150">
                    <a:alpha val="82000"/>
                  </a:srgbClr>
                </a:gs>
                <a:gs pos="100000">
                  <a:srgbClr val="1A2150">
                    <a:alpha val="50000"/>
                  </a:srgbClr>
                </a:gs>
              </a:gsLst>
              <a:lin ang="5400000" scaled="1"/>
            </a:gradFill>
            <a:ln w="9525">
              <a:solidFill>
                <a:srgbClr val="F59E0B">
                  <a:alpha val="40000"/>
                </a:srgbClr>
              </a:solidFill>
            </a:ln>
          </p:spPr>
        </p:sp>
        <p:sp>
          <p:nvSpPr>
            <p:cNvPr id="60" name="Rectangle 60"/>
            <p:cNvSpPr/>
            <p:nvPr/>
          </p:nvSpPr>
          <p:spPr>
            <a:xfrm>
              <a:off x="933450" y="3933825"/>
              <a:ext cx="4800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61" name="Freeform 61"/>
            <p:cNvSpPr/>
            <p:nvPr/>
          </p:nvSpPr>
          <p:spPr>
            <a:xfrm>
              <a:off x="762000" y="3924300"/>
              <a:ext cx="5143500" cy="571500"/>
            </a:xfrm>
            <a:custGeom>
              <a:avLst/>
              <a:gdLst/>
              <a:ahLst/>
              <a:cxnLst/>
              <a:rect l="l" t="t" r="r" b="b"/>
              <a:pathLst>
                <a:path w="5143500" h="571500">
                  <a:moveTo>
                    <a:pt x="133350" y="0"/>
                  </a:moveTo>
                  <a:lnTo>
                    <a:pt x="5010150" y="0"/>
                  </a:lnTo>
                  <a:cubicBezTo>
                    <a:pt x="5083797" y="0"/>
                    <a:pt x="5143500" y="59703"/>
                    <a:pt x="5143500" y="133350"/>
                  </a:cubicBezTo>
                  <a:lnTo>
                    <a:pt x="5143500" y="571500"/>
                  </a:lnTo>
                  <a:lnTo>
                    <a:pt x="0" y="571500"/>
                  </a:ln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gradFill>
              <a:gsLst>
                <a:gs pos="0">
                  <a:srgbClr val="F59E0B">
                    <a:alpha val="92000"/>
                  </a:srgbClr>
                </a:gs>
                <a:gs pos="100000">
                  <a:srgbClr val="F59E0B">
                    <a:alpha val="45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62" name="Ellipse 62"/>
            <p:cNvSpPr/>
            <p:nvPr/>
          </p:nvSpPr>
          <p:spPr>
            <a:xfrm>
              <a:off x="933450" y="4038600"/>
              <a:ext cx="342900" cy="342900"/>
            </a:xfrm>
            <a:prstGeom prst="ellipse">
              <a:avLst/>
            </a:prstGeom>
            <a:solidFill>
              <a:srgbClr val="0A0E27">
                <a:alpha val="50000"/>
              </a:srgbClr>
            </a:solidFill>
            <a:ln>
              <a:noFill/>
            </a:ln>
          </p:spPr>
        </p:sp>
        <p:grpSp>
          <p:nvGrpSpPr>
            <p:cNvPr id="65" name="Group 65"/>
            <p:cNvGrpSpPr/>
            <p:nvPr/>
          </p:nvGrpSpPr>
          <p:grpSpPr>
            <a:xfrm>
              <a:off x="990597" y="4095750"/>
              <a:ext cx="228603" cy="228600"/>
              <a:chOff x="990597" y="4095750"/>
              <a:chExt cx="228603" cy="2286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1000125" y="4114800"/>
                <a:ext cx="2095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190500">
                    <a:moveTo>
                      <a:pt x="209550" y="0"/>
                    </a:moveTo>
                    <a:lnTo>
                      <a:pt x="209550" y="57150"/>
                    </a:lnTo>
                    <a:lnTo>
                      <a:pt x="152400" y="57150"/>
                    </a:lnTo>
                    <a:close/>
                    <a:moveTo>
                      <a:pt x="0" y="190500"/>
                    </a:moveTo>
                    <a:lnTo>
                      <a:pt x="57150" y="133350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rgbClr val="F59E0B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64" name="Freeform 64"/>
              <p:cNvSpPr/>
              <p:nvPr/>
            </p:nvSpPr>
            <p:spPr>
              <a:xfrm>
                <a:off x="990597" y="4095750"/>
                <a:ext cx="228603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28603" h="228600">
                    <a:moveTo>
                      <a:pt x="222721" y="10251"/>
                    </a:moveTo>
                    <a:cubicBezTo>
                      <a:pt x="219163" y="8775"/>
                      <a:pt x="215065" y="9588"/>
                      <a:pt x="212339" y="12311"/>
                    </a:cubicBezTo>
                    <a:lnTo>
                      <a:pt x="193218" y="31444"/>
                    </a:lnTo>
                    <a:cubicBezTo>
                      <a:pt x="169227" y="10835"/>
                      <a:pt x="142116" y="0"/>
                      <a:pt x="114303" y="0"/>
                    </a:cubicBezTo>
                    <a:cubicBezTo>
                      <a:pt x="63320" y="0"/>
                      <a:pt x="32650" y="30087"/>
                      <a:pt x="31364" y="31361"/>
                    </a:cubicBezTo>
                    <a:cubicBezTo>
                      <a:pt x="27642" y="35083"/>
                      <a:pt x="27642" y="41117"/>
                      <a:pt x="31364" y="44839"/>
                    </a:cubicBezTo>
                    <a:cubicBezTo>
                      <a:pt x="35086" y="48561"/>
                      <a:pt x="41120" y="48561"/>
                      <a:pt x="44842" y="44839"/>
                    </a:cubicBezTo>
                    <a:cubicBezTo>
                      <a:pt x="45092" y="44577"/>
                      <a:pt x="71119" y="19050"/>
                      <a:pt x="114303" y="19050"/>
                    </a:cubicBezTo>
                    <a:cubicBezTo>
                      <a:pt x="141890" y="19050"/>
                      <a:pt x="164214" y="31968"/>
                      <a:pt x="179692" y="44958"/>
                    </a:cubicBezTo>
                    <a:lnTo>
                      <a:pt x="155189" y="69461"/>
                    </a:lnTo>
                    <a:cubicBezTo>
                      <a:pt x="152462" y="72185"/>
                      <a:pt x="151645" y="76285"/>
                      <a:pt x="153121" y="79846"/>
                    </a:cubicBezTo>
                    <a:cubicBezTo>
                      <a:pt x="154597" y="83407"/>
                      <a:pt x="158073" y="85728"/>
                      <a:pt x="161928" y="85725"/>
                    </a:cubicBezTo>
                    <a:lnTo>
                      <a:pt x="219078" y="85725"/>
                    </a:lnTo>
                    <a:cubicBezTo>
                      <a:pt x="224339" y="85725"/>
                      <a:pt x="228603" y="81461"/>
                      <a:pt x="228603" y="76200"/>
                    </a:cubicBezTo>
                    <a:lnTo>
                      <a:pt x="228603" y="19050"/>
                    </a:lnTo>
                    <a:cubicBezTo>
                      <a:pt x="228602" y="15198"/>
                      <a:pt x="226281" y="11725"/>
                      <a:pt x="222721" y="10251"/>
                    </a:cubicBezTo>
                    <a:close/>
                    <a:moveTo>
                      <a:pt x="209553" y="66675"/>
                    </a:moveTo>
                    <a:lnTo>
                      <a:pt x="184919" y="66675"/>
                    </a:lnTo>
                    <a:lnTo>
                      <a:pt x="209553" y="42041"/>
                    </a:lnTo>
                    <a:close/>
                    <a:moveTo>
                      <a:pt x="183764" y="183761"/>
                    </a:moveTo>
                    <a:cubicBezTo>
                      <a:pt x="183514" y="184023"/>
                      <a:pt x="157487" y="209550"/>
                      <a:pt x="114303" y="209550"/>
                    </a:cubicBezTo>
                    <a:cubicBezTo>
                      <a:pt x="86716" y="209550"/>
                      <a:pt x="64392" y="196632"/>
                      <a:pt x="48914" y="183642"/>
                    </a:cubicBezTo>
                    <a:lnTo>
                      <a:pt x="73417" y="159139"/>
                    </a:lnTo>
                    <a:cubicBezTo>
                      <a:pt x="76144" y="156415"/>
                      <a:pt x="76961" y="152315"/>
                      <a:pt x="75485" y="148754"/>
                    </a:cubicBezTo>
                    <a:cubicBezTo>
                      <a:pt x="74009" y="145193"/>
                      <a:pt x="70533" y="142872"/>
                      <a:pt x="66678" y="142875"/>
                    </a:cubicBezTo>
                    <a:lnTo>
                      <a:pt x="9528" y="142875"/>
                    </a:lnTo>
                    <a:cubicBezTo>
                      <a:pt x="4268" y="142875"/>
                      <a:pt x="3" y="147139"/>
                      <a:pt x="3" y="152400"/>
                    </a:cubicBezTo>
                    <a:lnTo>
                      <a:pt x="3" y="209550"/>
                    </a:lnTo>
                    <a:cubicBezTo>
                      <a:pt x="0" y="213405"/>
                      <a:pt x="2321" y="216881"/>
                      <a:pt x="5882" y="218357"/>
                    </a:cubicBezTo>
                    <a:cubicBezTo>
                      <a:pt x="9443" y="219833"/>
                      <a:pt x="13543" y="219016"/>
                      <a:pt x="16267" y="216289"/>
                    </a:cubicBezTo>
                    <a:lnTo>
                      <a:pt x="35388" y="197156"/>
                    </a:lnTo>
                    <a:cubicBezTo>
                      <a:pt x="59380" y="217765"/>
                      <a:pt x="86490" y="228600"/>
                      <a:pt x="114303" y="228600"/>
                    </a:cubicBezTo>
                    <a:cubicBezTo>
                      <a:pt x="165286" y="228600"/>
                      <a:pt x="195956" y="198513"/>
                      <a:pt x="197242" y="197239"/>
                    </a:cubicBezTo>
                    <a:cubicBezTo>
                      <a:pt x="200964" y="193517"/>
                      <a:pt x="200964" y="187483"/>
                      <a:pt x="197242" y="183761"/>
                    </a:cubicBezTo>
                    <a:cubicBezTo>
                      <a:pt x="193520" y="180039"/>
                      <a:pt x="187486" y="180039"/>
                      <a:pt x="183764" y="183761"/>
                    </a:cubicBezTo>
                    <a:close/>
                    <a:moveTo>
                      <a:pt x="19053" y="161925"/>
                    </a:moveTo>
                    <a:lnTo>
                      <a:pt x="43687" y="161925"/>
                    </a:lnTo>
                    <a:lnTo>
                      <a:pt x="19053" y="186559"/>
                    </a:lnTo>
                    <a:close/>
                  </a:path>
                </a:pathLst>
              </a:custGeom>
              <a:solidFill>
                <a:srgbClr val="F59E0B"/>
              </a:solidFill>
              <a:ln>
                <a:noFill/>
              </a:ln>
            </p:spPr>
          </p:sp>
        </p:grpSp>
        <p:sp>
          <p:nvSpPr>
            <p:cNvPr id="66" name="TextBox 66"/>
            <p:cNvSpPr txBox="1"/>
            <p:nvPr/>
          </p:nvSpPr>
          <p:spPr>
            <a:xfrm>
              <a:off x="1353502" y="4113371"/>
              <a:ext cx="691777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死循环</a:t>
              </a:r>
            </a:p>
          </p:txBody>
        </p:sp>
        <p:sp>
          <p:nvSpPr>
            <p:cNvPr id="67" name="Rectangle 67"/>
            <p:cNvSpPr/>
            <p:nvPr/>
          </p:nvSpPr>
          <p:spPr>
            <a:xfrm>
              <a:off x="4667250" y="4057650"/>
              <a:ext cx="1143000" cy="266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2000"/>
              </a:srgbClr>
            </a:solidFill>
            <a:ln>
              <a:noFill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4918309" y="4149566"/>
              <a:ext cx="64088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HARD STOP</a:t>
              </a:r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952500" y="4707731"/>
              <a:ext cx="2436234" cy="1295400"/>
              <a:chOff x="952500" y="4707731"/>
              <a:chExt cx="2436234" cy="1295400"/>
            </a:xfrm>
          </p:grpSpPr>
          <p:sp>
            <p:nvSpPr>
              <p:cNvPr id="69" name="Ellipse 69"/>
              <p:cNvSpPr/>
              <p:nvPr/>
            </p:nvSpPr>
            <p:spPr>
              <a:xfrm>
                <a:off x="952500" y="4724400"/>
                <a:ext cx="114300" cy="114300"/>
              </a:xfrm>
              <a:prstGeom prst="ellipse">
                <a:avLst/>
              </a:prstGeom>
              <a:solidFill>
                <a:srgbClr val="F59E0B"/>
              </a:solidFill>
              <a:ln>
                <a:noFill/>
              </a:ln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1147762" y="4707731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反思链路无终止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1149668" y="4923949"/>
                <a:ext cx="223906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"我再想想" 无限循环 · 缺停机条件</a:t>
                </a:r>
              </a:p>
            </p:txBody>
          </p:sp>
          <p:sp>
            <p:nvSpPr>
              <p:cNvPr id="72" name="Ellipse 72"/>
              <p:cNvSpPr/>
              <p:nvPr/>
            </p:nvSpPr>
            <p:spPr>
              <a:xfrm>
                <a:off x="952500" y="5257800"/>
                <a:ext cx="114300" cy="114300"/>
              </a:xfrm>
              <a:prstGeom prst="ellipse">
                <a:avLst/>
              </a:prstGeom>
              <a:solidFill>
                <a:srgbClr val="F59E0B"/>
              </a:solidFill>
              <a:ln>
                <a:noFill/>
              </a:ln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1147762" y="5241131"/>
                <a:ext cx="1106835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Plan 反复修改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1149668" y="5457349"/>
                <a:ext cx="218210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每步都重新拆解 · 上下文越塞越多</a:t>
                </a:r>
              </a:p>
            </p:txBody>
          </p:sp>
          <p:sp>
            <p:nvSpPr>
              <p:cNvPr id="75" name="Ellipse 75"/>
              <p:cNvSpPr/>
              <p:nvPr/>
            </p:nvSpPr>
            <p:spPr>
              <a:xfrm>
                <a:off x="952500" y="5791200"/>
                <a:ext cx="114300" cy="114300"/>
              </a:xfrm>
              <a:prstGeom prst="ellipse">
                <a:avLst/>
              </a:prstGeom>
              <a:solidFill>
                <a:srgbClr val="F59E0B"/>
              </a:solidFill>
              <a:ln>
                <a:noFill/>
              </a:ln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1147762" y="5774531"/>
                <a:ext cx="192631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工具调用环 · A 调 B 调 A</a:t>
                </a:r>
              </a:p>
            </p:txBody>
          </p:sp>
        </p:grpSp>
      </p:grpSp>
      <p:grpSp>
        <p:nvGrpSpPr>
          <p:cNvPr id="98" name="Group 98"/>
          <p:cNvGrpSpPr/>
          <p:nvPr/>
        </p:nvGrpSpPr>
        <p:grpSpPr>
          <a:xfrm>
            <a:off x="6286500" y="3924300"/>
            <a:ext cx="5143500" cy="2209800"/>
            <a:chOff x="6286500" y="3924300"/>
            <a:chExt cx="5143500" cy="2209800"/>
          </a:xfrm>
        </p:grpSpPr>
        <p:sp>
          <p:nvSpPr>
            <p:cNvPr id="79" name="Rectangle 79"/>
            <p:cNvSpPr/>
            <p:nvPr/>
          </p:nvSpPr>
          <p:spPr>
            <a:xfrm>
              <a:off x="6286500" y="3924300"/>
              <a:ext cx="5143500" cy="2209800"/>
            </a:xfrm>
            <a:prstGeom prst="roundRect">
              <a:avLst>
                <a:gd name="adj" fmla="val 6897"/>
              </a:avLst>
            </a:prstGeom>
            <a:gradFill>
              <a:gsLst>
                <a:gs pos="0">
                  <a:srgbClr val="1A2150">
                    <a:alpha val="82000"/>
                  </a:srgbClr>
                </a:gs>
                <a:gs pos="100000">
                  <a:srgbClr val="1A2150">
                    <a:alpha val="50000"/>
                  </a:srgbClr>
                </a:gs>
              </a:gsLst>
              <a:lin ang="5400000" scaled="1"/>
            </a:gradFill>
            <a:ln w="9525">
              <a:solidFill>
                <a:srgbClr val="3DDDFC">
                  <a:alpha val="40000"/>
                </a:srgbClr>
              </a:solidFill>
            </a:ln>
          </p:spPr>
        </p:sp>
        <p:sp>
          <p:nvSpPr>
            <p:cNvPr id="80" name="Rectangle 80"/>
            <p:cNvSpPr/>
            <p:nvPr/>
          </p:nvSpPr>
          <p:spPr>
            <a:xfrm>
              <a:off x="6457950" y="3933825"/>
              <a:ext cx="4800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81" name="Freeform 81"/>
            <p:cNvSpPr/>
            <p:nvPr/>
          </p:nvSpPr>
          <p:spPr>
            <a:xfrm>
              <a:off x="6286500" y="3924300"/>
              <a:ext cx="5143500" cy="571500"/>
            </a:xfrm>
            <a:custGeom>
              <a:avLst/>
              <a:gdLst/>
              <a:ahLst/>
              <a:cxnLst/>
              <a:rect l="l" t="t" r="r" b="b"/>
              <a:pathLst>
                <a:path w="5143500" h="571500">
                  <a:moveTo>
                    <a:pt x="133350" y="0"/>
                  </a:moveTo>
                  <a:lnTo>
                    <a:pt x="5010150" y="0"/>
                  </a:lnTo>
                  <a:cubicBezTo>
                    <a:pt x="5083797" y="0"/>
                    <a:pt x="5143500" y="59703"/>
                    <a:pt x="5143500" y="133350"/>
                  </a:cubicBezTo>
                  <a:lnTo>
                    <a:pt x="5143500" y="571500"/>
                  </a:lnTo>
                  <a:lnTo>
                    <a:pt x="0" y="571500"/>
                  </a:ln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gradFill>
              <a:gsLst>
                <a:gs pos="0">
                  <a:srgbClr val="3DDDFC">
                    <a:alpha val="85000"/>
                  </a:srgbClr>
                </a:gs>
                <a:gs pos="100000">
                  <a:srgbClr val="3DDDFC">
                    <a:alpha val="40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82" name="Ellipse 82"/>
            <p:cNvSpPr/>
            <p:nvPr/>
          </p:nvSpPr>
          <p:spPr>
            <a:xfrm>
              <a:off x="6457950" y="4038600"/>
              <a:ext cx="342900" cy="342900"/>
            </a:xfrm>
            <a:prstGeom prst="ellipse">
              <a:avLst/>
            </a:prstGeom>
            <a:solidFill>
              <a:srgbClr val="0A0E27">
                <a:alpha val="50000"/>
              </a:srgbClr>
            </a:solidFill>
            <a:ln>
              <a:noFill/>
            </a:ln>
          </p:spPr>
        </p:sp>
        <p:grpSp>
          <p:nvGrpSpPr>
            <p:cNvPr id="85" name="Group 85"/>
            <p:cNvGrpSpPr/>
            <p:nvPr/>
          </p:nvGrpSpPr>
          <p:grpSpPr>
            <a:xfrm>
              <a:off x="6496049" y="4067175"/>
              <a:ext cx="276226" cy="276273"/>
              <a:chOff x="6496049" y="4067175"/>
              <a:chExt cx="276226" cy="276273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6505673" y="4124376"/>
                <a:ext cx="209449" cy="209449"/>
              </a:xfrm>
              <a:custGeom>
                <a:avLst/>
                <a:gdLst/>
                <a:ahLst/>
                <a:cxnLst/>
                <a:rect l="l" t="t" r="r" b="b"/>
                <a:pathLst>
                  <a:path w="209449" h="209449">
                    <a:moveTo>
                      <a:pt x="203284" y="113571"/>
                    </a:moveTo>
                    <a:lnTo>
                      <a:pt x="141777" y="136193"/>
                    </a:lnTo>
                    <a:cubicBezTo>
                      <a:pt x="139184" y="137142"/>
                      <a:pt x="137142" y="139184"/>
                      <a:pt x="136193" y="141777"/>
                    </a:cubicBezTo>
                    <a:lnTo>
                      <a:pt x="113571" y="203284"/>
                    </a:lnTo>
                    <a:cubicBezTo>
                      <a:pt x="112203" y="206989"/>
                      <a:pt x="108673" y="209449"/>
                      <a:pt x="104724" y="209449"/>
                    </a:cubicBezTo>
                    <a:cubicBezTo>
                      <a:pt x="100776" y="209449"/>
                      <a:pt x="97245" y="206989"/>
                      <a:pt x="95878" y="203284"/>
                    </a:cubicBezTo>
                    <a:lnTo>
                      <a:pt x="73256" y="141777"/>
                    </a:lnTo>
                    <a:cubicBezTo>
                      <a:pt x="72307" y="139184"/>
                      <a:pt x="70264" y="137142"/>
                      <a:pt x="67672" y="136193"/>
                    </a:cubicBezTo>
                    <a:lnTo>
                      <a:pt x="6164" y="113571"/>
                    </a:lnTo>
                    <a:cubicBezTo>
                      <a:pt x="2460" y="112203"/>
                      <a:pt x="0" y="108673"/>
                      <a:pt x="0" y="104724"/>
                    </a:cubicBezTo>
                    <a:cubicBezTo>
                      <a:pt x="0" y="100776"/>
                      <a:pt x="2460" y="97245"/>
                      <a:pt x="6164" y="95878"/>
                    </a:cubicBezTo>
                    <a:lnTo>
                      <a:pt x="67672" y="73256"/>
                    </a:lnTo>
                    <a:cubicBezTo>
                      <a:pt x="70264" y="72307"/>
                      <a:pt x="72307" y="70264"/>
                      <a:pt x="73256" y="67672"/>
                    </a:cubicBezTo>
                    <a:lnTo>
                      <a:pt x="95878" y="6164"/>
                    </a:lnTo>
                    <a:cubicBezTo>
                      <a:pt x="97245" y="2460"/>
                      <a:pt x="100776" y="0"/>
                      <a:pt x="104724" y="0"/>
                    </a:cubicBezTo>
                    <a:cubicBezTo>
                      <a:pt x="108673" y="0"/>
                      <a:pt x="112203" y="2460"/>
                      <a:pt x="113571" y="6164"/>
                    </a:cubicBezTo>
                    <a:lnTo>
                      <a:pt x="136193" y="67672"/>
                    </a:lnTo>
                    <a:cubicBezTo>
                      <a:pt x="137142" y="70264"/>
                      <a:pt x="139184" y="72307"/>
                      <a:pt x="141777" y="73256"/>
                    </a:cubicBezTo>
                    <a:lnTo>
                      <a:pt x="203284" y="95878"/>
                    </a:lnTo>
                    <a:cubicBezTo>
                      <a:pt x="206989" y="97245"/>
                      <a:pt x="209449" y="100776"/>
                      <a:pt x="209449" y="104724"/>
                    </a:cubicBezTo>
                    <a:cubicBezTo>
                      <a:pt x="209449" y="108673"/>
                      <a:pt x="206989" y="112203"/>
                      <a:pt x="203284" y="113571"/>
                    </a:cubicBez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84" name="Freeform 84"/>
              <p:cNvSpPr/>
              <p:nvPr/>
            </p:nvSpPr>
            <p:spPr>
              <a:xfrm>
                <a:off x="6496049" y="4067175"/>
                <a:ext cx="276226" cy="276273"/>
              </a:xfrm>
              <a:custGeom>
                <a:avLst/>
                <a:gdLst/>
                <a:ahLst/>
                <a:cxnLst/>
                <a:rect l="l" t="t" r="r" b="b"/>
                <a:pathLst>
                  <a:path w="276226" h="276273">
                    <a:moveTo>
                      <a:pt x="216194" y="144137"/>
                    </a:moveTo>
                    <a:lnTo>
                      <a:pt x="154746" y="121515"/>
                    </a:lnTo>
                    <a:lnTo>
                      <a:pt x="132124" y="60019"/>
                    </a:lnTo>
                    <a:cubicBezTo>
                      <a:pt x="129381" y="52565"/>
                      <a:pt x="122280" y="47612"/>
                      <a:pt x="114336" y="47612"/>
                    </a:cubicBezTo>
                    <a:cubicBezTo>
                      <a:pt x="106393" y="47612"/>
                      <a:pt x="99292" y="52565"/>
                      <a:pt x="96549" y="60019"/>
                    </a:cubicBezTo>
                    <a:lnTo>
                      <a:pt x="73903" y="121444"/>
                    </a:lnTo>
                    <a:lnTo>
                      <a:pt x="12407" y="144066"/>
                    </a:lnTo>
                    <a:cubicBezTo>
                      <a:pt x="4953" y="146810"/>
                      <a:pt x="0" y="153910"/>
                      <a:pt x="0" y="161854"/>
                    </a:cubicBezTo>
                    <a:cubicBezTo>
                      <a:pt x="0" y="169797"/>
                      <a:pt x="4953" y="176898"/>
                      <a:pt x="12407" y="179642"/>
                    </a:cubicBezTo>
                    <a:lnTo>
                      <a:pt x="73820" y="202406"/>
                    </a:lnTo>
                    <a:lnTo>
                      <a:pt x="96441" y="263866"/>
                    </a:lnTo>
                    <a:cubicBezTo>
                      <a:pt x="99185" y="271321"/>
                      <a:pt x="106286" y="276273"/>
                      <a:pt x="114229" y="276273"/>
                    </a:cubicBezTo>
                    <a:cubicBezTo>
                      <a:pt x="122173" y="276273"/>
                      <a:pt x="129273" y="271321"/>
                      <a:pt x="132017" y="263866"/>
                    </a:cubicBezTo>
                    <a:lnTo>
                      <a:pt x="154639" y="202418"/>
                    </a:lnTo>
                    <a:lnTo>
                      <a:pt x="216135" y="179796"/>
                    </a:lnTo>
                    <a:cubicBezTo>
                      <a:pt x="223589" y="177052"/>
                      <a:pt x="228542" y="169952"/>
                      <a:pt x="228542" y="162008"/>
                    </a:cubicBezTo>
                    <a:cubicBezTo>
                      <a:pt x="228542" y="154065"/>
                      <a:pt x="223589" y="146964"/>
                      <a:pt x="216135" y="144220"/>
                    </a:cubicBezTo>
                    <a:close/>
                    <a:moveTo>
                      <a:pt x="148103" y="184547"/>
                    </a:moveTo>
                    <a:cubicBezTo>
                      <a:pt x="142893" y="186459"/>
                      <a:pt x="138787" y="190565"/>
                      <a:pt x="136875" y="195774"/>
                    </a:cubicBezTo>
                    <a:lnTo>
                      <a:pt x="114253" y="257044"/>
                    </a:lnTo>
                    <a:lnTo>
                      <a:pt x="91679" y="195727"/>
                    </a:lnTo>
                    <a:cubicBezTo>
                      <a:pt x="89766" y="190545"/>
                      <a:pt x="85681" y="186460"/>
                      <a:pt x="80499" y="184547"/>
                    </a:cubicBezTo>
                    <a:lnTo>
                      <a:pt x="80499" y="184547"/>
                    </a:lnTo>
                    <a:lnTo>
                      <a:pt x="19229" y="161925"/>
                    </a:lnTo>
                    <a:lnTo>
                      <a:pt x="80499" y="139303"/>
                    </a:lnTo>
                    <a:cubicBezTo>
                      <a:pt x="85681" y="137390"/>
                      <a:pt x="89766" y="133305"/>
                      <a:pt x="91679" y="128123"/>
                    </a:cubicBezTo>
                    <a:lnTo>
                      <a:pt x="114301" y="66854"/>
                    </a:lnTo>
                    <a:lnTo>
                      <a:pt x="136923" y="128123"/>
                    </a:lnTo>
                    <a:cubicBezTo>
                      <a:pt x="138835" y="133333"/>
                      <a:pt x="142941" y="137439"/>
                      <a:pt x="148150" y="139351"/>
                    </a:cubicBezTo>
                    <a:lnTo>
                      <a:pt x="209420" y="161973"/>
                    </a:lnTo>
                    <a:close/>
                    <a:moveTo>
                      <a:pt x="152401" y="38100"/>
                    </a:moveTo>
                    <a:cubicBezTo>
                      <a:pt x="152401" y="32839"/>
                      <a:pt x="156665" y="28575"/>
                      <a:pt x="161926" y="28575"/>
                    </a:cubicBezTo>
                    <a:lnTo>
                      <a:pt x="180976" y="28575"/>
                    </a:lnTo>
                    <a:lnTo>
                      <a:pt x="180976" y="9525"/>
                    </a:lnTo>
                    <a:cubicBezTo>
                      <a:pt x="180976" y="4264"/>
                      <a:pt x="185240" y="0"/>
                      <a:pt x="190501" y="0"/>
                    </a:cubicBezTo>
                    <a:cubicBezTo>
                      <a:pt x="195761" y="0"/>
                      <a:pt x="200026" y="4264"/>
                      <a:pt x="200026" y="9525"/>
                    </a:cubicBezTo>
                    <a:lnTo>
                      <a:pt x="200026" y="28575"/>
                    </a:lnTo>
                    <a:lnTo>
                      <a:pt x="219076" y="28575"/>
                    </a:lnTo>
                    <a:cubicBezTo>
                      <a:pt x="224336" y="28575"/>
                      <a:pt x="228601" y="32839"/>
                      <a:pt x="228601" y="38100"/>
                    </a:cubicBezTo>
                    <a:cubicBezTo>
                      <a:pt x="228601" y="43361"/>
                      <a:pt x="224336" y="47625"/>
                      <a:pt x="219076" y="47625"/>
                    </a:cubicBezTo>
                    <a:lnTo>
                      <a:pt x="200026" y="47625"/>
                    </a:lnTo>
                    <a:lnTo>
                      <a:pt x="200026" y="66675"/>
                    </a:lnTo>
                    <a:cubicBezTo>
                      <a:pt x="200026" y="71936"/>
                      <a:pt x="195761" y="76200"/>
                      <a:pt x="190501" y="76200"/>
                    </a:cubicBezTo>
                    <a:cubicBezTo>
                      <a:pt x="185240" y="76200"/>
                      <a:pt x="180976" y="71936"/>
                      <a:pt x="180976" y="66675"/>
                    </a:cubicBezTo>
                    <a:lnTo>
                      <a:pt x="180976" y="47625"/>
                    </a:lnTo>
                    <a:lnTo>
                      <a:pt x="161926" y="47625"/>
                    </a:lnTo>
                    <a:cubicBezTo>
                      <a:pt x="156665" y="47625"/>
                      <a:pt x="152401" y="43361"/>
                      <a:pt x="152401" y="38100"/>
                    </a:cubicBezTo>
                    <a:close/>
                    <a:moveTo>
                      <a:pt x="276226" y="95250"/>
                    </a:moveTo>
                    <a:cubicBezTo>
                      <a:pt x="276226" y="100511"/>
                      <a:pt x="271961" y="104775"/>
                      <a:pt x="266701" y="104775"/>
                    </a:cubicBezTo>
                    <a:lnTo>
                      <a:pt x="257176" y="104775"/>
                    </a:lnTo>
                    <a:lnTo>
                      <a:pt x="257176" y="114300"/>
                    </a:lnTo>
                    <a:cubicBezTo>
                      <a:pt x="257176" y="119561"/>
                      <a:pt x="252911" y="123825"/>
                      <a:pt x="247651" y="123825"/>
                    </a:cubicBezTo>
                    <a:cubicBezTo>
                      <a:pt x="242390" y="123825"/>
                      <a:pt x="238126" y="119561"/>
                      <a:pt x="238126" y="114300"/>
                    </a:cubicBezTo>
                    <a:lnTo>
                      <a:pt x="238126" y="104775"/>
                    </a:lnTo>
                    <a:lnTo>
                      <a:pt x="228601" y="104775"/>
                    </a:lnTo>
                    <a:cubicBezTo>
                      <a:pt x="223340" y="104775"/>
                      <a:pt x="219076" y="100511"/>
                      <a:pt x="219076" y="95250"/>
                    </a:cubicBezTo>
                    <a:cubicBezTo>
                      <a:pt x="219076" y="89989"/>
                      <a:pt x="223340" y="85725"/>
                      <a:pt x="228601" y="85725"/>
                    </a:cubicBezTo>
                    <a:lnTo>
                      <a:pt x="238126" y="85725"/>
                    </a:lnTo>
                    <a:lnTo>
                      <a:pt x="238126" y="76200"/>
                    </a:lnTo>
                    <a:cubicBezTo>
                      <a:pt x="238126" y="70939"/>
                      <a:pt x="242390" y="66675"/>
                      <a:pt x="247651" y="66675"/>
                    </a:cubicBezTo>
                    <a:cubicBezTo>
                      <a:pt x="252911" y="66675"/>
                      <a:pt x="257176" y="70939"/>
                      <a:pt x="257176" y="76200"/>
                    </a:cubicBezTo>
                    <a:lnTo>
                      <a:pt x="257176" y="85725"/>
                    </a:lnTo>
                    <a:lnTo>
                      <a:pt x="266701" y="85725"/>
                    </a:lnTo>
                    <a:cubicBezTo>
                      <a:pt x="271961" y="85725"/>
                      <a:pt x="276226" y="89989"/>
                      <a:pt x="276226" y="95250"/>
                    </a:cubicBez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86" name="TextBox 86"/>
            <p:cNvSpPr txBox="1"/>
            <p:nvPr/>
          </p:nvSpPr>
          <p:spPr>
            <a:xfrm>
              <a:off x="6878002" y="4113371"/>
              <a:ext cx="473250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幻觉</a:t>
              </a:r>
            </a:p>
          </p:txBody>
        </p:sp>
        <p:sp>
          <p:nvSpPr>
            <p:cNvPr id="87" name="Rectangle 87"/>
            <p:cNvSpPr/>
            <p:nvPr/>
          </p:nvSpPr>
          <p:spPr>
            <a:xfrm>
              <a:off x="10191750" y="4057650"/>
              <a:ext cx="1143000" cy="266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2000"/>
              </a:srgbClr>
            </a:solidFill>
            <a:ln>
              <a:noFill/>
            </a:ln>
          </p:spPr>
        </p:sp>
        <p:sp>
          <p:nvSpPr>
            <p:cNvPr id="88" name="TextBox 88"/>
            <p:cNvSpPr txBox="1"/>
            <p:nvPr/>
          </p:nvSpPr>
          <p:spPr>
            <a:xfrm>
              <a:off x="10458623" y="4149566"/>
              <a:ext cx="609254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GROUND IT</a:t>
              </a:r>
            </a:p>
          </p:txBody>
        </p:sp>
        <p:grpSp>
          <p:nvGrpSpPr>
            <p:cNvPr id="97" name="Group 97"/>
            <p:cNvGrpSpPr/>
            <p:nvPr/>
          </p:nvGrpSpPr>
          <p:grpSpPr>
            <a:xfrm>
              <a:off x="6477000" y="4707731"/>
              <a:ext cx="2500313" cy="1295400"/>
              <a:chOff x="6477000" y="4707731"/>
              <a:chExt cx="2500313" cy="1295400"/>
            </a:xfrm>
          </p:grpSpPr>
          <p:sp>
            <p:nvSpPr>
              <p:cNvPr id="89" name="Ellipse 89"/>
              <p:cNvSpPr/>
              <p:nvPr/>
            </p:nvSpPr>
            <p:spPr>
              <a:xfrm>
                <a:off x="6477000" y="4724400"/>
                <a:ext cx="114300" cy="114300"/>
              </a:xfrm>
              <a:prstGeom prst="ellipse">
                <a:avLst/>
              </a:prstGeom>
              <a:solidFill>
                <a:srgbClr val="3DDDFC"/>
              </a:solidFill>
              <a:ln>
                <a:noFill/>
              </a:ln>
            </p:spPr>
          </p:sp>
          <p:sp>
            <p:nvSpPr>
              <p:cNvPr id="90" name="TextBox 90"/>
              <p:cNvSpPr txBox="1"/>
              <p:nvPr/>
            </p:nvSpPr>
            <p:spPr>
              <a:xfrm>
                <a:off x="6672262" y="4707731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编造工具</a:t>
                </a:r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6674168" y="4923949"/>
                <a:ext cx="230314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调用不存在的工具名 / API endpoint</a:t>
                </a:r>
              </a:p>
            </p:txBody>
          </p:sp>
          <p:sp>
            <p:nvSpPr>
              <p:cNvPr id="92" name="Ellipse 92"/>
              <p:cNvSpPr/>
              <p:nvPr/>
            </p:nvSpPr>
            <p:spPr>
              <a:xfrm>
                <a:off x="6477000" y="5257800"/>
                <a:ext cx="114300" cy="114300"/>
              </a:xfrm>
              <a:prstGeom prst="ellipse">
                <a:avLst/>
              </a:prstGeom>
              <a:solidFill>
                <a:srgbClr val="3DDDFC"/>
              </a:solidFill>
              <a:ln>
                <a:noFill/>
              </a:ln>
            </p:spPr>
          </p:sp>
          <p:sp>
            <p:nvSpPr>
              <p:cNvPr id="93" name="TextBox 93"/>
              <p:cNvSpPr txBox="1"/>
              <p:nvPr/>
            </p:nvSpPr>
            <p:spPr>
              <a:xfrm>
                <a:off x="6672262" y="5241131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编造结果</a:t>
                </a:r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6674168" y="5457349"/>
                <a:ext cx="174779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未调真实接口就给出"数据"</a:t>
                </a:r>
              </a:p>
            </p:txBody>
          </p:sp>
          <p:sp>
            <p:nvSpPr>
              <p:cNvPr id="95" name="Ellipse 95"/>
              <p:cNvSpPr/>
              <p:nvPr/>
            </p:nvSpPr>
            <p:spPr>
              <a:xfrm>
                <a:off x="6477000" y="5791200"/>
                <a:ext cx="114300" cy="114300"/>
              </a:xfrm>
              <a:prstGeom prst="ellipse">
                <a:avLst/>
              </a:prstGeom>
              <a:solidFill>
                <a:srgbClr val="3DDDFC"/>
              </a:solidFill>
              <a:ln>
                <a:noFill/>
              </a:ln>
            </p:spPr>
          </p:sp>
          <p:sp>
            <p:nvSpPr>
              <p:cNvPr id="96" name="TextBox 96"/>
              <p:cNvSpPr txBox="1"/>
              <p:nvPr/>
            </p:nvSpPr>
            <p:spPr>
              <a:xfrm>
                <a:off x="6672262" y="5774531"/>
                <a:ext cx="196944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假装成功 · "已为您发送"</a:t>
                </a:r>
              </a:p>
            </p:txBody>
          </p:sp>
        </p:grpSp>
      </p:grpSp>
      <p:grpSp>
        <p:nvGrpSpPr>
          <p:cNvPr id="101" name="Group 101"/>
          <p:cNvGrpSpPr/>
          <p:nvPr/>
        </p:nvGrpSpPr>
        <p:grpSpPr>
          <a:xfrm>
            <a:off x="559118" y="6524149"/>
            <a:ext cx="11073764" cy="198120"/>
            <a:chOff x="559118" y="6524149"/>
            <a:chExt cx="11073764" cy="198120"/>
          </a:xfrm>
        </p:grpSpPr>
        <p:sp>
          <p:nvSpPr>
            <p:cNvPr id="99" name="TextBox 99"/>
            <p:cNvSpPr txBox="1"/>
            <p:nvPr/>
          </p:nvSpPr>
          <p:spPr>
            <a:xfrm>
              <a:off x="559118" y="6524149"/>
              <a:ext cx="214045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失败模式四象限 · 分类决定预案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11181989" y="6524149"/>
              <a:ext cx="45089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10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0"/>
                            </p:stCondLst>
                            <p:childTnLst>
                              <p:par>
                                <p:cTn id="13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40"/>
                            </p:stCondLst>
                            <p:childTnLst>
                              <p:par>
                                <p:cTn id="21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8" grpId="0"/>
      <p:bldP spid="58" grpId="0"/>
      <p:bldP spid="78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5B8DEF">
                    <a:alpha val="16000"/>
                  </a:srgbClr>
                </a:gs>
                <a:gs pos="100000">
                  <a:srgbClr val="5B8DE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A26BFA">
                    <a:alpha val="16000"/>
                  </a:srgbClr>
                </a:gs>
                <a:gs pos="100000">
                  <a:srgbClr val="A26BF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571500" y="448628"/>
            <a:ext cx="5423835" cy="680084"/>
            <a:chOff x="571500" y="448628"/>
            <a:chExt cx="5423835" cy="680084"/>
          </a:xfrm>
        </p:grpSpPr>
        <p:sp>
          <p:nvSpPr>
            <p:cNvPr id="6" name="Rectangle 6"/>
            <p:cNvSpPr/>
            <p:nvPr/>
          </p:nvSpPr>
          <p:spPr>
            <a:xfrm>
              <a:off x="571500" y="476250"/>
              <a:ext cx="57150" cy="304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B8DEF"/>
                </a:gs>
                <a:gs pos="50000">
                  <a:srgbClr val="A26BFA"/>
                </a:gs>
                <a:gs pos="100000">
                  <a:srgbClr val="3DDDFC"/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29615" y="448628"/>
              <a:ext cx="5265720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从原型到生产 — 12 周分四阶段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48665" y="915352"/>
              <a:ext cx="455938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ROADMAP · PROTOTYPE → ENGINEERING → SCALE → PRODUCTION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5000" y="1476375"/>
            <a:ext cx="9525" cy="4810125"/>
            <a:chOff x="1905000" y="1476375"/>
            <a:chExt cx="9525" cy="4810125"/>
          </a:xfrm>
        </p:grpSpPr>
        <p:sp>
          <p:nvSpPr>
            <p:cNvPr id="10" name="Line 10"/>
            <p:cNvSpPr/>
            <p:nvPr/>
          </p:nvSpPr>
          <p:spPr>
            <a:xfrm>
              <a:off x="1905000" y="1476375"/>
              <a:ext cx="9525" cy="4810125"/>
            </a:xfrm>
            <a:custGeom>
              <a:avLst/>
              <a:gdLst/>
              <a:ahLst/>
              <a:cxnLst/>
              <a:rect l="l" t="t" r="r" b="b"/>
              <a:pathLst>
                <a:path w="9525" h="4810125">
                  <a:moveTo>
                    <a:pt x="0" y="0"/>
                  </a:moveTo>
                  <a:lnTo>
                    <a:pt x="0" y="4810125"/>
                  </a:lnTo>
                </a:path>
              </a:pathLst>
            </a:custGeom>
            <a:noFill/>
            <a:ln w="57150" cap="rnd">
              <a:solidFill>
                <a:srgbClr val="FFFFFF">
                  <a:alpha val="10000"/>
                </a:srgbClr>
              </a:solidFill>
            </a:ln>
          </p:spPr>
        </p:sp>
        <p:sp>
          <p:nvSpPr>
            <p:cNvPr id="11" name="Line 11"/>
            <p:cNvSpPr/>
            <p:nvPr/>
          </p:nvSpPr>
          <p:spPr>
            <a:xfrm>
              <a:off x="1905000" y="1476375"/>
              <a:ext cx="9525" cy="4810125"/>
            </a:xfrm>
            <a:custGeom>
              <a:avLst/>
              <a:gdLst/>
              <a:ahLst/>
              <a:cxnLst/>
              <a:rect l="l" t="t" r="r" b="b"/>
              <a:pathLst>
                <a:path w="9525" h="4810125">
                  <a:moveTo>
                    <a:pt x="0" y="0"/>
                  </a:moveTo>
                  <a:lnTo>
                    <a:pt x="0" y="4810125"/>
                  </a:lnTo>
                </a:path>
              </a:pathLst>
            </a:custGeom>
            <a:noFill/>
            <a:ln w="38100" cap="rnd">
              <a:gradFill>
                <a:gsLst>
                  <a:gs pos="0">
                    <a:srgbClr val="5B8DEF"/>
                  </a:gs>
                  <a:gs pos="35000">
                    <a:srgbClr val="A26BFA"/>
                  </a:gs>
                  <a:gs pos="70000">
                    <a:srgbClr val="3DDDFC"/>
                  </a:gs>
                  <a:gs pos="100000">
                    <a:srgbClr val="4ADE80"/>
                  </a:gs>
                </a:gsLst>
                <a:lin ang="5400000" scaled="1"/>
              </a:gradFill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102602" y="1428750"/>
            <a:ext cx="5945898" cy="952500"/>
            <a:chOff x="1102602" y="1428750"/>
            <a:chExt cx="5945898" cy="952500"/>
          </a:xfrm>
        </p:grpSpPr>
        <p:sp>
          <p:nvSpPr>
            <p:cNvPr id="13" name="TextBox 13"/>
            <p:cNvSpPr txBox="1"/>
            <p:nvPr/>
          </p:nvSpPr>
          <p:spPr>
            <a:xfrm>
              <a:off x="1102602" y="1799749"/>
              <a:ext cx="54808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5B8DEF"/>
                  </a:solidFill>
                  <a:latin typeface="Segoe UI"/>
                  <a:ea typeface="Microsoft YaHei"/>
                  <a:cs typeface="Segoe UI"/>
                </a:rPr>
                <a:t>W1 — W3</a:t>
              </a:r>
            </a:p>
          </p:txBody>
        </p:sp>
        <p:sp>
          <p:nvSpPr>
            <p:cNvPr id="14" name="Ellipse 14"/>
            <p:cNvSpPr/>
            <p:nvPr/>
          </p:nvSpPr>
          <p:spPr>
            <a:xfrm>
              <a:off x="1733550" y="1685925"/>
              <a:ext cx="342900" cy="342900"/>
            </a:xfrm>
            <a:prstGeom prst="ellipse">
              <a:avLst/>
            </a:prstGeom>
            <a:solidFill>
              <a:srgbClr val="0A0E27"/>
            </a:solidFill>
            <a:ln w="28575">
              <a:solidFill>
                <a:srgbClr val="5B8DEF"/>
              </a:solidFill>
            </a:ln>
          </p:spPr>
        </p:sp>
        <p:sp>
          <p:nvSpPr>
            <p:cNvPr id="15" name="Ellipse 15"/>
            <p:cNvSpPr/>
            <p:nvPr/>
          </p:nvSpPr>
          <p:spPr>
            <a:xfrm>
              <a:off x="1847850" y="1800225"/>
              <a:ext cx="114300" cy="114300"/>
            </a:xfrm>
            <a:prstGeom prst="ellipse">
              <a:avLst/>
            </a:prstGeom>
            <a:solidFill>
              <a:srgbClr val="5B8DEF"/>
            </a:solidFill>
            <a:ln>
              <a:noFill/>
            </a:ln>
          </p:spPr>
        </p:sp>
        <p:sp>
          <p:nvSpPr>
            <p:cNvPr id="16" name="Rectangle 16"/>
            <p:cNvSpPr/>
            <p:nvPr/>
          </p:nvSpPr>
          <p:spPr>
            <a:xfrm>
              <a:off x="2286000" y="1428750"/>
              <a:ext cx="4762500" cy="952500"/>
            </a:xfrm>
            <a:prstGeom prst="roundRect">
              <a:avLst>
                <a:gd name="adj" fmla="val 14000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2000"/>
                  </a:srgbClr>
                </a:gs>
              </a:gsLst>
              <a:lin ang="5400000" scaled="1"/>
            </a:gradFill>
            <a:ln w="9525">
              <a:solidFill>
                <a:srgbClr val="5B8DEF">
                  <a:alpha val="45000"/>
                </a:srgbClr>
              </a:solidFill>
            </a:ln>
          </p:spPr>
        </p:sp>
        <p:sp>
          <p:nvSpPr>
            <p:cNvPr id="17" name="Rectangle 17"/>
            <p:cNvSpPr/>
            <p:nvPr/>
          </p:nvSpPr>
          <p:spPr>
            <a:xfrm>
              <a:off x="2457450" y="1438275"/>
              <a:ext cx="4419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18" name="Rectangle 18"/>
            <p:cNvSpPr/>
            <p:nvPr/>
          </p:nvSpPr>
          <p:spPr>
            <a:xfrm>
              <a:off x="2286000" y="1657350"/>
              <a:ext cx="57150" cy="495300"/>
            </a:xfrm>
            <a:prstGeom prst="roundRect">
              <a:avLst>
                <a:gd name="adj" fmla="val 50000"/>
              </a:avLst>
            </a:prstGeom>
            <a:solidFill>
              <a:srgbClr val="5B8DEF"/>
            </a:solidFill>
            <a:ln>
              <a:noFill/>
            </a:ln>
          </p:spPr>
        </p:sp>
        <p:sp>
          <p:nvSpPr>
            <p:cNvPr id="19" name="Rectangle 19"/>
            <p:cNvSpPr/>
            <p:nvPr/>
          </p:nvSpPr>
          <p:spPr>
            <a:xfrm>
              <a:off x="2476500" y="1581150"/>
              <a:ext cx="476250" cy="476250"/>
            </a:xfrm>
            <a:prstGeom prst="roundRect">
              <a:avLst>
                <a:gd name="adj" fmla="val 24000"/>
              </a:avLst>
            </a:prstGeom>
            <a:solidFill>
              <a:srgbClr val="5B8DEF">
                <a:alpha val="20000"/>
              </a:srgbClr>
            </a:solidFill>
            <a:ln>
              <a:noFill/>
            </a:ln>
          </p:spPr>
        </p:sp>
        <p:grpSp>
          <p:nvGrpSpPr>
            <p:cNvPr id="22" name="Group 22"/>
            <p:cNvGrpSpPr/>
            <p:nvPr/>
          </p:nvGrpSpPr>
          <p:grpSpPr>
            <a:xfrm>
              <a:off x="2572941" y="1677591"/>
              <a:ext cx="283369" cy="283369"/>
              <a:chOff x="2572941" y="1677591"/>
              <a:chExt cx="283369" cy="28336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2674144" y="1778794"/>
                <a:ext cx="80962" cy="80962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80962">
                    <a:moveTo>
                      <a:pt x="80962" y="40481"/>
                    </a:moveTo>
                    <a:cubicBezTo>
                      <a:pt x="80962" y="62838"/>
                      <a:pt x="62838" y="80962"/>
                      <a:pt x="40481" y="80962"/>
                    </a:cubicBezTo>
                    <a:cubicBezTo>
                      <a:pt x="18124" y="80962"/>
                      <a:pt x="0" y="62838"/>
                      <a:pt x="0" y="40481"/>
                    </a:cubicBezTo>
                    <a:cubicBezTo>
                      <a:pt x="0" y="18124"/>
                      <a:pt x="18124" y="0"/>
                      <a:pt x="40481" y="0"/>
                    </a:cubicBezTo>
                    <a:cubicBezTo>
                      <a:pt x="62838" y="0"/>
                      <a:pt x="80962" y="18124"/>
                      <a:pt x="80962" y="40481"/>
                    </a:cubicBezTo>
                    <a:close/>
                  </a:path>
                </a:pathLst>
              </a:custGeom>
              <a:solidFill>
                <a:srgbClr val="5B8DE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2572941" y="1677591"/>
                <a:ext cx="283369" cy="283369"/>
              </a:xfrm>
              <a:custGeom>
                <a:avLst/>
                <a:gdLst/>
                <a:ahLst/>
                <a:cxnLst/>
                <a:rect l="l" t="t" r="r" b="b"/>
                <a:pathLst>
                  <a:path w="283369" h="283369">
                    <a:moveTo>
                      <a:pt x="273248" y="131564"/>
                    </a:moveTo>
                    <a:lnTo>
                      <a:pt x="262698" y="131564"/>
                    </a:lnTo>
                    <a:cubicBezTo>
                      <a:pt x="257684" y="72521"/>
                      <a:pt x="210848" y="25685"/>
                      <a:pt x="151805" y="20671"/>
                    </a:cubicBezTo>
                    <a:lnTo>
                      <a:pt x="151805" y="10120"/>
                    </a:lnTo>
                    <a:cubicBezTo>
                      <a:pt x="151805" y="4531"/>
                      <a:pt x="147274" y="0"/>
                      <a:pt x="141684" y="0"/>
                    </a:cubicBezTo>
                    <a:cubicBezTo>
                      <a:pt x="136095" y="0"/>
                      <a:pt x="131564" y="4531"/>
                      <a:pt x="131564" y="10120"/>
                    </a:cubicBezTo>
                    <a:lnTo>
                      <a:pt x="131564" y="20671"/>
                    </a:lnTo>
                    <a:cubicBezTo>
                      <a:pt x="72521" y="25685"/>
                      <a:pt x="25685" y="72521"/>
                      <a:pt x="20671" y="131564"/>
                    </a:cubicBezTo>
                    <a:lnTo>
                      <a:pt x="10120" y="131564"/>
                    </a:lnTo>
                    <a:cubicBezTo>
                      <a:pt x="4531" y="131564"/>
                      <a:pt x="0" y="136095"/>
                      <a:pt x="0" y="141684"/>
                    </a:cubicBezTo>
                    <a:cubicBezTo>
                      <a:pt x="0" y="147274"/>
                      <a:pt x="4531" y="151805"/>
                      <a:pt x="10120" y="151805"/>
                    </a:cubicBezTo>
                    <a:lnTo>
                      <a:pt x="20671" y="151805"/>
                    </a:lnTo>
                    <a:cubicBezTo>
                      <a:pt x="25685" y="210848"/>
                      <a:pt x="72521" y="257684"/>
                      <a:pt x="131564" y="262698"/>
                    </a:cubicBezTo>
                    <a:lnTo>
                      <a:pt x="131564" y="273248"/>
                    </a:lnTo>
                    <a:cubicBezTo>
                      <a:pt x="131564" y="278838"/>
                      <a:pt x="136095" y="283369"/>
                      <a:pt x="141684" y="283369"/>
                    </a:cubicBezTo>
                    <a:cubicBezTo>
                      <a:pt x="147274" y="283369"/>
                      <a:pt x="151805" y="278838"/>
                      <a:pt x="151805" y="273248"/>
                    </a:cubicBezTo>
                    <a:lnTo>
                      <a:pt x="151805" y="262698"/>
                    </a:lnTo>
                    <a:cubicBezTo>
                      <a:pt x="210848" y="257684"/>
                      <a:pt x="257684" y="210848"/>
                      <a:pt x="262698" y="151805"/>
                    </a:cubicBezTo>
                    <a:lnTo>
                      <a:pt x="273248" y="151805"/>
                    </a:lnTo>
                    <a:cubicBezTo>
                      <a:pt x="278838" y="151805"/>
                      <a:pt x="283369" y="147274"/>
                      <a:pt x="283369" y="141684"/>
                    </a:cubicBezTo>
                    <a:cubicBezTo>
                      <a:pt x="283369" y="136095"/>
                      <a:pt x="278838" y="131564"/>
                      <a:pt x="273248" y="131564"/>
                    </a:cubicBezTo>
                    <a:close/>
                    <a:moveTo>
                      <a:pt x="151805" y="242381"/>
                    </a:moveTo>
                    <a:lnTo>
                      <a:pt x="151805" y="232767"/>
                    </a:lnTo>
                    <a:cubicBezTo>
                      <a:pt x="151805" y="227178"/>
                      <a:pt x="147274" y="222647"/>
                      <a:pt x="141684" y="222647"/>
                    </a:cubicBezTo>
                    <a:cubicBezTo>
                      <a:pt x="136095" y="222647"/>
                      <a:pt x="131564" y="227178"/>
                      <a:pt x="131564" y="232767"/>
                    </a:cubicBezTo>
                    <a:lnTo>
                      <a:pt x="131564" y="242381"/>
                    </a:lnTo>
                    <a:cubicBezTo>
                      <a:pt x="83708" y="237498"/>
                      <a:pt x="45870" y="199661"/>
                      <a:pt x="40987" y="151805"/>
                    </a:cubicBezTo>
                    <a:lnTo>
                      <a:pt x="50602" y="151805"/>
                    </a:lnTo>
                    <a:cubicBezTo>
                      <a:pt x="56191" y="151805"/>
                      <a:pt x="60722" y="147274"/>
                      <a:pt x="60722" y="141684"/>
                    </a:cubicBezTo>
                    <a:cubicBezTo>
                      <a:pt x="60722" y="136095"/>
                      <a:pt x="56191" y="131564"/>
                      <a:pt x="50602" y="131564"/>
                    </a:cubicBezTo>
                    <a:lnTo>
                      <a:pt x="40987" y="131564"/>
                    </a:lnTo>
                    <a:cubicBezTo>
                      <a:pt x="45870" y="83708"/>
                      <a:pt x="83708" y="45870"/>
                      <a:pt x="131564" y="40987"/>
                    </a:cubicBezTo>
                    <a:lnTo>
                      <a:pt x="131564" y="50602"/>
                    </a:lnTo>
                    <a:cubicBezTo>
                      <a:pt x="131564" y="56191"/>
                      <a:pt x="136095" y="60722"/>
                      <a:pt x="141684" y="60722"/>
                    </a:cubicBezTo>
                    <a:cubicBezTo>
                      <a:pt x="147274" y="60722"/>
                      <a:pt x="151805" y="56191"/>
                      <a:pt x="151805" y="50602"/>
                    </a:cubicBezTo>
                    <a:lnTo>
                      <a:pt x="151805" y="40987"/>
                    </a:lnTo>
                    <a:cubicBezTo>
                      <a:pt x="199661" y="45870"/>
                      <a:pt x="237498" y="83708"/>
                      <a:pt x="242381" y="131564"/>
                    </a:cubicBezTo>
                    <a:lnTo>
                      <a:pt x="232767" y="131564"/>
                    </a:lnTo>
                    <a:cubicBezTo>
                      <a:pt x="227178" y="131564"/>
                      <a:pt x="222647" y="136095"/>
                      <a:pt x="222647" y="141684"/>
                    </a:cubicBezTo>
                    <a:cubicBezTo>
                      <a:pt x="222647" y="147274"/>
                      <a:pt x="227178" y="151805"/>
                      <a:pt x="232767" y="151805"/>
                    </a:cubicBezTo>
                    <a:lnTo>
                      <a:pt x="242381" y="151805"/>
                    </a:lnTo>
                    <a:cubicBezTo>
                      <a:pt x="237498" y="199661"/>
                      <a:pt x="199661" y="237498"/>
                      <a:pt x="151805" y="242381"/>
                    </a:cubicBezTo>
                    <a:close/>
                    <a:moveTo>
                      <a:pt x="141684" y="91083"/>
                    </a:moveTo>
                    <a:cubicBezTo>
                      <a:pt x="113738" y="91083"/>
                      <a:pt x="91083" y="113738"/>
                      <a:pt x="91083" y="141684"/>
                    </a:cubicBezTo>
                    <a:cubicBezTo>
                      <a:pt x="91083" y="169631"/>
                      <a:pt x="113738" y="192286"/>
                      <a:pt x="141684" y="192286"/>
                    </a:cubicBezTo>
                    <a:cubicBezTo>
                      <a:pt x="169631" y="192286"/>
                      <a:pt x="192286" y="169631"/>
                      <a:pt x="192286" y="141684"/>
                    </a:cubicBezTo>
                    <a:cubicBezTo>
                      <a:pt x="192286" y="113738"/>
                      <a:pt x="169631" y="91083"/>
                      <a:pt x="141684" y="91083"/>
                    </a:cubicBezTo>
                    <a:close/>
                    <a:moveTo>
                      <a:pt x="141684" y="172045"/>
                    </a:moveTo>
                    <a:cubicBezTo>
                      <a:pt x="124916" y="172045"/>
                      <a:pt x="111323" y="158452"/>
                      <a:pt x="111323" y="141684"/>
                    </a:cubicBezTo>
                    <a:cubicBezTo>
                      <a:pt x="111323" y="124916"/>
                      <a:pt x="124916" y="111323"/>
                      <a:pt x="141684" y="111323"/>
                    </a:cubicBezTo>
                    <a:cubicBezTo>
                      <a:pt x="158452" y="111323"/>
                      <a:pt x="172045" y="124916"/>
                      <a:pt x="172045" y="141684"/>
                    </a:cubicBezTo>
                    <a:cubicBezTo>
                      <a:pt x="172045" y="158452"/>
                      <a:pt x="158452" y="172045"/>
                      <a:pt x="141684" y="172045"/>
                    </a:cubicBezTo>
                    <a:close/>
                  </a:path>
                </a:pathLst>
              </a:custGeom>
              <a:solidFill>
                <a:srgbClr val="5B8DEF"/>
              </a:solidFill>
              <a:ln>
                <a:noFill/>
              </a:ln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092768" y="1637824"/>
              <a:ext cx="157975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5B8DEF"/>
                  </a:solidFill>
                  <a:latin typeface="Segoe UI"/>
                  <a:ea typeface="Microsoft YaHei"/>
                  <a:cs typeface="Segoe UI"/>
                </a:rPr>
                <a:t>STAGE 01 · PROTOTYPE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084195" y="1841182"/>
              <a:ext cx="2357149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原型 — 单一任务跑通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091815" y="2153602"/>
              <a:ext cx="373013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最小工具集 · prompt 初稿 · 5-10 个金标准 case 验证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65222" y="2619375"/>
            <a:ext cx="5983278" cy="952500"/>
            <a:chOff x="1065222" y="2619375"/>
            <a:chExt cx="5983278" cy="952500"/>
          </a:xfrm>
        </p:grpSpPr>
        <p:sp>
          <p:nvSpPr>
            <p:cNvPr id="27" name="TextBox 27"/>
            <p:cNvSpPr txBox="1"/>
            <p:nvPr/>
          </p:nvSpPr>
          <p:spPr>
            <a:xfrm>
              <a:off x="1065222" y="2990374"/>
              <a:ext cx="5854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A26BFA"/>
                  </a:solidFill>
                  <a:latin typeface="Segoe UI"/>
                  <a:ea typeface="Microsoft YaHei"/>
                  <a:cs typeface="Segoe UI"/>
                </a:rPr>
                <a:t>W4 — W7</a:t>
              </a:r>
            </a:p>
          </p:txBody>
        </p:sp>
        <p:sp>
          <p:nvSpPr>
            <p:cNvPr id="28" name="Ellipse 28"/>
            <p:cNvSpPr/>
            <p:nvPr/>
          </p:nvSpPr>
          <p:spPr>
            <a:xfrm>
              <a:off x="1733550" y="2876550"/>
              <a:ext cx="342900" cy="342900"/>
            </a:xfrm>
            <a:prstGeom prst="ellipse">
              <a:avLst/>
            </a:prstGeom>
            <a:solidFill>
              <a:srgbClr val="0A0E27"/>
            </a:solidFill>
            <a:ln w="28575">
              <a:solidFill>
                <a:srgbClr val="A26BFA"/>
              </a:solidFill>
            </a:ln>
          </p:spPr>
        </p:sp>
        <p:sp>
          <p:nvSpPr>
            <p:cNvPr id="29" name="Ellipse 29"/>
            <p:cNvSpPr/>
            <p:nvPr/>
          </p:nvSpPr>
          <p:spPr>
            <a:xfrm>
              <a:off x="1847850" y="2990850"/>
              <a:ext cx="114300" cy="114300"/>
            </a:xfrm>
            <a:prstGeom prst="ellipse">
              <a:avLst/>
            </a:prstGeom>
            <a:solidFill>
              <a:srgbClr val="A26BFA"/>
            </a:solidFill>
            <a:ln>
              <a:noFill/>
            </a:ln>
          </p:spPr>
        </p:sp>
        <p:sp>
          <p:nvSpPr>
            <p:cNvPr id="30" name="Rectangle 30"/>
            <p:cNvSpPr/>
            <p:nvPr/>
          </p:nvSpPr>
          <p:spPr>
            <a:xfrm>
              <a:off x="2286000" y="2619375"/>
              <a:ext cx="4762500" cy="952500"/>
            </a:xfrm>
            <a:prstGeom prst="roundRect">
              <a:avLst>
                <a:gd name="adj" fmla="val 14000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2000"/>
                  </a:srgbClr>
                </a:gs>
              </a:gsLst>
              <a:lin ang="5400000" scaled="1"/>
            </a:gradFill>
            <a:ln w="9525">
              <a:solidFill>
                <a:srgbClr val="A26BFA">
                  <a:alpha val="45000"/>
                </a:srgbClr>
              </a:solidFill>
            </a:ln>
          </p:spPr>
        </p:sp>
        <p:sp>
          <p:nvSpPr>
            <p:cNvPr id="31" name="Rectangle 31"/>
            <p:cNvSpPr/>
            <p:nvPr/>
          </p:nvSpPr>
          <p:spPr>
            <a:xfrm>
              <a:off x="2457450" y="2628900"/>
              <a:ext cx="4419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32" name="Rectangle 32"/>
            <p:cNvSpPr/>
            <p:nvPr/>
          </p:nvSpPr>
          <p:spPr>
            <a:xfrm>
              <a:off x="2286000" y="2847975"/>
              <a:ext cx="57150" cy="495300"/>
            </a:xfrm>
            <a:prstGeom prst="roundRect">
              <a:avLst>
                <a:gd name="adj" fmla="val 50000"/>
              </a:avLst>
            </a:prstGeom>
            <a:solidFill>
              <a:srgbClr val="A26BFA"/>
            </a:solidFill>
            <a:ln>
              <a:noFill/>
            </a:ln>
          </p:spPr>
        </p:sp>
        <p:sp>
          <p:nvSpPr>
            <p:cNvPr id="33" name="Rectangle 33"/>
            <p:cNvSpPr/>
            <p:nvPr/>
          </p:nvSpPr>
          <p:spPr>
            <a:xfrm>
              <a:off x="2476500" y="2771775"/>
              <a:ext cx="476250" cy="476250"/>
            </a:xfrm>
            <a:prstGeom prst="roundRect">
              <a:avLst>
                <a:gd name="adj" fmla="val 24000"/>
              </a:avLst>
            </a:prstGeom>
            <a:solidFill>
              <a:srgbClr val="A26BFA">
                <a:alpha val="20000"/>
              </a:srgbClr>
            </a:solidFill>
            <a:ln>
              <a:noFill/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2572055" y="2877926"/>
              <a:ext cx="285121" cy="263961"/>
              <a:chOff x="2572055" y="2877926"/>
              <a:chExt cx="285121" cy="26396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2582276" y="2888456"/>
                <a:ext cx="264680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264680" h="242888">
                    <a:moveTo>
                      <a:pt x="261509" y="97104"/>
                    </a:moveTo>
                    <a:lnTo>
                      <a:pt x="221218" y="74157"/>
                    </a:lnTo>
                    <a:cubicBezTo>
                      <a:pt x="220408" y="72689"/>
                      <a:pt x="219561" y="71260"/>
                      <a:pt x="218688" y="69843"/>
                    </a:cubicBezTo>
                    <a:lnTo>
                      <a:pt x="218536" y="24301"/>
                    </a:lnTo>
                    <a:cubicBezTo>
                      <a:pt x="205802" y="13555"/>
                      <a:pt x="191154" y="5310"/>
                      <a:pt x="175360" y="0"/>
                    </a:cubicBezTo>
                    <a:lnTo>
                      <a:pt x="134879" y="22632"/>
                    </a:lnTo>
                    <a:cubicBezTo>
                      <a:pt x="133184" y="22632"/>
                      <a:pt x="131476" y="22632"/>
                      <a:pt x="129819" y="22632"/>
                    </a:cubicBezTo>
                    <a:lnTo>
                      <a:pt x="89337" y="0"/>
                    </a:lnTo>
                    <a:cubicBezTo>
                      <a:pt x="73549" y="5327"/>
                      <a:pt x="58908" y="13590"/>
                      <a:pt x="46187" y="24352"/>
                    </a:cubicBezTo>
                    <a:lnTo>
                      <a:pt x="45984" y="69893"/>
                    </a:lnTo>
                    <a:cubicBezTo>
                      <a:pt x="45099" y="71310"/>
                      <a:pt x="44251" y="72752"/>
                      <a:pt x="43454" y="74207"/>
                    </a:cubicBezTo>
                    <a:lnTo>
                      <a:pt x="3176" y="97104"/>
                    </a:lnTo>
                    <a:cubicBezTo>
                      <a:pt x="0" y="113167"/>
                      <a:pt x="0" y="129695"/>
                      <a:pt x="3176" y="145758"/>
                    </a:cubicBezTo>
                    <a:lnTo>
                      <a:pt x="43467" y="168706"/>
                    </a:lnTo>
                    <a:cubicBezTo>
                      <a:pt x="44277" y="170173"/>
                      <a:pt x="45124" y="171603"/>
                      <a:pt x="45997" y="173019"/>
                    </a:cubicBezTo>
                    <a:lnTo>
                      <a:pt x="46149" y="218561"/>
                    </a:lnTo>
                    <a:cubicBezTo>
                      <a:pt x="58884" y="229318"/>
                      <a:pt x="73538" y="237571"/>
                      <a:pt x="89337" y="242888"/>
                    </a:cubicBezTo>
                    <a:lnTo>
                      <a:pt x="129819" y="220281"/>
                    </a:lnTo>
                    <a:cubicBezTo>
                      <a:pt x="131514" y="220281"/>
                      <a:pt x="133222" y="220281"/>
                      <a:pt x="134879" y="220281"/>
                    </a:cubicBezTo>
                    <a:lnTo>
                      <a:pt x="175360" y="242888"/>
                    </a:lnTo>
                    <a:cubicBezTo>
                      <a:pt x="191135" y="237556"/>
                      <a:pt x="205762" y="229294"/>
                      <a:pt x="218473" y="218535"/>
                    </a:cubicBezTo>
                    <a:lnTo>
                      <a:pt x="218675" y="172994"/>
                    </a:lnTo>
                    <a:cubicBezTo>
                      <a:pt x="219561" y="171577"/>
                      <a:pt x="220408" y="170135"/>
                      <a:pt x="221205" y="168680"/>
                    </a:cubicBezTo>
                    <a:lnTo>
                      <a:pt x="261484" y="145783"/>
                    </a:lnTo>
                    <a:cubicBezTo>
                      <a:pt x="264671" y="129714"/>
                      <a:pt x="264680" y="113177"/>
                      <a:pt x="261509" y="97104"/>
                    </a:cubicBezTo>
                    <a:close/>
                    <a:moveTo>
                      <a:pt x="132349" y="172045"/>
                    </a:moveTo>
                    <a:cubicBezTo>
                      <a:pt x="104402" y="172045"/>
                      <a:pt x="81747" y="149390"/>
                      <a:pt x="81747" y="121444"/>
                    </a:cubicBezTo>
                    <a:cubicBezTo>
                      <a:pt x="81747" y="93497"/>
                      <a:pt x="104402" y="70842"/>
                      <a:pt x="132349" y="70842"/>
                    </a:cubicBezTo>
                    <a:cubicBezTo>
                      <a:pt x="160295" y="70842"/>
                      <a:pt x="182950" y="93497"/>
                      <a:pt x="182950" y="121444"/>
                    </a:cubicBezTo>
                    <a:cubicBezTo>
                      <a:pt x="182950" y="149390"/>
                      <a:pt x="160295" y="172045"/>
                      <a:pt x="132349" y="172045"/>
                    </a:cubicBezTo>
                    <a:close/>
                  </a:path>
                </a:pathLst>
              </a:custGeom>
              <a:solidFill>
                <a:srgbClr val="A26BFA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5" name="Freeform 35"/>
              <p:cNvSpPr/>
              <p:nvPr/>
            </p:nvSpPr>
            <p:spPr>
              <a:xfrm>
                <a:off x="2572055" y="2877926"/>
                <a:ext cx="285121" cy="263961"/>
              </a:xfrm>
              <a:custGeom>
                <a:avLst/>
                <a:gdLst/>
                <a:ahLst/>
                <a:cxnLst/>
                <a:rect l="l" t="t" r="r" b="b"/>
                <a:pathLst>
                  <a:path w="285121" h="263961">
                    <a:moveTo>
                      <a:pt x="142570" y="71252"/>
                    </a:moveTo>
                    <a:cubicBezTo>
                      <a:pt x="109034" y="71252"/>
                      <a:pt x="81848" y="98439"/>
                      <a:pt x="81848" y="131974"/>
                    </a:cubicBezTo>
                    <a:cubicBezTo>
                      <a:pt x="81848" y="165510"/>
                      <a:pt x="109034" y="192696"/>
                      <a:pt x="142570" y="192696"/>
                    </a:cubicBezTo>
                    <a:cubicBezTo>
                      <a:pt x="176106" y="192696"/>
                      <a:pt x="203292" y="165510"/>
                      <a:pt x="203292" y="131974"/>
                    </a:cubicBezTo>
                    <a:cubicBezTo>
                      <a:pt x="203257" y="98453"/>
                      <a:pt x="176091" y="71287"/>
                      <a:pt x="142570" y="71252"/>
                    </a:cubicBezTo>
                    <a:close/>
                    <a:moveTo>
                      <a:pt x="142570" y="172456"/>
                    </a:moveTo>
                    <a:cubicBezTo>
                      <a:pt x="120213" y="172456"/>
                      <a:pt x="102089" y="154331"/>
                      <a:pt x="102089" y="131974"/>
                    </a:cubicBezTo>
                    <a:cubicBezTo>
                      <a:pt x="102089" y="109617"/>
                      <a:pt x="120213" y="91493"/>
                      <a:pt x="142570" y="91493"/>
                    </a:cubicBezTo>
                    <a:cubicBezTo>
                      <a:pt x="164927" y="91493"/>
                      <a:pt x="183051" y="109617"/>
                      <a:pt x="183051" y="131974"/>
                    </a:cubicBezTo>
                    <a:cubicBezTo>
                      <a:pt x="183051" y="154331"/>
                      <a:pt x="164927" y="172456"/>
                      <a:pt x="142570" y="172456"/>
                    </a:cubicBezTo>
                    <a:close/>
                    <a:moveTo>
                      <a:pt x="281648" y="105674"/>
                    </a:moveTo>
                    <a:cubicBezTo>
                      <a:pt x="281078" y="102790"/>
                      <a:pt x="279282" y="100297"/>
                      <a:pt x="276727" y="98843"/>
                    </a:cubicBezTo>
                    <a:lnTo>
                      <a:pt x="238991" y="77337"/>
                    </a:lnTo>
                    <a:lnTo>
                      <a:pt x="238839" y="34807"/>
                    </a:lnTo>
                    <a:cubicBezTo>
                      <a:pt x="238830" y="31842"/>
                      <a:pt x="237522" y="29031"/>
                      <a:pt x="235259" y="27115"/>
                    </a:cubicBezTo>
                    <a:cubicBezTo>
                      <a:pt x="221571" y="15536"/>
                      <a:pt x="205807" y="6663"/>
                      <a:pt x="188807" y="967"/>
                    </a:cubicBezTo>
                    <a:cubicBezTo>
                      <a:pt x="186100" y="51"/>
                      <a:pt x="183131" y="322"/>
                      <a:pt x="180635" y="1713"/>
                    </a:cubicBezTo>
                    <a:lnTo>
                      <a:pt x="142570" y="22991"/>
                    </a:lnTo>
                    <a:lnTo>
                      <a:pt x="104467" y="1675"/>
                    </a:lnTo>
                    <a:cubicBezTo>
                      <a:pt x="101969" y="276"/>
                      <a:pt x="98995" y="0"/>
                      <a:pt x="96282" y="916"/>
                    </a:cubicBezTo>
                    <a:cubicBezTo>
                      <a:pt x="79292" y="6649"/>
                      <a:pt x="63546" y="15557"/>
                      <a:pt x="49881" y="27166"/>
                    </a:cubicBezTo>
                    <a:cubicBezTo>
                      <a:pt x="47622" y="29079"/>
                      <a:pt x="46313" y="31885"/>
                      <a:pt x="46300" y="34845"/>
                    </a:cubicBezTo>
                    <a:lnTo>
                      <a:pt x="46111" y="77413"/>
                    </a:lnTo>
                    <a:lnTo>
                      <a:pt x="8375" y="98919"/>
                    </a:lnTo>
                    <a:cubicBezTo>
                      <a:pt x="5820" y="100373"/>
                      <a:pt x="4024" y="102866"/>
                      <a:pt x="3454" y="105750"/>
                    </a:cubicBezTo>
                    <a:cubicBezTo>
                      <a:pt x="0" y="123105"/>
                      <a:pt x="0" y="140970"/>
                      <a:pt x="3454" y="158325"/>
                    </a:cubicBezTo>
                    <a:cubicBezTo>
                      <a:pt x="4024" y="161209"/>
                      <a:pt x="5820" y="163702"/>
                      <a:pt x="8375" y="165156"/>
                    </a:cubicBezTo>
                    <a:lnTo>
                      <a:pt x="46111" y="186662"/>
                    </a:lnTo>
                    <a:lnTo>
                      <a:pt x="46263" y="229205"/>
                    </a:lnTo>
                    <a:cubicBezTo>
                      <a:pt x="46272" y="232170"/>
                      <a:pt x="47580" y="234981"/>
                      <a:pt x="49843" y="236897"/>
                    </a:cubicBezTo>
                    <a:cubicBezTo>
                      <a:pt x="63531" y="248476"/>
                      <a:pt x="79295" y="257349"/>
                      <a:pt x="96295" y="263045"/>
                    </a:cubicBezTo>
                    <a:cubicBezTo>
                      <a:pt x="99002" y="263961"/>
                      <a:pt x="101971" y="263690"/>
                      <a:pt x="104467" y="262299"/>
                    </a:cubicBezTo>
                    <a:lnTo>
                      <a:pt x="142570" y="240957"/>
                    </a:lnTo>
                    <a:lnTo>
                      <a:pt x="180673" y="262273"/>
                    </a:lnTo>
                    <a:cubicBezTo>
                      <a:pt x="182181" y="263113"/>
                      <a:pt x="183880" y="263549"/>
                      <a:pt x="185607" y="263538"/>
                    </a:cubicBezTo>
                    <a:cubicBezTo>
                      <a:pt x="186712" y="263538"/>
                      <a:pt x="187810" y="263359"/>
                      <a:pt x="188858" y="263007"/>
                    </a:cubicBezTo>
                    <a:cubicBezTo>
                      <a:pt x="205843" y="257277"/>
                      <a:pt x="221589" y="248378"/>
                      <a:pt x="235259" y="236783"/>
                    </a:cubicBezTo>
                    <a:cubicBezTo>
                      <a:pt x="237518" y="234870"/>
                      <a:pt x="238826" y="232064"/>
                      <a:pt x="238839" y="229104"/>
                    </a:cubicBezTo>
                    <a:lnTo>
                      <a:pt x="239029" y="186535"/>
                    </a:lnTo>
                    <a:lnTo>
                      <a:pt x="276765" y="165030"/>
                    </a:lnTo>
                    <a:cubicBezTo>
                      <a:pt x="279320" y="163575"/>
                      <a:pt x="281116" y="161082"/>
                      <a:pt x="281686" y="158199"/>
                    </a:cubicBezTo>
                    <a:cubicBezTo>
                      <a:pt x="285121" y="140858"/>
                      <a:pt x="285108" y="123010"/>
                      <a:pt x="281648" y="105674"/>
                    </a:cubicBezTo>
                    <a:close/>
                    <a:moveTo>
                      <a:pt x="262673" y="149837"/>
                    </a:moveTo>
                    <a:lnTo>
                      <a:pt x="226531" y="170394"/>
                    </a:lnTo>
                    <a:cubicBezTo>
                      <a:pt x="224947" y="171294"/>
                      <a:pt x="223636" y="172605"/>
                      <a:pt x="222735" y="174189"/>
                    </a:cubicBezTo>
                    <a:cubicBezTo>
                      <a:pt x="222002" y="175454"/>
                      <a:pt x="221230" y="176795"/>
                      <a:pt x="220446" y="178060"/>
                    </a:cubicBezTo>
                    <a:cubicBezTo>
                      <a:pt x="219442" y="179655"/>
                      <a:pt x="218907" y="181501"/>
                      <a:pt x="218902" y="183385"/>
                    </a:cubicBezTo>
                    <a:lnTo>
                      <a:pt x="218713" y="224183"/>
                    </a:lnTo>
                    <a:cubicBezTo>
                      <a:pt x="208998" y="231812"/>
                      <a:pt x="198175" y="237912"/>
                      <a:pt x="186619" y="242273"/>
                    </a:cubicBezTo>
                    <a:lnTo>
                      <a:pt x="150160" y="221957"/>
                    </a:lnTo>
                    <a:cubicBezTo>
                      <a:pt x="148647" y="221119"/>
                      <a:pt x="146944" y="220684"/>
                      <a:pt x="145214" y="220691"/>
                    </a:cubicBezTo>
                    <a:lnTo>
                      <a:pt x="144974" y="220691"/>
                    </a:lnTo>
                    <a:cubicBezTo>
                      <a:pt x="143443" y="220691"/>
                      <a:pt x="141899" y="220691"/>
                      <a:pt x="140369" y="220691"/>
                    </a:cubicBezTo>
                    <a:cubicBezTo>
                      <a:pt x="138558" y="220647"/>
                      <a:pt x="136769" y="221084"/>
                      <a:pt x="135182" y="221957"/>
                    </a:cubicBezTo>
                    <a:lnTo>
                      <a:pt x="98698" y="242324"/>
                    </a:lnTo>
                    <a:cubicBezTo>
                      <a:pt x="87117" y="237996"/>
                      <a:pt x="76264" y="231926"/>
                      <a:pt x="66516" y="224322"/>
                    </a:cubicBezTo>
                    <a:lnTo>
                      <a:pt x="66377" y="183588"/>
                    </a:lnTo>
                    <a:cubicBezTo>
                      <a:pt x="66370" y="181699"/>
                      <a:pt x="65836" y="179850"/>
                      <a:pt x="64833" y="178249"/>
                    </a:cubicBezTo>
                    <a:cubicBezTo>
                      <a:pt x="64049" y="176984"/>
                      <a:pt x="63277" y="175719"/>
                      <a:pt x="62556" y="174378"/>
                    </a:cubicBezTo>
                    <a:cubicBezTo>
                      <a:pt x="61662" y="172770"/>
                      <a:pt x="60351" y="171433"/>
                      <a:pt x="58761" y="170507"/>
                    </a:cubicBezTo>
                    <a:lnTo>
                      <a:pt x="22581" y="149900"/>
                    </a:lnTo>
                    <a:cubicBezTo>
                      <a:pt x="20709" y="138057"/>
                      <a:pt x="20709" y="125993"/>
                      <a:pt x="22581" y="114150"/>
                    </a:cubicBezTo>
                    <a:lnTo>
                      <a:pt x="58660" y="93555"/>
                    </a:lnTo>
                    <a:cubicBezTo>
                      <a:pt x="60243" y="92655"/>
                      <a:pt x="61555" y="91343"/>
                      <a:pt x="62455" y="89760"/>
                    </a:cubicBezTo>
                    <a:cubicBezTo>
                      <a:pt x="63189" y="88495"/>
                      <a:pt x="63960" y="87154"/>
                      <a:pt x="64745" y="85889"/>
                    </a:cubicBezTo>
                    <a:cubicBezTo>
                      <a:pt x="65749" y="84294"/>
                      <a:pt x="66284" y="82448"/>
                      <a:pt x="66288" y="80563"/>
                    </a:cubicBezTo>
                    <a:lnTo>
                      <a:pt x="66478" y="39766"/>
                    </a:lnTo>
                    <a:cubicBezTo>
                      <a:pt x="76192" y="32137"/>
                      <a:pt x="87015" y="26036"/>
                      <a:pt x="98572" y="21676"/>
                    </a:cubicBezTo>
                    <a:lnTo>
                      <a:pt x="134980" y="41992"/>
                    </a:lnTo>
                    <a:cubicBezTo>
                      <a:pt x="136564" y="42870"/>
                      <a:pt x="138355" y="43307"/>
                      <a:pt x="140166" y="43257"/>
                    </a:cubicBezTo>
                    <a:cubicBezTo>
                      <a:pt x="141697" y="43257"/>
                      <a:pt x="143240" y="43257"/>
                      <a:pt x="144771" y="43257"/>
                    </a:cubicBezTo>
                    <a:cubicBezTo>
                      <a:pt x="146582" y="43307"/>
                      <a:pt x="148373" y="42870"/>
                      <a:pt x="149958" y="41992"/>
                    </a:cubicBezTo>
                    <a:lnTo>
                      <a:pt x="186442" y="21625"/>
                    </a:lnTo>
                    <a:cubicBezTo>
                      <a:pt x="198023" y="25952"/>
                      <a:pt x="208875" y="32023"/>
                      <a:pt x="218624" y="39626"/>
                    </a:cubicBezTo>
                    <a:lnTo>
                      <a:pt x="218763" y="80361"/>
                    </a:lnTo>
                    <a:cubicBezTo>
                      <a:pt x="218769" y="82249"/>
                      <a:pt x="219304" y="84099"/>
                      <a:pt x="220307" y="85699"/>
                    </a:cubicBezTo>
                    <a:cubicBezTo>
                      <a:pt x="221091" y="86964"/>
                      <a:pt x="221863" y="88229"/>
                      <a:pt x="222584" y="89570"/>
                    </a:cubicBezTo>
                    <a:cubicBezTo>
                      <a:pt x="223478" y="91178"/>
                      <a:pt x="224789" y="92515"/>
                      <a:pt x="226379" y="93441"/>
                    </a:cubicBezTo>
                    <a:lnTo>
                      <a:pt x="262559" y="114049"/>
                    </a:lnTo>
                    <a:cubicBezTo>
                      <a:pt x="264456" y="125901"/>
                      <a:pt x="264477" y="137978"/>
                      <a:pt x="262622" y="149837"/>
                    </a:cubicBezTo>
                    <a:close/>
                  </a:path>
                </a:pathLst>
              </a:custGeom>
              <a:solidFill>
                <a:srgbClr val="A26BFA"/>
              </a:solidFill>
              <a:ln>
                <a:noFill/>
              </a:ln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3092768" y="2828449"/>
              <a:ext cx="164704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A26BFA"/>
                  </a:solidFill>
                  <a:latin typeface="Segoe UI"/>
                  <a:ea typeface="Microsoft YaHei"/>
                  <a:cs typeface="Segoe UI"/>
                </a:rPr>
                <a:t>STAGE 02 · ENGINEERING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084195" y="3031808"/>
              <a:ext cx="210411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工程化 — 评估闭环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091815" y="3344228"/>
              <a:ext cx="333141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评估集 100+ · 自动回归 · 重试与降级机制全覆盖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20367" y="3810000"/>
            <a:ext cx="6028133" cy="952500"/>
            <a:chOff x="1020367" y="3810000"/>
            <a:chExt cx="6028133" cy="952500"/>
          </a:xfrm>
        </p:grpSpPr>
        <p:sp>
          <p:nvSpPr>
            <p:cNvPr id="41" name="TextBox 41"/>
            <p:cNvSpPr txBox="1"/>
            <p:nvPr/>
          </p:nvSpPr>
          <p:spPr>
            <a:xfrm>
              <a:off x="1020367" y="4180999"/>
              <a:ext cx="63031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W8 — W10</a:t>
              </a:r>
            </a:p>
          </p:txBody>
        </p:sp>
        <p:sp>
          <p:nvSpPr>
            <p:cNvPr id="42" name="Ellipse 42"/>
            <p:cNvSpPr/>
            <p:nvPr/>
          </p:nvSpPr>
          <p:spPr>
            <a:xfrm>
              <a:off x="1733550" y="4067175"/>
              <a:ext cx="342900" cy="342900"/>
            </a:xfrm>
            <a:prstGeom prst="ellipse">
              <a:avLst/>
            </a:prstGeom>
            <a:solidFill>
              <a:srgbClr val="0A0E27"/>
            </a:solidFill>
            <a:ln w="28575">
              <a:solidFill>
                <a:srgbClr val="3DDDFC"/>
              </a:solidFill>
            </a:ln>
          </p:spPr>
        </p:sp>
        <p:sp>
          <p:nvSpPr>
            <p:cNvPr id="43" name="Ellipse 43"/>
            <p:cNvSpPr/>
            <p:nvPr/>
          </p:nvSpPr>
          <p:spPr>
            <a:xfrm>
              <a:off x="1847850" y="4181475"/>
              <a:ext cx="114300" cy="114300"/>
            </a:xfrm>
            <a:prstGeom prst="ellipse">
              <a:avLst/>
            </a:prstGeom>
            <a:solidFill>
              <a:srgbClr val="3DDDFC"/>
            </a:solidFill>
            <a:ln>
              <a:noFill/>
            </a:ln>
          </p:spPr>
        </p:sp>
        <p:sp>
          <p:nvSpPr>
            <p:cNvPr id="44" name="Rectangle 44"/>
            <p:cNvSpPr/>
            <p:nvPr/>
          </p:nvSpPr>
          <p:spPr>
            <a:xfrm>
              <a:off x="2286000" y="3810000"/>
              <a:ext cx="4762500" cy="952500"/>
            </a:xfrm>
            <a:prstGeom prst="roundRect">
              <a:avLst>
                <a:gd name="adj" fmla="val 14000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2000"/>
                  </a:srgbClr>
                </a:gs>
              </a:gsLst>
              <a:lin ang="5400000" scaled="1"/>
            </a:gradFill>
            <a:ln w="9525">
              <a:solidFill>
                <a:srgbClr val="3DDDFC">
                  <a:alpha val="45000"/>
                </a:srgbClr>
              </a:solidFill>
            </a:ln>
          </p:spPr>
        </p:sp>
        <p:sp>
          <p:nvSpPr>
            <p:cNvPr id="45" name="Rectangle 45"/>
            <p:cNvSpPr/>
            <p:nvPr/>
          </p:nvSpPr>
          <p:spPr>
            <a:xfrm>
              <a:off x="2457450" y="3819525"/>
              <a:ext cx="4419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46" name="Rectangle 46"/>
            <p:cNvSpPr/>
            <p:nvPr/>
          </p:nvSpPr>
          <p:spPr>
            <a:xfrm>
              <a:off x="2286000" y="4038600"/>
              <a:ext cx="57150" cy="495300"/>
            </a:xfrm>
            <a:prstGeom prst="roundRect">
              <a:avLst>
                <a:gd name="adj" fmla="val 50000"/>
              </a:avLst>
            </a:prstGeom>
            <a:solidFill>
              <a:srgbClr val="3DDDFC"/>
            </a:solidFill>
            <a:ln>
              <a:noFill/>
            </a:ln>
          </p:spPr>
        </p:sp>
        <p:sp>
          <p:nvSpPr>
            <p:cNvPr id="47" name="Rectangle 47"/>
            <p:cNvSpPr/>
            <p:nvPr/>
          </p:nvSpPr>
          <p:spPr>
            <a:xfrm>
              <a:off x="2476500" y="3962400"/>
              <a:ext cx="476250" cy="476250"/>
            </a:xfrm>
            <a:prstGeom prst="roundRect">
              <a:avLst>
                <a:gd name="adj" fmla="val 24000"/>
              </a:avLst>
            </a:prstGeom>
            <a:solidFill>
              <a:srgbClr val="3DDDFC">
                <a:alpha val="20000"/>
              </a:srgbClr>
            </a:solidFill>
            <a:ln>
              <a:noFill/>
            </a:ln>
          </p:spPr>
        </p:sp>
        <p:grpSp>
          <p:nvGrpSpPr>
            <p:cNvPr id="50" name="Group 50"/>
            <p:cNvGrpSpPr/>
            <p:nvPr/>
          </p:nvGrpSpPr>
          <p:grpSpPr>
            <a:xfrm>
              <a:off x="2583061" y="4089202"/>
              <a:ext cx="263128" cy="222647"/>
              <a:chOff x="2583061" y="4089202"/>
              <a:chExt cx="263128" cy="222647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2593181" y="4099322"/>
                <a:ext cx="242888" cy="202406"/>
              </a:xfrm>
              <a:custGeom>
                <a:avLst/>
                <a:gdLst/>
                <a:ahLst/>
                <a:cxnLst/>
                <a:rect l="l" t="t" r="r" b="b"/>
                <a:pathLst>
                  <a:path w="242888" h="202406">
                    <a:moveTo>
                      <a:pt x="242888" y="10120"/>
                    </a:moveTo>
                    <a:lnTo>
                      <a:pt x="242888" y="202406"/>
                    </a:lnTo>
                    <a:lnTo>
                      <a:pt x="0" y="202406"/>
                    </a:lnTo>
                    <a:lnTo>
                      <a:pt x="0" y="0"/>
                    </a:lnTo>
                    <a:lnTo>
                      <a:pt x="232767" y="0"/>
                    </a:lnTo>
                    <a:cubicBezTo>
                      <a:pt x="238356" y="0"/>
                      <a:pt x="242888" y="4531"/>
                      <a:pt x="242888" y="10120"/>
                    </a:cubicBez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49" name="Freeform 49"/>
              <p:cNvSpPr/>
              <p:nvPr/>
            </p:nvSpPr>
            <p:spPr>
              <a:xfrm>
                <a:off x="2583061" y="4089202"/>
                <a:ext cx="263128" cy="222647"/>
              </a:xfrm>
              <a:custGeom>
                <a:avLst/>
                <a:gdLst/>
                <a:ahLst/>
                <a:cxnLst/>
                <a:rect l="l" t="t" r="r" b="b"/>
                <a:pathLst>
                  <a:path w="263128" h="222647">
                    <a:moveTo>
                      <a:pt x="263128" y="212527"/>
                    </a:moveTo>
                    <a:cubicBezTo>
                      <a:pt x="263128" y="218116"/>
                      <a:pt x="258597" y="222647"/>
                      <a:pt x="253008" y="222647"/>
                    </a:cubicBezTo>
                    <a:lnTo>
                      <a:pt x="10120" y="222647"/>
                    </a:lnTo>
                    <a:cubicBezTo>
                      <a:pt x="4531" y="222647"/>
                      <a:pt x="0" y="218116"/>
                      <a:pt x="0" y="212527"/>
                    </a:cubicBezTo>
                    <a:lnTo>
                      <a:pt x="0" y="10120"/>
                    </a:lnTo>
                    <a:cubicBezTo>
                      <a:pt x="0" y="4531"/>
                      <a:pt x="4531" y="0"/>
                      <a:pt x="10120" y="0"/>
                    </a:cubicBezTo>
                    <a:cubicBezTo>
                      <a:pt x="15710" y="0"/>
                      <a:pt x="20241" y="4531"/>
                      <a:pt x="20241" y="10120"/>
                    </a:cubicBezTo>
                    <a:lnTo>
                      <a:pt x="20241" y="147617"/>
                    </a:lnTo>
                    <a:lnTo>
                      <a:pt x="83923" y="83923"/>
                    </a:lnTo>
                    <a:cubicBezTo>
                      <a:pt x="85821" y="82022"/>
                      <a:pt x="88397" y="80955"/>
                      <a:pt x="91083" y="80955"/>
                    </a:cubicBezTo>
                    <a:cubicBezTo>
                      <a:pt x="93769" y="80955"/>
                      <a:pt x="96345" y="82022"/>
                      <a:pt x="98243" y="83923"/>
                    </a:cubicBezTo>
                    <a:lnTo>
                      <a:pt x="131564" y="117256"/>
                    </a:lnTo>
                    <a:lnTo>
                      <a:pt x="198219" y="50602"/>
                    </a:lnTo>
                    <a:lnTo>
                      <a:pt x="172045" y="50602"/>
                    </a:lnTo>
                    <a:cubicBezTo>
                      <a:pt x="166456" y="50602"/>
                      <a:pt x="161925" y="46071"/>
                      <a:pt x="161925" y="40481"/>
                    </a:cubicBezTo>
                    <a:cubicBezTo>
                      <a:pt x="161925" y="34892"/>
                      <a:pt x="166456" y="30361"/>
                      <a:pt x="172045" y="30361"/>
                    </a:cubicBezTo>
                    <a:lnTo>
                      <a:pt x="222647" y="30361"/>
                    </a:lnTo>
                    <a:cubicBezTo>
                      <a:pt x="228236" y="30361"/>
                      <a:pt x="232767" y="34892"/>
                      <a:pt x="232767" y="40481"/>
                    </a:cubicBezTo>
                    <a:lnTo>
                      <a:pt x="232767" y="91083"/>
                    </a:lnTo>
                    <a:cubicBezTo>
                      <a:pt x="232767" y="96672"/>
                      <a:pt x="228236" y="101203"/>
                      <a:pt x="222647" y="101203"/>
                    </a:cubicBezTo>
                    <a:cubicBezTo>
                      <a:pt x="217058" y="101203"/>
                      <a:pt x="212527" y="96672"/>
                      <a:pt x="212527" y="91083"/>
                    </a:cubicBezTo>
                    <a:lnTo>
                      <a:pt x="212527" y="64909"/>
                    </a:lnTo>
                    <a:lnTo>
                      <a:pt x="138724" y="138724"/>
                    </a:lnTo>
                    <a:cubicBezTo>
                      <a:pt x="136826" y="140625"/>
                      <a:pt x="134250" y="141692"/>
                      <a:pt x="131564" y="141692"/>
                    </a:cubicBezTo>
                    <a:cubicBezTo>
                      <a:pt x="128878" y="141692"/>
                      <a:pt x="126302" y="140625"/>
                      <a:pt x="124404" y="138724"/>
                    </a:cubicBezTo>
                    <a:lnTo>
                      <a:pt x="91083" y="105390"/>
                    </a:lnTo>
                    <a:lnTo>
                      <a:pt x="20241" y="176233"/>
                    </a:lnTo>
                    <a:lnTo>
                      <a:pt x="20241" y="202406"/>
                    </a:lnTo>
                    <a:lnTo>
                      <a:pt x="253008" y="202406"/>
                    </a:lnTo>
                    <a:cubicBezTo>
                      <a:pt x="258597" y="202406"/>
                      <a:pt x="263128" y="206937"/>
                      <a:pt x="263128" y="212527"/>
                    </a:cubicBez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51" name="TextBox 51"/>
            <p:cNvSpPr txBox="1"/>
            <p:nvPr/>
          </p:nvSpPr>
          <p:spPr>
            <a:xfrm>
              <a:off x="3092768" y="4019074"/>
              <a:ext cx="122839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STAGE 03 · SCALE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3084195" y="4222432"/>
              <a:ext cx="2357149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规模化 — 性能与成本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091815" y="4534852"/>
              <a:ext cx="346943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结果缓存 · 限流熔断 · 多租户隔离 · 模型分级路由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12891" y="5191125"/>
            <a:ext cx="6035609" cy="952500"/>
            <a:chOff x="1012891" y="5191125"/>
            <a:chExt cx="6035609" cy="952500"/>
          </a:xfrm>
        </p:grpSpPr>
        <p:sp>
          <p:nvSpPr>
            <p:cNvPr id="55" name="TextBox 55"/>
            <p:cNvSpPr txBox="1"/>
            <p:nvPr/>
          </p:nvSpPr>
          <p:spPr>
            <a:xfrm>
              <a:off x="1012891" y="5562124"/>
              <a:ext cx="63779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W11 — W12</a:t>
              </a:r>
            </a:p>
          </p:txBody>
        </p:sp>
        <p:sp>
          <p:nvSpPr>
            <p:cNvPr id="56" name="Ellipse 56"/>
            <p:cNvSpPr/>
            <p:nvPr/>
          </p:nvSpPr>
          <p:spPr>
            <a:xfrm>
              <a:off x="1714500" y="5429250"/>
              <a:ext cx="381000" cy="381000"/>
            </a:xfrm>
            <a:prstGeom prst="ellipse">
              <a:avLst/>
            </a:prstGeom>
            <a:solidFill>
              <a:srgbClr val="0A0E27"/>
            </a:solidFill>
            <a:ln w="28575">
              <a:solidFill>
                <a:srgbClr val="4ADE80"/>
              </a:solidFill>
            </a:ln>
          </p:spPr>
        </p:sp>
        <p:sp>
          <p:nvSpPr>
            <p:cNvPr id="57" name="Freeform 57"/>
            <p:cNvSpPr/>
            <p:nvPr/>
          </p:nvSpPr>
          <p:spPr>
            <a:xfrm>
              <a:off x="1828800" y="5562600"/>
              <a:ext cx="171450" cy="114300"/>
            </a:xfrm>
            <a:custGeom>
              <a:avLst/>
              <a:gdLst/>
              <a:ahLst/>
              <a:cxnLst/>
              <a:rect l="l" t="t" r="r" b="b"/>
              <a:pathLst>
                <a:path w="171450" h="114300">
                  <a:moveTo>
                    <a:pt x="0" y="57150"/>
                  </a:moveTo>
                  <a:lnTo>
                    <a:pt x="57150" y="114300"/>
                  </a:lnTo>
                  <a:lnTo>
                    <a:pt x="171450" y="0"/>
                  </a:lnTo>
                </a:path>
              </a:pathLst>
            </a:custGeom>
            <a:noFill/>
            <a:ln w="28575" cap="rnd">
              <a:solidFill>
                <a:srgbClr val="4ADE80"/>
              </a:solidFill>
              <a:round/>
            </a:ln>
          </p:spPr>
        </p:sp>
        <p:sp>
          <p:nvSpPr>
            <p:cNvPr id="58" name="Rectangle 58"/>
            <p:cNvSpPr/>
            <p:nvPr/>
          </p:nvSpPr>
          <p:spPr>
            <a:xfrm>
              <a:off x="2286000" y="5191125"/>
              <a:ext cx="4762500" cy="952500"/>
            </a:xfrm>
            <a:prstGeom prst="roundRect">
              <a:avLst>
                <a:gd name="adj" fmla="val 14000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2000"/>
                  </a:srgbClr>
                </a:gs>
              </a:gsLst>
              <a:lin ang="5400000" scaled="1"/>
            </a:gradFill>
            <a:ln w="14288">
              <a:solidFill>
                <a:srgbClr val="4ADE80">
                  <a:alpha val="55000"/>
                </a:srgbClr>
              </a:solidFill>
            </a:ln>
          </p:spPr>
        </p:sp>
        <p:sp>
          <p:nvSpPr>
            <p:cNvPr id="59" name="Rectangle 59"/>
            <p:cNvSpPr/>
            <p:nvPr/>
          </p:nvSpPr>
          <p:spPr>
            <a:xfrm>
              <a:off x="2457450" y="5200650"/>
              <a:ext cx="4419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60" name="Rectangle 60"/>
            <p:cNvSpPr/>
            <p:nvPr/>
          </p:nvSpPr>
          <p:spPr>
            <a:xfrm>
              <a:off x="2286000" y="5419725"/>
              <a:ext cx="57150" cy="495300"/>
            </a:xfrm>
            <a:prstGeom prst="roundRect">
              <a:avLst>
                <a:gd name="adj" fmla="val 50000"/>
              </a:avLst>
            </a:prstGeom>
            <a:solidFill>
              <a:srgbClr val="4ADE80"/>
            </a:solidFill>
            <a:ln>
              <a:noFill/>
            </a:ln>
          </p:spPr>
        </p:sp>
        <p:sp>
          <p:nvSpPr>
            <p:cNvPr id="61" name="Rectangle 61"/>
            <p:cNvSpPr/>
            <p:nvPr/>
          </p:nvSpPr>
          <p:spPr>
            <a:xfrm>
              <a:off x="2476500" y="5343525"/>
              <a:ext cx="476250" cy="476250"/>
            </a:xfrm>
            <a:prstGeom prst="roundRect">
              <a:avLst>
                <a:gd name="adj" fmla="val 24000"/>
              </a:avLst>
            </a:prstGeom>
            <a:solidFill>
              <a:srgbClr val="4ADE80">
                <a:alpha val="22000"/>
              </a:srgbClr>
            </a:solidFill>
            <a:ln>
              <a:noFill/>
            </a:ln>
          </p:spPr>
        </p:sp>
        <p:grpSp>
          <p:nvGrpSpPr>
            <p:cNvPr id="64" name="Group 64"/>
            <p:cNvGrpSpPr/>
            <p:nvPr/>
          </p:nvGrpSpPr>
          <p:grpSpPr>
            <a:xfrm>
              <a:off x="2592318" y="5428416"/>
              <a:ext cx="244614" cy="284798"/>
              <a:chOff x="2592318" y="5428416"/>
              <a:chExt cx="244614" cy="284798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2602859" y="5560030"/>
                <a:ext cx="223532" cy="133523"/>
              </a:xfrm>
              <a:custGeom>
                <a:avLst/>
                <a:gdLst/>
                <a:ahLst/>
                <a:cxnLst/>
                <a:rect l="l" t="t" r="r" b="b"/>
                <a:pathLst>
                  <a:path w="223532" h="133523">
                    <a:moveTo>
                      <a:pt x="69779" y="102582"/>
                    </a:moveTo>
                    <a:lnTo>
                      <a:pt x="32524" y="130716"/>
                    </a:lnTo>
                    <a:cubicBezTo>
                      <a:pt x="29796" y="132901"/>
                      <a:pt x="26134" y="133523"/>
                      <a:pt x="22837" y="132363"/>
                    </a:cubicBezTo>
                    <a:cubicBezTo>
                      <a:pt x="19541" y="131202"/>
                      <a:pt x="17077" y="128423"/>
                      <a:pt x="16319" y="125011"/>
                    </a:cubicBezTo>
                    <a:lnTo>
                      <a:pt x="683" y="54637"/>
                    </a:lnTo>
                    <a:cubicBezTo>
                      <a:pt x="0" y="51575"/>
                      <a:pt x="776" y="48370"/>
                      <a:pt x="2783" y="45959"/>
                    </a:cubicBezTo>
                    <a:lnTo>
                      <a:pt x="41126" y="0"/>
                    </a:lnTo>
                    <a:cubicBezTo>
                      <a:pt x="39659" y="29526"/>
                      <a:pt x="46869" y="63910"/>
                      <a:pt x="69779" y="102582"/>
                    </a:cubicBezTo>
                    <a:close/>
                    <a:moveTo>
                      <a:pt x="220749" y="45959"/>
                    </a:moveTo>
                    <a:lnTo>
                      <a:pt x="182406" y="0"/>
                    </a:lnTo>
                    <a:cubicBezTo>
                      <a:pt x="183936" y="29526"/>
                      <a:pt x="176662" y="63910"/>
                      <a:pt x="153753" y="102582"/>
                    </a:cubicBezTo>
                    <a:lnTo>
                      <a:pt x="191008" y="130716"/>
                    </a:lnTo>
                    <a:cubicBezTo>
                      <a:pt x="193736" y="132901"/>
                      <a:pt x="197398" y="133523"/>
                      <a:pt x="200694" y="132363"/>
                    </a:cubicBezTo>
                    <a:cubicBezTo>
                      <a:pt x="203991" y="131202"/>
                      <a:pt x="206455" y="128423"/>
                      <a:pt x="207213" y="125011"/>
                    </a:cubicBezTo>
                    <a:lnTo>
                      <a:pt x="222849" y="54637"/>
                    </a:lnTo>
                    <a:cubicBezTo>
                      <a:pt x="223532" y="51575"/>
                      <a:pt x="222756" y="48370"/>
                      <a:pt x="220749" y="45959"/>
                    </a:cubicBezTo>
                    <a:close/>
                  </a:path>
                </a:pathLst>
              </a:custGeom>
              <a:solidFill>
                <a:srgbClr val="4ADE80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63" name="Freeform 63"/>
              <p:cNvSpPr/>
              <p:nvPr/>
            </p:nvSpPr>
            <p:spPr>
              <a:xfrm>
                <a:off x="2592318" y="5428416"/>
                <a:ext cx="244614" cy="284798"/>
              </a:xfrm>
              <a:custGeom>
                <a:avLst/>
                <a:gdLst/>
                <a:ahLst/>
                <a:cxnLst/>
                <a:rect l="l" t="t" r="r" b="b"/>
                <a:pathLst>
                  <a:path w="244614" h="284798">
                    <a:moveTo>
                      <a:pt x="152668" y="274678"/>
                    </a:moveTo>
                    <a:cubicBezTo>
                      <a:pt x="152668" y="280267"/>
                      <a:pt x="148137" y="284798"/>
                      <a:pt x="142548" y="284798"/>
                    </a:cubicBezTo>
                    <a:lnTo>
                      <a:pt x="102066" y="284798"/>
                    </a:lnTo>
                    <a:cubicBezTo>
                      <a:pt x="96477" y="284798"/>
                      <a:pt x="91946" y="280267"/>
                      <a:pt x="91946" y="274678"/>
                    </a:cubicBezTo>
                    <a:cubicBezTo>
                      <a:pt x="91946" y="269089"/>
                      <a:pt x="96477" y="264558"/>
                      <a:pt x="102066" y="264558"/>
                    </a:cubicBezTo>
                    <a:lnTo>
                      <a:pt x="142548" y="264558"/>
                    </a:lnTo>
                    <a:cubicBezTo>
                      <a:pt x="148137" y="264558"/>
                      <a:pt x="152668" y="269089"/>
                      <a:pt x="152668" y="274678"/>
                    </a:cubicBezTo>
                    <a:close/>
                    <a:moveTo>
                      <a:pt x="122307" y="132994"/>
                    </a:moveTo>
                    <a:cubicBezTo>
                      <a:pt x="130691" y="132994"/>
                      <a:pt x="137487" y="126197"/>
                      <a:pt x="137487" y="117813"/>
                    </a:cubicBezTo>
                    <a:cubicBezTo>
                      <a:pt x="137487" y="109429"/>
                      <a:pt x="130691" y="102633"/>
                      <a:pt x="122307" y="102633"/>
                    </a:cubicBezTo>
                    <a:cubicBezTo>
                      <a:pt x="113923" y="102633"/>
                      <a:pt x="107126" y="109429"/>
                      <a:pt x="107126" y="117813"/>
                    </a:cubicBezTo>
                    <a:cubicBezTo>
                      <a:pt x="107126" y="126197"/>
                      <a:pt x="113923" y="132994"/>
                      <a:pt x="122307" y="132994"/>
                    </a:cubicBezTo>
                    <a:close/>
                    <a:moveTo>
                      <a:pt x="243270" y="188440"/>
                    </a:moveTo>
                    <a:lnTo>
                      <a:pt x="227634" y="258814"/>
                    </a:lnTo>
                    <a:cubicBezTo>
                      <a:pt x="226126" y="265607"/>
                      <a:pt x="221235" y="271150"/>
                      <a:pt x="214682" y="273490"/>
                    </a:cubicBezTo>
                    <a:cubicBezTo>
                      <a:pt x="208129" y="275830"/>
                      <a:pt x="200833" y="274640"/>
                      <a:pt x="195363" y="270339"/>
                    </a:cubicBezTo>
                    <a:lnTo>
                      <a:pt x="160903" y="244317"/>
                    </a:lnTo>
                    <a:lnTo>
                      <a:pt x="83736" y="244317"/>
                    </a:lnTo>
                    <a:lnTo>
                      <a:pt x="49251" y="270339"/>
                    </a:lnTo>
                    <a:cubicBezTo>
                      <a:pt x="43781" y="274640"/>
                      <a:pt x="36485" y="275830"/>
                      <a:pt x="29932" y="273490"/>
                    </a:cubicBezTo>
                    <a:cubicBezTo>
                      <a:pt x="23379" y="271150"/>
                      <a:pt x="18488" y="265607"/>
                      <a:pt x="16980" y="258814"/>
                    </a:cubicBezTo>
                    <a:lnTo>
                      <a:pt x="1344" y="188440"/>
                    </a:lnTo>
                    <a:cubicBezTo>
                      <a:pt x="0" y="182321"/>
                      <a:pt x="1549" y="175923"/>
                      <a:pt x="5544" y="171096"/>
                    </a:cubicBezTo>
                    <a:lnTo>
                      <a:pt x="41673" y="127756"/>
                    </a:lnTo>
                    <a:cubicBezTo>
                      <a:pt x="42886" y="111829"/>
                      <a:pt x="46543" y="96183"/>
                      <a:pt x="52515" y="81367"/>
                    </a:cubicBezTo>
                    <a:cubicBezTo>
                      <a:pt x="68834" y="40456"/>
                      <a:pt x="98056" y="14788"/>
                      <a:pt x="109910" y="5655"/>
                    </a:cubicBezTo>
                    <a:cubicBezTo>
                      <a:pt x="117207" y="0"/>
                      <a:pt x="127407" y="0"/>
                      <a:pt x="134704" y="5655"/>
                    </a:cubicBezTo>
                    <a:cubicBezTo>
                      <a:pt x="146520" y="14788"/>
                      <a:pt x="175780" y="40456"/>
                      <a:pt x="192099" y="81367"/>
                    </a:cubicBezTo>
                    <a:cubicBezTo>
                      <a:pt x="198071" y="96183"/>
                      <a:pt x="201728" y="111829"/>
                      <a:pt x="202941" y="127756"/>
                    </a:cubicBezTo>
                    <a:lnTo>
                      <a:pt x="239070" y="171096"/>
                    </a:lnTo>
                    <a:cubicBezTo>
                      <a:pt x="243065" y="175923"/>
                      <a:pt x="244614" y="182321"/>
                      <a:pt x="243270" y="188440"/>
                    </a:cubicBezTo>
                    <a:close/>
                    <a:moveTo>
                      <a:pt x="86165" y="224076"/>
                    </a:moveTo>
                    <a:lnTo>
                      <a:pt x="158449" y="224076"/>
                    </a:lnTo>
                    <a:cubicBezTo>
                      <a:pt x="185167" y="176587"/>
                      <a:pt x="190164" y="131121"/>
                      <a:pt x="173301" y="88869"/>
                    </a:cubicBezTo>
                    <a:cubicBezTo>
                      <a:pt x="158424" y="51576"/>
                      <a:pt x="130517" y="27995"/>
                      <a:pt x="122307" y="21670"/>
                    </a:cubicBezTo>
                    <a:cubicBezTo>
                      <a:pt x="114072" y="27995"/>
                      <a:pt x="86165" y="51576"/>
                      <a:pt x="71288" y="88869"/>
                    </a:cubicBezTo>
                    <a:cubicBezTo>
                      <a:pt x="54450" y="131121"/>
                      <a:pt x="59447" y="176587"/>
                      <a:pt x="86165" y="224076"/>
                    </a:cubicBezTo>
                    <a:close/>
                    <a:moveTo>
                      <a:pt x="67189" y="231477"/>
                    </a:moveTo>
                    <a:cubicBezTo>
                      <a:pt x="53569" y="206724"/>
                      <a:pt x="45304" y="182397"/>
                      <a:pt x="42394" y="158497"/>
                    </a:cubicBezTo>
                    <a:lnTo>
                      <a:pt x="21104" y="184050"/>
                    </a:lnTo>
                    <a:lnTo>
                      <a:pt x="36740" y="254437"/>
                    </a:lnTo>
                    <a:lnTo>
                      <a:pt x="36967" y="254273"/>
                    </a:lnTo>
                    <a:close/>
                    <a:moveTo>
                      <a:pt x="223510" y="184050"/>
                    </a:moveTo>
                    <a:lnTo>
                      <a:pt x="202219" y="158497"/>
                    </a:lnTo>
                    <a:cubicBezTo>
                      <a:pt x="199335" y="182347"/>
                      <a:pt x="191087" y="206674"/>
                      <a:pt x="177475" y="231477"/>
                    </a:cubicBezTo>
                    <a:lnTo>
                      <a:pt x="207646" y="254248"/>
                    </a:lnTo>
                    <a:lnTo>
                      <a:pt x="207874" y="254412"/>
                    </a:lnTo>
                    <a:close/>
                  </a:path>
                </a:pathLst>
              </a:custGeom>
              <a:solidFill>
                <a:srgbClr val="4ADE80"/>
              </a:solidFill>
              <a:ln>
                <a:noFill/>
              </a:ln>
            </p:spPr>
          </p:sp>
        </p:grpSp>
        <p:sp>
          <p:nvSpPr>
            <p:cNvPr id="65" name="TextBox 65"/>
            <p:cNvSpPr txBox="1"/>
            <p:nvPr/>
          </p:nvSpPr>
          <p:spPr>
            <a:xfrm>
              <a:off x="3092768" y="5400199"/>
              <a:ext cx="166199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STAGE 04 · PRODUCTION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3084195" y="5603558"/>
              <a:ext cx="2142072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生产 — 灰度与 SLO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3091815" y="5915978"/>
              <a:ext cx="324707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1% → 10% → 全量灰度 · SLO 监控 · 持续优化飞轮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7334250" y="1428750"/>
            <a:ext cx="4286250" cy="4714875"/>
            <a:chOff x="7334250" y="1428750"/>
            <a:chExt cx="4286250" cy="4714875"/>
          </a:xfrm>
        </p:grpSpPr>
        <p:sp>
          <p:nvSpPr>
            <p:cNvPr id="69" name="Rectangle 69"/>
            <p:cNvSpPr/>
            <p:nvPr/>
          </p:nvSpPr>
          <p:spPr>
            <a:xfrm>
              <a:off x="7334250" y="1428750"/>
              <a:ext cx="4286250" cy="4714875"/>
            </a:xfrm>
            <a:prstGeom prst="roundRect">
              <a:avLst>
                <a:gd name="adj" fmla="val 4444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2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8000"/>
                </a:srgbClr>
              </a:solidFill>
            </a:ln>
          </p:spPr>
        </p:sp>
        <p:sp>
          <p:nvSpPr>
            <p:cNvPr id="70" name="Rectangle 70"/>
            <p:cNvSpPr/>
            <p:nvPr/>
          </p:nvSpPr>
          <p:spPr>
            <a:xfrm>
              <a:off x="7505700" y="1438275"/>
              <a:ext cx="3943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8863180" y="1666399"/>
              <a:ext cx="122839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SUCCESS CRITERIA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8570809" y="1917382"/>
              <a:ext cx="181313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每阶段过线标准</a:t>
              </a:r>
            </a:p>
          </p:txBody>
        </p:sp>
        <p:sp>
          <p:nvSpPr>
            <p:cNvPr id="73" name="Line 73"/>
            <p:cNvSpPr/>
            <p:nvPr/>
          </p:nvSpPr>
          <p:spPr>
            <a:xfrm>
              <a:off x="7620000" y="2333625"/>
              <a:ext cx="3714750" cy="9525"/>
            </a:xfrm>
            <a:custGeom>
              <a:avLst/>
              <a:gdLst/>
              <a:ahLst/>
              <a:cxnLst/>
              <a:rect l="l" t="t" r="r" b="b"/>
              <a:pathLst>
                <a:path w="3714750" h="9525">
                  <a:moveTo>
                    <a:pt x="0" y="0"/>
                  </a:moveTo>
                  <a:lnTo>
                    <a:pt x="3714750" y="0"/>
                  </a:lnTo>
                </a:path>
              </a:pathLst>
            </a:custGeom>
            <a:noFill/>
            <a:ln w="9525">
              <a:solidFill>
                <a:srgbClr val="FFFFFF">
                  <a:alpha val="14000"/>
                </a:srgbClr>
              </a:solidFill>
            </a:ln>
          </p:spPr>
        </p:sp>
        <p:grpSp>
          <p:nvGrpSpPr>
            <p:cNvPr id="78" name="Group 78"/>
            <p:cNvGrpSpPr/>
            <p:nvPr/>
          </p:nvGrpSpPr>
          <p:grpSpPr>
            <a:xfrm>
              <a:off x="7639050" y="2507456"/>
              <a:ext cx="2064259" cy="423863"/>
              <a:chOff x="7639050" y="2507456"/>
              <a:chExt cx="2064259" cy="423863"/>
            </a:xfrm>
          </p:grpSpPr>
          <p:sp>
            <p:nvSpPr>
              <p:cNvPr id="74" name="Ellipse 74"/>
              <p:cNvSpPr/>
              <p:nvPr/>
            </p:nvSpPr>
            <p:spPr>
              <a:xfrm>
                <a:off x="7639050" y="2552700"/>
                <a:ext cx="266700" cy="266700"/>
              </a:xfrm>
              <a:prstGeom prst="ellipse">
                <a:avLst/>
              </a:prstGeom>
              <a:solidFill>
                <a:srgbClr val="5B8DEF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7696472" y="2628424"/>
                <a:ext cx="15185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5B8DEF"/>
                    </a:solidFill>
                    <a:latin typeface="Segoe UI"/>
                    <a:ea typeface="Microsoft YaHei"/>
                    <a:cs typeface="Segoe UI"/>
                  </a:rPr>
                  <a:t>01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8024812" y="2507456"/>
                <a:ext cx="108958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原型 → 工程化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8026718" y="2733199"/>
                <a:ext cx="16765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金标准 case 通过率 ≥ 80%</a:t>
                </a:r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7639050" y="3193256"/>
              <a:ext cx="2220897" cy="423863"/>
              <a:chOff x="7639050" y="3193256"/>
              <a:chExt cx="2220897" cy="423863"/>
            </a:xfrm>
          </p:grpSpPr>
          <p:sp>
            <p:nvSpPr>
              <p:cNvPr id="79" name="Ellipse 79"/>
              <p:cNvSpPr/>
              <p:nvPr/>
            </p:nvSpPr>
            <p:spPr>
              <a:xfrm>
                <a:off x="7639050" y="3238500"/>
                <a:ext cx="266700" cy="266700"/>
              </a:xfrm>
              <a:prstGeom prst="ellipse">
                <a:avLst/>
              </a:prstGeom>
              <a:solidFill>
                <a:srgbClr val="A26BFA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7677782" y="3314224"/>
                <a:ext cx="18923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A26BFA"/>
                    </a:solidFill>
                    <a:latin typeface="Segoe UI"/>
                    <a:ea typeface="Microsoft YaHei"/>
                    <a:cs typeface="Segoe UI"/>
                  </a:rPr>
                  <a:t>02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8024812" y="3193256"/>
                <a:ext cx="12621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工程化 → 规模化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8026718" y="3418999"/>
                <a:ext cx="183322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评估集 ≥ 100 · 自动回归绿灯</a:t>
                </a: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7639050" y="3879056"/>
              <a:ext cx="2178178" cy="423863"/>
              <a:chOff x="7639050" y="3879056"/>
              <a:chExt cx="2178178" cy="423863"/>
            </a:xfrm>
          </p:grpSpPr>
          <p:sp>
            <p:nvSpPr>
              <p:cNvPr id="84" name="Ellipse 84"/>
              <p:cNvSpPr/>
              <p:nvPr/>
            </p:nvSpPr>
            <p:spPr>
              <a:xfrm>
                <a:off x="7639050" y="3924300"/>
                <a:ext cx="266700" cy="266700"/>
              </a:xfrm>
              <a:prstGeom prst="ellipse">
                <a:avLst/>
              </a:prstGeom>
              <a:solidFill>
                <a:srgbClr val="3DDDFC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85" name="TextBox 85"/>
              <p:cNvSpPr txBox="1"/>
              <p:nvPr/>
            </p:nvSpPr>
            <p:spPr>
              <a:xfrm>
                <a:off x="7677782" y="4000024"/>
                <a:ext cx="18923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3DDDFC"/>
                    </a:solidFill>
                    <a:latin typeface="Segoe UI"/>
                    <a:ea typeface="Microsoft YaHei"/>
                    <a:cs typeface="Segoe UI"/>
                  </a:rPr>
                  <a:t>03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8024812" y="3879056"/>
                <a:ext cx="108958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规模化 → 生产</a:t>
                </a:r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8026718" y="4104799"/>
                <a:ext cx="179051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P95 &lt; 5s · 单次成本 &lt; ¥0.5</a:t>
                </a:r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7639050" y="4564856"/>
              <a:ext cx="2633854" cy="423863"/>
              <a:chOff x="7639050" y="4564856"/>
              <a:chExt cx="2633854" cy="423863"/>
            </a:xfrm>
          </p:grpSpPr>
          <p:sp>
            <p:nvSpPr>
              <p:cNvPr id="89" name="Ellipse 89"/>
              <p:cNvSpPr/>
              <p:nvPr/>
            </p:nvSpPr>
            <p:spPr>
              <a:xfrm>
                <a:off x="7639050" y="4610100"/>
                <a:ext cx="266700" cy="266700"/>
              </a:xfrm>
              <a:prstGeom prst="ellipse">
                <a:avLst/>
              </a:prstGeom>
              <a:solidFill>
                <a:srgbClr val="4ADE80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90" name="TextBox 90"/>
              <p:cNvSpPr txBox="1"/>
              <p:nvPr/>
            </p:nvSpPr>
            <p:spPr>
              <a:xfrm>
                <a:off x="7677782" y="4685824"/>
                <a:ext cx="18923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4ADE80"/>
                    </a:solidFill>
                    <a:latin typeface="Segoe UI"/>
                    <a:ea typeface="Microsoft YaHei"/>
                    <a:cs typeface="Segoe UI"/>
                  </a:rPr>
                  <a:t>04</a:t>
                </a:r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8024812" y="4564856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生产持续运营</a:t>
                </a: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8026718" y="4790599"/>
                <a:ext cx="224618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30 天 SLO ≥ 99.5% · 成本月度下降</a:t>
                </a:r>
              </a:p>
            </p:txBody>
          </p:sp>
        </p:grpSp>
        <p:sp>
          <p:nvSpPr>
            <p:cNvPr id="94" name="Line 94"/>
            <p:cNvSpPr/>
            <p:nvPr/>
          </p:nvSpPr>
          <p:spPr>
            <a:xfrm>
              <a:off x="7620000" y="5191125"/>
              <a:ext cx="3714750" cy="9525"/>
            </a:xfrm>
            <a:custGeom>
              <a:avLst/>
              <a:gdLst/>
              <a:ahLst/>
              <a:cxnLst/>
              <a:rect l="l" t="t" r="r" b="b"/>
              <a:pathLst>
                <a:path w="3714750" h="9525">
                  <a:moveTo>
                    <a:pt x="0" y="0"/>
                  </a:moveTo>
                  <a:lnTo>
                    <a:pt x="3714750" y="0"/>
                  </a:lnTo>
                </a:path>
              </a:pathLst>
            </a:custGeom>
            <a:noFill/>
            <a:ln w="9525">
              <a:solidFill>
                <a:srgbClr val="FFFFFF">
                  <a:alpha val="12000"/>
                </a:srgbClr>
              </a:solidFill>
            </a:ln>
          </p:spPr>
        </p:sp>
        <p:sp>
          <p:nvSpPr>
            <p:cNvPr id="95" name="TextBox 95"/>
            <p:cNvSpPr txBox="1"/>
            <p:nvPr/>
          </p:nvSpPr>
          <p:spPr>
            <a:xfrm>
              <a:off x="7759065" y="5411152"/>
              <a:ext cx="195891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⚡ 不达标不晋级 — 每个阶段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7759065" y="5639752"/>
              <a:ext cx="149195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必须有"通关"硬指标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7760018" y="5876449"/>
              <a:ext cx="132059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否则只是"进度"假象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559118" y="6562249"/>
            <a:ext cx="11073765" cy="198120"/>
            <a:chOff x="559118" y="6562249"/>
            <a:chExt cx="11073765" cy="198120"/>
          </a:xfrm>
        </p:grpSpPr>
        <p:sp>
          <p:nvSpPr>
            <p:cNvPr id="99" name="TextBox 99"/>
            <p:cNvSpPr txBox="1"/>
            <p:nvPr/>
          </p:nvSpPr>
          <p:spPr>
            <a:xfrm>
              <a:off x="559118" y="6562249"/>
              <a:ext cx="171432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路线图 · 12 周可执行计划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11219369" y="6562249"/>
              <a:ext cx="41351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11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3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6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9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90"/>
                            </p:stCondLst>
                            <p:childTnLst>
                              <p:par>
                                <p:cTn id="21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23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9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40" grpId="0"/>
      <p:bldP spid="54" grpId="0"/>
      <p:bldP spid="68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A0E27">
                    <a:alpha val="70000"/>
                  </a:srgbClr>
                </a:gs>
                <a:gs pos="50000">
                  <a:srgbClr val="0A0E27">
                    <a:alpha val="35000"/>
                  </a:srgbClr>
                </a:gs>
                <a:gs pos="100000">
                  <a:srgbClr val="0A0E27">
                    <a:alpha val="78000"/>
                  </a:srgbClr>
                </a:gs>
              </a:gsLst>
              <a:lin ang="5400000" scaled="1"/>
            </a:gradFill>
            <a:ln>
              <a:noFill/>
            </a:ln>
          </p:spPr>
        </p:sp>
        <p:sp>
          <p:nvSpPr>
            <p:cNvPr id="5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A0E27">
                    <a:alpha val="0"/>
                  </a:srgbClr>
                </a:gs>
                <a:gs pos="100000">
                  <a:srgbClr val="0A0E27">
                    <a:alpha val="4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5717297" y="1513999"/>
            <a:ext cx="757407" cy="198120"/>
            <a:chOff x="5717297" y="1513999"/>
            <a:chExt cx="757407" cy="198120"/>
          </a:xfrm>
        </p:grpSpPr>
        <p:sp>
          <p:nvSpPr>
            <p:cNvPr id="7" name="Line 7"/>
            <p:cNvSpPr/>
            <p:nvPr/>
          </p:nvSpPr>
          <p:spPr>
            <a:xfrm>
              <a:off x="5791200" y="1571625"/>
              <a:ext cx="304800" cy="9525"/>
            </a:xfrm>
            <a:custGeom>
              <a:avLst/>
              <a:gdLst/>
              <a:ahLst/>
              <a:cxnLst/>
              <a:rect l="l" t="t" r="r" b="b"/>
              <a:pathLst>
                <a:path w="304800" h="9525">
                  <a:moveTo>
                    <a:pt x="304800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3DDDFC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5717297" y="1513999"/>
              <a:ext cx="75740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YOUR TURN</a:t>
              </a:r>
            </a:p>
          </p:txBody>
        </p:sp>
        <p:sp>
          <p:nvSpPr>
            <p:cNvPr id="9" name="Line 9"/>
            <p:cNvSpPr/>
            <p:nvPr/>
          </p:nvSpPr>
          <p:spPr>
            <a:xfrm>
              <a:off x="6096000" y="1571625"/>
              <a:ext cx="304800" cy="9525"/>
            </a:xfrm>
            <a:custGeom>
              <a:avLst/>
              <a:gdLst/>
              <a:ahLst/>
              <a:cxnLst/>
              <a:rect l="l" t="t" r="r" b="b"/>
              <a:pathLst>
                <a:path w="304800" h="9525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noFill/>
            <a:ln w="19050" cap="rnd">
              <a:solidFill>
                <a:srgbClr val="3DDDFC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3522407" y="2179320"/>
            <a:ext cx="5147186" cy="1916430"/>
            <a:chOff x="3522407" y="2179320"/>
            <a:chExt cx="5147186" cy="1916430"/>
          </a:xfrm>
        </p:grpSpPr>
        <p:sp>
          <p:nvSpPr>
            <p:cNvPr id="11" name="TextBox 11"/>
            <p:cNvSpPr txBox="1"/>
            <p:nvPr/>
          </p:nvSpPr>
          <p:spPr>
            <a:xfrm>
              <a:off x="3522407" y="2179320"/>
              <a:ext cx="5147186" cy="1097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54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下一个 Agent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543110" y="2998470"/>
              <a:ext cx="5105781" cy="1097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5400" b="1" dirty="0">
                  <a:gradFill>
                    <a:gsLst>
                      <a:gs pos="0">
                        <a:srgbClr val="5B8DEF"/>
                      </a:gs>
                      <a:gs pos="50000">
                        <a:srgbClr val="A26BFA"/>
                      </a:gs>
                      <a:gs pos="100000">
                        <a:srgbClr val="3DDDFC"/>
                      </a:gs>
                    </a:gsLst>
                    <a:lin ang="0" scaled="1"/>
                  </a:gradFill>
                  <a:latin typeface="Segoe UI"/>
                  <a:ea typeface="Microsoft YaHei"/>
                  <a:cs typeface="Segoe UI"/>
                </a:rPr>
                <a:t>从工程化开始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876080" y="4089082"/>
            <a:ext cx="4439841" cy="335280"/>
            <a:chOff x="3876080" y="4089082"/>
            <a:chExt cx="4439841" cy="335280"/>
          </a:xfrm>
        </p:grpSpPr>
        <p:sp>
          <p:nvSpPr>
            <p:cNvPr id="14" name="TextBox 14"/>
            <p:cNvSpPr txBox="1"/>
            <p:nvPr/>
          </p:nvSpPr>
          <p:spPr>
            <a:xfrm>
              <a:off x="3876080" y="4089082"/>
              <a:ext cx="443984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不是"加个 LLM",是把 LLM 真正装进系统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19500" y="4857750"/>
            <a:ext cx="5048250" cy="647700"/>
            <a:chOff x="3619500" y="4857750"/>
            <a:chExt cx="5048250" cy="647700"/>
          </a:xfrm>
        </p:grpSpPr>
        <p:grpSp>
          <p:nvGrpSpPr>
            <p:cNvPr id="21" name="Group 21"/>
            <p:cNvGrpSpPr/>
            <p:nvPr/>
          </p:nvGrpSpPr>
          <p:grpSpPr>
            <a:xfrm>
              <a:off x="3619500" y="4857750"/>
              <a:ext cx="2667000" cy="647700"/>
              <a:chOff x="3619500" y="4857750"/>
              <a:chExt cx="2667000" cy="647700"/>
            </a:xfrm>
          </p:grpSpPr>
          <p:sp>
            <p:nvSpPr>
              <p:cNvPr id="16" name="Rectangle 16"/>
              <p:cNvSpPr/>
              <p:nvPr/>
            </p:nvSpPr>
            <p:spPr>
              <a:xfrm>
                <a:off x="3619500" y="4857750"/>
                <a:ext cx="2667000" cy="6477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5B8DEF"/>
                  </a:gs>
                  <a:gs pos="50000">
                    <a:srgbClr val="A26BFA"/>
                  </a:gs>
                  <a:gs pos="100000">
                    <a:srgbClr val="3DDDFC"/>
                  </a:gs>
                </a:gsLst>
                <a:lin ang="0" scaled="1"/>
              </a:gradFill>
              <a:ln>
                <a:noFill/>
              </a:ln>
            </p:spPr>
          </p:sp>
          <p:grpSp>
            <p:nvGrpSpPr>
              <p:cNvPr id="19" name="Group 19"/>
              <p:cNvGrpSpPr/>
              <p:nvPr/>
            </p:nvGrpSpPr>
            <p:grpSpPr>
              <a:xfrm>
                <a:off x="3923488" y="5037380"/>
                <a:ext cx="230225" cy="268045"/>
                <a:chOff x="3923488" y="5037380"/>
                <a:chExt cx="230225" cy="268045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3933409" y="5161252"/>
                  <a:ext cx="210383" cy="12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83" h="125669">
                      <a:moveTo>
                        <a:pt x="65675" y="96548"/>
                      </a:moveTo>
                      <a:lnTo>
                        <a:pt x="30611" y="123027"/>
                      </a:lnTo>
                      <a:cubicBezTo>
                        <a:pt x="28043" y="125083"/>
                        <a:pt x="24597" y="125669"/>
                        <a:pt x="21494" y="124577"/>
                      </a:cubicBezTo>
                      <a:cubicBezTo>
                        <a:pt x="18391" y="123484"/>
                        <a:pt x="16072" y="120869"/>
                        <a:pt x="15359" y="117658"/>
                      </a:cubicBezTo>
                      <a:lnTo>
                        <a:pt x="643" y="51423"/>
                      </a:lnTo>
                      <a:cubicBezTo>
                        <a:pt x="0" y="48541"/>
                        <a:pt x="730" y="45524"/>
                        <a:pt x="2619" y="43255"/>
                      </a:cubicBezTo>
                      <a:lnTo>
                        <a:pt x="38707" y="0"/>
                      </a:lnTo>
                      <a:cubicBezTo>
                        <a:pt x="37326" y="27789"/>
                        <a:pt x="44112" y="60150"/>
                        <a:pt x="65675" y="96548"/>
                      </a:cubicBezTo>
                      <a:close/>
                      <a:moveTo>
                        <a:pt x="207764" y="43255"/>
                      </a:moveTo>
                      <a:lnTo>
                        <a:pt x="171676" y="0"/>
                      </a:lnTo>
                      <a:cubicBezTo>
                        <a:pt x="173117" y="27789"/>
                        <a:pt x="166271" y="60150"/>
                        <a:pt x="144708" y="96548"/>
                      </a:cubicBezTo>
                      <a:lnTo>
                        <a:pt x="179772" y="123027"/>
                      </a:lnTo>
                      <a:cubicBezTo>
                        <a:pt x="182340" y="125083"/>
                        <a:pt x="185786" y="125669"/>
                        <a:pt x="188889" y="124577"/>
                      </a:cubicBezTo>
                      <a:cubicBezTo>
                        <a:pt x="191991" y="123484"/>
                        <a:pt x="194311" y="120869"/>
                        <a:pt x="195024" y="117658"/>
                      </a:cubicBezTo>
                      <a:lnTo>
                        <a:pt x="209740" y="51423"/>
                      </a:lnTo>
                      <a:cubicBezTo>
                        <a:pt x="210383" y="48541"/>
                        <a:pt x="209653" y="45524"/>
                        <a:pt x="207764" y="43255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</p:sp>
            <p:sp>
              <p:nvSpPr>
                <p:cNvPr id="18" name="Freeform 18"/>
                <p:cNvSpPr/>
                <p:nvPr/>
              </p:nvSpPr>
              <p:spPr>
                <a:xfrm>
                  <a:off x="3923488" y="5037380"/>
                  <a:ext cx="230225" cy="26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25" h="268045">
                      <a:moveTo>
                        <a:pt x="143687" y="258520"/>
                      </a:moveTo>
                      <a:cubicBezTo>
                        <a:pt x="143687" y="263781"/>
                        <a:pt x="139423" y="268045"/>
                        <a:pt x="134162" y="268045"/>
                      </a:cubicBezTo>
                      <a:lnTo>
                        <a:pt x="96062" y="268045"/>
                      </a:lnTo>
                      <a:cubicBezTo>
                        <a:pt x="90802" y="268045"/>
                        <a:pt x="86537" y="263781"/>
                        <a:pt x="86537" y="258520"/>
                      </a:cubicBezTo>
                      <a:cubicBezTo>
                        <a:pt x="86537" y="253260"/>
                        <a:pt x="90802" y="248995"/>
                        <a:pt x="96062" y="248995"/>
                      </a:cubicBezTo>
                      <a:lnTo>
                        <a:pt x="134162" y="248995"/>
                      </a:lnTo>
                      <a:cubicBezTo>
                        <a:pt x="139423" y="248995"/>
                        <a:pt x="143687" y="253260"/>
                        <a:pt x="143687" y="258520"/>
                      </a:cubicBezTo>
                      <a:close/>
                      <a:moveTo>
                        <a:pt x="115112" y="125170"/>
                      </a:moveTo>
                      <a:cubicBezTo>
                        <a:pt x="123003" y="125170"/>
                        <a:pt x="129400" y="118774"/>
                        <a:pt x="129400" y="110883"/>
                      </a:cubicBezTo>
                      <a:cubicBezTo>
                        <a:pt x="129400" y="102992"/>
                        <a:pt x="123003" y="96595"/>
                        <a:pt x="115112" y="96595"/>
                      </a:cubicBezTo>
                      <a:cubicBezTo>
                        <a:pt x="107222" y="96595"/>
                        <a:pt x="100825" y="102992"/>
                        <a:pt x="100825" y="110883"/>
                      </a:cubicBezTo>
                      <a:cubicBezTo>
                        <a:pt x="100825" y="118774"/>
                        <a:pt x="107222" y="125170"/>
                        <a:pt x="115112" y="125170"/>
                      </a:cubicBezTo>
                      <a:close/>
                      <a:moveTo>
                        <a:pt x="228960" y="177355"/>
                      </a:moveTo>
                      <a:lnTo>
                        <a:pt x="214244" y="243590"/>
                      </a:lnTo>
                      <a:cubicBezTo>
                        <a:pt x="212825" y="249983"/>
                        <a:pt x="208221" y="255200"/>
                        <a:pt x="202053" y="257402"/>
                      </a:cubicBezTo>
                      <a:cubicBezTo>
                        <a:pt x="195886" y="259605"/>
                        <a:pt x="189019" y="258485"/>
                        <a:pt x="183871" y="254437"/>
                      </a:cubicBezTo>
                      <a:lnTo>
                        <a:pt x="151438" y="229945"/>
                      </a:lnTo>
                      <a:lnTo>
                        <a:pt x="78810" y="229945"/>
                      </a:lnTo>
                      <a:lnTo>
                        <a:pt x="46354" y="254437"/>
                      </a:lnTo>
                      <a:cubicBezTo>
                        <a:pt x="41206" y="258485"/>
                        <a:pt x="34339" y="259605"/>
                        <a:pt x="28172" y="257402"/>
                      </a:cubicBezTo>
                      <a:cubicBezTo>
                        <a:pt x="22004" y="255200"/>
                        <a:pt x="17400" y="249983"/>
                        <a:pt x="15981" y="243590"/>
                      </a:cubicBezTo>
                      <a:lnTo>
                        <a:pt x="1265" y="177355"/>
                      </a:lnTo>
                      <a:cubicBezTo>
                        <a:pt x="0" y="171596"/>
                        <a:pt x="1458" y="165575"/>
                        <a:pt x="5218" y="161032"/>
                      </a:cubicBezTo>
                      <a:lnTo>
                        <a:pt x="39222" y="120241"/>
                      </a:lnTo>
                      <a:cubicBezTo>
                        <a:pt x="40363" y="105250"/>
                        <a:pt x="43805" y="90525"/>
                        <a:pt x="49426" y="76581"/>
                      </a:cubicBezTo>
                      <a:cubicBezTo>
                        <a:pt x="64785" y="38076"/>
                        <a:pt x="92288" y="13918"/>
                        <a:pt x="103444" y="5322"/>
                      </a:cubicBezTo>
                      <a:cubicBezTo>
                        <a:pt x="110313" y="0"/>
                        <a:pt x="119912" y="0"/>
                        <a:pt x="126781" y="5322"/>
                      </a:cubicBezTo>
                      <a:cubicBezTo>
                        <a:pt x="137901" y="13918"/>
                        <a:pt x="165440" y="38076"/>
                        <a:pt x="180799" y="76581"/>
                      </a:cubicBezTo>
                      <a:cubicBezTo>
                        <a:pt x="186420" y="90525"/>
                        <a:pt x="189862" y="105250"/>
                        <a:pt x="191003" y="120241"/>
                      </a:cubicBezTo>
                      <a:lnTo>
                        <a:pt x="225007" y="161032"/>
                      </a:lnTo>
                      <a:cubicBezTo>
                        <a:pt x="228767" y="165575"/>
                        <a:pt x="230225" y="171596"/>
                        <a:pt x="228960" y="177355"/>
                      </a:cubicBezTo>
                      <a:close/>
                      <a:moveTo>
                        <a:pt x="81096" y="210895"/>
                      </a:moveTo>
                      <a:lnTo>
                        <a:pt x="149129" y="210895"/>
                      </a:lnTo>
                      <a:cubicBezTo>
                        <a:pt x="174275" y="166199"/>
                        <a:pt x="178978" y="123408"/>
                        <a:pt x="163107" y="83641"/>
                      </a:cubicBezTo>
                      <a:cubicBezTo>
                        <a:pt x="149105" y="48542"/>
                        <a:pt x="122840" y="26348"/>
                        <a:pt x="115112" y="20395"/>
                      </a:cubicBezTo>
                      <a:cubicBezTo>
                        <a:pt x="107361" y="26348"/>
                        <a:pt x="81096" y="48542"/>
                        <a:pt x="67095" y="83641"/>
                      </a:cubicBezTo>
                      <a:cubicBezTo>
                        <a:pt x="51247" y="123408"/>
                        <a:pt x="55950" y="166199"/>
                        <a:pt x="81096" y="210895"/>
                      </a:cubicBezTo>
                      <a:close/>
                      <a:moveTo>
                        <a:pt x="63237" y="217861"/>
                      </a:moveTo>
                      <a:cubicBezTo>
                        <a:pt x="50418" y="194564"/>
                        <a:pt x="42639" y="171668"/>
                        <a:pt x="39901" y="149173"/>
                      </a:cubicBezTo>
                      <a:lnTo>
                        <a:pt x="19862" y="173224"/>
                      </a:lnTo>
                      <a:lnTo>
                        <a:pt x="34579" y="239470"/>
                      </a:lnTo>
                      <a:lnTo>
                        <a:pt x="34793" y="239316"/>
                      </a:lnTo>
                      <a:close/>
                      <a:moveTo>
                        <a:pt x="210362" y="173224"/>
                      </a:moveTo>
                      <a:lnTo>
                        <a:pt x="190324" y="149173"/>
                      </a:lnTo>
                      <a:cubicBezTo>
                        <a:pt x="187610" y="171621"/>
                        <a:pt x="179847" y="194516"/>
                        <a:pt x="167036" y="217861"/>
                      </a:cubicBezTo>
                      <a:lnTo>
                        <a:pt x="195432" y="239292"/>
                      </a:lnTo>
                      <a:lnTo>
                        <a:pt x="195646" y="2394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</p:grpSp>
          <p:sp>
            <p:nvSpPr>
              <p:cNvPr id="20" name="TextBox 20"/>
              <p:cNvSpPr txBox="1"/>
              <p:nvPr/>
            </p:nvSpPr>
            <p:spPr>
              <a:xfrm>
                <a:off x="4049780" y="5095875"/>
                <a:ext cx="195884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开始 Agent 工程化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6572250" y="4857750"/>
              <a:ext cx="2095500" cy="647700"/>
              <a:chOff x="6572250" y="4857750"/>
              <a:chExt cx="2095500" cy="647700"/>
            </a:xfrm>
          </p:grpSpPr>
          <p:sp>
            <p:nvSpPr>
              <p:cNvPr id="22" name="Rectangle 22"/>
              <p:cNvSpPr/>
              <p:nvPr/>
            </p:nvSpPr>
            <p:spPr>
              <a:xfrm>
                <a:off x="6572250" y="4857750"/>
                <a:ext cx="2095500" cy="6477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5B8DEF">
                      <a:alpha val="22000"/>
                    </a:srgbClr>
                  </a:gs>
                  <a:gs pos="100000">
                    <a:srgbClr val="A26BFA">
                      <a:alpha val="12000"/>
                    </a:srgbClr>
                  </a:gs>
                </a:gsLst>
                <a:lin ang="5400000" scaled="1"/>
              </a:gradFill>
              <a:ln w="14288">
                <a:solidFill>
                  <a:srgbClr val="3DDDFC">
                    <a:alpha val="50000"/>
                  </a:srgbClr>
                </a:solidFill>
              </a:ln>
            </p:spPr>
          </p:sp>
          <p:grpSp>
            <p:nvGrpSpPr>
              <p:cNvPr id="25" name="Group 25"/>
              <p:cNvGrpSpPr/>
              <p:nvPr/>
            </p:nvGrpSpPr>
            <p:grpSpPr>
              <a:xfrm>
                <a:off x="6820463" y="5086194"/>
                <a:ext cx="301611" cy="209710"/>
                <a:chOff x="6820463" y="5086194"/>
                <a:chExt cx="301611" cy="20971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6867525" y="5095875"/>
                  <a:ext cx="190500" cy="1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0" h="161925">
                      <a:moveTo>
                        <a:pt x="190500" y="114300"/>
                      </a:moveTo>
                      <a:lnTo>
                        <a:pt x="142875" y="161925"/>
                      </a:lnTo>
                      <a:lnTo>
                        <a:pt x="66675" y="142875"/>
                      </a:lnTo>
                      <a:lnTo>
                        <a:pt x="0" y="95250"/>
                      </a:lnTo>
                      <a:lnTo>
                        <a:pt x="38100" y="19050"/>
                      </a:lnTo>
                      <a:lnTo>
                        <a:pt x="104775" y="0"/>
                      </a:lnTo>
                      <a:lnTo>
                        <a:pt x="171450" y="19050"/>
                      </a:lnTo>
                      <a:lnTo>
                        <a:pt x="123825" y="19050"/>
                      </a:lnTo>
                      <a:lnTo>
                        <a:pt x="69461" y="71783"/>
                      </a:lnTo>
                      <a:cubicBezTo>
                        <a:pt x="67414" y="73829"/>
                        <a:pt x="66408" y="76695"/>
                        <a:pt x="66728" y="79572"/>
                      </a:cubicBezTo>
                      <a:cubicBezTo>
                        <a:pt x="67047" y="82448"/>
                        <a:pt x="68658" y="85024"/>
                        <a:pt x="71104" y="86570"/>
                      </a:cubicBezTo>
                      <a:cubicBezTo>
                        <a:pt x="91952" y="99893"/>
                        <a:pt x="120253" y="98977"/>
                        <a:pt x="142875" y="76200"/>
                      </a:cubicBezTo>
                      <a:close/>
                    </a:path>
                  </a:pathLst>
                </a:custGeom>
                <a:solidFill>
                  <a:srgbClr val="3DDDFC">
                    <a:alpha val="20000"/>
                  </a:srgbClr>
                </a:solidFill>
                <a:ln>
                  <a:noFill/>
                </a:ln>
              </p:spPr>
            </p:sp>
            <p:sp>
              <p:nvSpPr>
                <p:cNvPr id="24" name="Freeform 24"/>
                <p:cNvSpPr/>
                <p:nvPr/>
              </p:nvSpPr>
              <p:spPr>
                <a:xfrm>
                  <a:off x="6820463" y="5086194"/>
                  <a:ext cx="301611" cy="209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11" h="209710">
                      <a:moveTo>
                        <a:pt x="142026" y="202491"/>
                      </a:moveTo>
                      <a:cubicBezTo>
                        <a:pt x="140966" y="206731"/>
                        <a:pt x="137157" y="209706"/>
                        <a:pt x="132787" y="209706"/>
                      </a:cubicBezTo>
                      <a:cubicBezTo>
                        <a:pt x="131984" y="209710"/>
                        <a:pt x="131184" y="209614"/>
                        <a:pt x="130406" y="209421"/>
                      </a:cubicBezTo>
                      <a:lnTo>
                        <a:pt x="92306" y="199896"/>
                      </a:lnTo>
                      <a:cubicBezTo>
                        <a:pt x="91245" y="199629"/>
                        <a:pt x="90238" y="199182"/>
                        <a:pt x="89329" y="198574"/>
                      </a:cubicBezTo>
                      <a:lnTo>
                        <a:pt x="60754" y="179524"/>
                      </a:lnTo>
                      <a:cubicBezTo>
                        <a:pt x="56378" y="176604"/>
                        <a:pt x="55197" y="170690"/>
                        <a:pt x="58117" y="166314"/>
                      </a:cubicBezTo>
                      <a:cubicBezTo>
                        <a:pt x="61036" y="161938"/>
                        <a:pt x="66951" y="160757"/>
                        <a:pt x="71327" y="163677"/>
                      </a:cubicBezTo>
                      <a:lnTo>
                        <a:pt x="98521" y="181810"/>
                      </a:lnTo>
                      <a:lnTo>
                        <a:pt x="135025" y="190942"/>
                      </a:lnTo>
                      <a:cubicBezTo>
                        <a:pt x="137489" y="191539"/>
                        <a:pt x="139612" y="193094"/>
                        <a:pt x="140926" y="195261"/>
                      </a:cubicBezTo>
                      <a:cubicBezTo>
                        <a:pt x="142240" y="197429"/>
                        <a:pt x="142636" y="200031"/>
                        <a:pt x="142026" y="202491"/>
                      </a:cubicBezTo>
                      <a:close/>
                      <a:moveTo>
                        <a:pt x="300010" y="87643"/>
                      </a:moveTo>
                      <a:cubicBezTo>
                        <a:pt x="298431" y="92438"/>
                        <a:pt x="295002" y="96403"/>
                        <a:pt x="290485" y="98657"/>
                      </a:cubicBezTo>
                      <a:lnTo>
                        <a:pt x="262291" y="112754"/>
                      </a:lnTo>
                      <a:lnTo>
                        <a:pt x="196711" y="178345"/>
                      </a:lnTo>
                      <a:cubicBezTo>
                        <a:pt x="194344" y="180710"/>
                        <a:pt x="190909" y="181660"/>
                        <a:pt x="187663" y="180846"/>
                      </a:cubicBezTo>
                      <a:lnTo>
                        <a:pt x="111463" y="161796"/>
                      </a:lnTo>
                      <a:cubicBezTo>
                        <a:pt x="110304" y="161505"/>
                        <a:pt x="109210" y="161000"/>
                        <a:pt x="108236" y="160307"/>
                      </a:cubicBezTo>
                      <a:lnTo>
                        <a:pt x="42133" y="113111"/>
                      </a:lnTo>
                      <a:lnTo>
                        <a:pt x="13224" y="98657"/>
                      </a:lnTo>
                      <a:cubicBezTo>
                        <a:pt x="3816" y="93954"/>
                        <a:pt x="0" y="82516"/>
                        <a:pt x="4699" y="73106"/>
                      </a:cubicBezTo>
                      <a:lnTo>
                        <a:pt x="34286" y="13944"/>
                      </a:lnTo>
                      <a:lnTo>
                        <a:pt x="34286" y="13944"/>
                      </a:lnTo>
                      <a:cubicBezTo>
                        <a:pt x="38989" y="4536"/>
                        <a:pt x="50427" y="720"/>
                        <a:pt x="59837" y="5419"/>
                      </a:cubicBezTo>
                      <a:lnTo>
                        <a:pt x="86102" y="18516"/>
                      </a:lnTo>
                      <a:lnTo>
                        <a:pt x="149205" y="490"/>
                      </a:lnTo>
                      <a:cubicBezTo>
                        <a:pt x="150917" y="0"/>
                        <a:pt x="152732" y="0"/>
                        <a:pt x="154444" y="490"/>
                      </a:cubicBezTo>
                      <a:lnTo>
                        <a:pt x="217547" y="18516"/>
                      </a:lnTo>
                      <a:lnTo>
                        <a:pt x="243813" y="5419"/>
                      </a:lnTo>
                      <a:cubicBezTo>
                        <a:pt x="253222" y="720"/>
                        <a:pt x="264660" y="4536"/>
                        <a:pt x="269363" y="13944"/>
                      </a:cubicBezTo>
                      <a:lnTo>
                        <a:pt x="298950" y="73106"/>
                      </a:lnTo>
                      <a:cubicBezTo>
                        <a:pt x="301230" y="77616"/>
                        <a:pt x="301611" y="82850"/>
                        <a:pt x="300010" y="87643"/>
                      </a:cubicBezTo>
                      <a:close/>
                      <a:moveTo>
                        <a:pt x="245027" y="103050"/>
                      </a:moveTo>
                      <a:lnTo>
                        <a:pt x="212630" y="38256"/>
                      </a:lnTo>
                      <a:lnTo>
                        <a:pt x="174744" y="38256"/>
                      </a:lnTo>
                      <a:lnTo>
                        <a:pt x="123262" y="88263"/>
                      </a:lnTo>
                      <a:cubicBezTo>
                        <a:pt x="138335" y="97895"/>
                        <a:pt x="161969" y="100550"/>
                        <a:pt x="183174" y="79178"/>
                      </a:cubicBezTo>
                      <a:cubicBezTo>
                        <a:pt x="186604" y="75721"/>
                        <a:pt x="192089" y="75408"/>
                        <a:pt x="195890" y="78452"/>
                      </a:cubicBezTo>
                      <a:lnTo>
                        <a:pt x="236859" y="111277"/>
                      </a:lnTo>
                      <a:close/>
                      <a:moveTo>
                        <a:pt x="21737" y="81619"/>
                      </a:moveTo>
                      <a:lnTo>
                        <a:pt x="42799" y="92156"/>
                      </a:lnTo>
                      <a:lnTo>
                        <a:pt x="72386" y="32994"/>
                      </a:lnTo>
                      <a:lnTo>
                        <a:pt x="51324" y="22457"/>
                      </a:lnTo>
                      <a:close/>
                      <a:moveTo>
                        <a:pt x="223274" y="124767"/>
                      </a:moveTo>
                      <a:lnTo>
                        <a:pt x="190282" y="98347"/>
                      </a:lnTo>
                      <a:cubicBezTo>
                        <a:pt x="167017" y="117397"/>
                        <a:pt x="137478" y="119909"/>
                        <a:pt x="112999" y="104300"/>
                      </a:cubicBezTo>
                      <a:cubicBezTo>
                        <a:pt x="108121" y="101198"/>
                        <a:pt x="104916" y="96048"/>
                        <a:pt x="104287" y="90302"/>
                      </a:cubicBezTo>
                      <a:cubicBezTo>
                        <a:pt x="103657" y="84556"/>
                        <a:pt x="105670" y="78834"/>
                        <a:pt x="109760" y="74749"/>
                      </a:cubicBezTo>
                      <a:cubicBezTo>
                        <a:pt x="109789" y="74714"/>
                        <a:pt x="109821" y="74682"/>
                        <a:pt x="109855" y="74654"/>
                      </a:cubicBezTo>
                      <a:lnTo>
                        <a:pt x="163267" y="22850"/>
                      </a:lnTo>
                      <a:lnTo>
                        <a:pt x="151837" y="19587"/>
                      </a:lnTo>
                      <a:lnTo>
                        <a:pt x="91805" y="36744"/>
                      </a:lnTo>
                      <a:lnTo>
                        <a:pt x="59218" y="101907"/>
                      </a:lnTo>
                      <a:lnTo>
                        <a:pt x="117797" y="143758"/>
                      </a:lnTo>
                      <a:lnTo>
                        <a:pt x="187020" y="161057"/>
                      </a:lnTo>
                      <a:close/>
                      <a:moveTo>
                        <a:pt x="281901" y="81619"/>
                      </a:moveTo>
                      <a:lnTo>
                        <a:pt x="252349" y="22457"/>
                      </a:lnTo>
                      <a:lnTo>
                        <a:pt x="231287" y="32994"/>
                      </a:lnTo>
                      <a:lnTo>
                        <a:pt x="260874" y="92156"/>
                      </a:lnTo>
                      <a:close/>
                    </a:path>
                  </a:pathLst>
                </a:custGeom>
                <a:solidFill>
                  <a:srgbClr val="3DDDFC"/>
                </a:solidFill>
                <a:ln>
                  <a:noFill/>
                </a:ln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7388542" y="5095875"/>
                <a:ext cx="958215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寻求合作</a:t>
                </a: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4128661" y="5800249"/>
            <a:ext cx="3934679" cy="198120"/>
            <a:chOff x="4128661" y="5800249"/>
            <a:chExt cx="3934679" cy="198120"/>
          </a:xfrm>
        </p:grpSpPr>
        <p:sp>
          <p:nvSpPr>
            <p:cNvPr id="29" name="TextBox 29"/>
            <p:cNvSpPr txBox="1"/>
            <p:nvPr/>
          </p:nvSpPr>
          <p:spPr>
            <a:xfrm>
              <a:off x="4128661" y="5800249"/>
              <a:ext cx="393467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架构 · 上下文 · 评估 · 可观测 — 四件事一起做,才叫工程化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59118" y="6466999"/>
            <a:ext cx="11073764" cy="198120"/>
            <a:chOff x="559118" y="6466999"/>
            <a:chExt cx="11073764" cy="198120"/>
          </a:xfrm>
        </p:grpSpPr>
        <p:sp>
          <p:nvSpPr>
            <p:cNvPr id="31" name="TextBox 31"/>
            <p:cNvSpPr txBox="1"/>
            <p:nvPr/>
          </p:nvSpPr>
          <p:spPr>
            <a:xfrm>
              <a:off x="559118" y="6466999"/>
              <a:ext cx="187132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AI Agent 工程化 · 谢谢观看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181989" y="6466999"/>
              <a:ext cx="45089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12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5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30"/>
                            </p:stCondLst>
                            <p:childTnLst>
                              <p:par>
                                <p:cTn id="17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9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6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A0E27">
                    <a:alpha val="55000"/>
                  </a:srgbClr>
                </a:gs>
                <a:gs pos="50000">
                  <a:srgbClr val="0A0E27">
                    <a:alpha val="35000"/>
                  </a:srgbClr>
                </a:gs>
                <a:gs pos="100000">
                  <a:srgbClr val="0A0E27">
                    <a:alpha val="75000"/>
                  </a:srgbClr>
                </a:gs>
              </a:gsLst>
              <a:lin ang="5400000" scaled="1"/>
            </a:gradFill>
            <a:ln>
              <a:noFill/>
            </a:ln>
          </p:spPr>
        </p:sp>
        <p:sp>
          <p:nvSpPr>
            <p:cNvPr id="5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A0E27">
                    <a:alpha val="0"/>
                  </a:srgbClr>
                </a:gs>
                <a:gs pos="100000">
                  <a:srgbClr val="0A0E27">
                    <a:alpha val="5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5108008" y="1418749"/>
            <a:ext cx="1975984" cy="198120"/>
            <a:chOff x="5108008" y="1418749"/>
            <a:chExt cx="1975984" cy="198120"/>
          </a:xfrm>
        </p:grpSpPr>
        <p:sp>
          <p:nvSpPr>
            <p:cNvPr id="7" name="Line 7"/>
            <p:cNvSpPr/>
            <p:nvPr/>
          </p:nvSpPr>
          <p:spPr>
            <a:xfrm>
              <a:off x="5791200" y="1476375"/>
              <a:ext cx="304800" cy="9525"/>
            </a:xfrm>
            <a:custGeom>
              <a:avLst/>
              <a:gdLst/>
              <a:ahLst/>
              <a:cxnLst/>
              <a:rect l="l" t="t" r="r" b="b"/>
              <a:pathLst>
                <a:path w="304800" h="9525">
                  <a:moveTo>
                    <a:pt x="304800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3DDDFC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5108008" y="1418749"/>
              <a:ext cx="197598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FROM DEMO TO PRODUCTION</a:t>
              </a:r>
            </a:p>
          </p:txBody>
        </p:sp>
        <p:sp>
          <p:nvSpPr>
            <p:cNvPr id="9" name="Line 9"/>
            <p:cNvSpPr/>
            <p:nvPr/>
          </p:nvSpPr>
          <p:spPr>
            <a:xfrm>
              <a:off x="6096000" y="1476375"/>
              <a:ext cx="304800" cy="9525"/>
            </a:xfrm>
            <a:custGeom>
              <a:avLst/>
              <a:gdLst/>
              <a:ahLst/>
              <a:cxnLst/>
              <a:rect l="l" t="t" r="r" b="b"/>
              <a:pathLst>
                <a:path w="304800" h="9525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noFill/>
            <a:ln w="19050" cap="rnd">
              <a:solidFill>
                <a:srgbClr val="3DDDFC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2785524" y="2116455"/>
            <a:ext cx="6620951" cy="1817370"/>
            <a:chOff x="2785524" y="2116455"/>
            <a:chExt cx="6620951" cy="1817370"/>
          </a:xfrm>
        </p:grpSpPr>
        <p:sp>
          <p:nvSpPr>
            <p:cNvPr id="11" name="TextBox 11"/>
            <p:cNvSpPr txBox="1"/>
            <p:nvPr/>
          </p:nvSpPr>
          <p:spPr>
            <a:xfrm>
              <a:off x="2785524" y="2116455"/>
              <a:ext cx="6620951" cy="103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5100" b="1" dirty="0">
                  <a:gradFill>
                    <a:gsLst>
                      <a:gs pos="0">
                        <a:srgbClr val="5B8DEF"/>
                      </a:gs>
                      <a:gs pos="50000">
                        <a:srgbClr val="A26BFA"/>
                      </a:gs>
                      <a:gs pos="100000">
                        <a:srgbClr val="3DDDFC"/>
                      </a:gs>
                    </a:gsLst>
                    <a:lin ang="0" scaled="1"/>
                  </a:gradFill>
                  <a:latin typeface="Segoe UI"/>
                  <a:ea typeface="Microsoft YaHei"/>
                  <a:cs typeface="Segoe UI"/>
                </a:rPr>
                <a:t>90%</a:t>
              </a:r>
              <a:r>
                <a:rPr lang="zh-CN" sz="51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 xml:space="preserve"> 的 Agent 项目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802251" y="2897505"/>
              <a:ext cx="4587497" cy="103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51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止步于 Demo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707130" y="3977640"/>
            <a:ext cx="4777740" cy="365760"/>
            <a:chOff x="3707130" y="3977640"/>
            <a:chExt cx="4777740" cy="365760"/>
          </a:xfrm>
        </p:grpSpPr>
        <p:sp>
          <p:nvSpPr>
            <p:cNvPr id="14" name="TextBox 14"/>
            <p:cNvSpPr txBox="1"/>
            <p:nvPr/>
          </p:nvSpPr>
          <p:spPr>
            <a:xfrm>
              <a:off x="3707130" y="3977640"/>
              <a:ext cx="477774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真正进入生产，需要跨越四道工程化门槛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571750" y="4857750"/>
            <a:ext cx="7048500" cy="590550"/>
            <a:chOff x="2571750" y="4857750"/>
            <a:chExt cx="7048500" cy="590550"/>
          </a:xfrm>
        </p:grpSpPr>
        <p:grpSp>
          <p:nvGrpSpPr>
            <p:cNvPr id="19" name="Group 19"/>
            <p:cNvGrpSpPr/>
            <p:nvPr/>
          </p:nvGrpSpPr>
          <p:grpSpPr>
            <a:xfrm>
              <a:off x="2571750" y="4857750"/>
              <a:ext cx="1619250" cy="590550"/>
              <a:chOff x="2571750" y="4857750"/>
              <a:chExt cx="1619250" cy="590550"/>
            </a:xfrm>
          </p:grpSpPr>
          <p:sp>
            <p:nvSpPr>
              <p:cNvPr id="16" name="Rectangle 16"/>
              <p:cNvSpPr/>
              <p:nvPr/>
            </p:nvSpPr>
            <p:spPr>
              <a:xfrm>
                <a:off x="2571750" y="4857750"/>
                <a:ext cx="1619250" cy="590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5B8DEF">
                      <a:alpha val="22000"/>
                    </a:srgbClr>
                  </a:gs>
                  <a:gs pos="100000">
                    <a:srgbClr val="A26BFA">
                      <a:alpha val="12000"/>
                    </a:srgbClr>
                  </a:gs>
                </a:gsLst>
                <a:lin ang="5400000" scaled="1"/>
              </a:gradFill>
              <a:ln w="9525">
                <a:solidFill>
                  <a:srgbClr val="5B8DEF">
                    <a:alpha val="55000"/>
                  </a:srgbClr>
                </a:solidFill>
              </a:ln>
            </p:spPr>
          </p:sp>
          <p:sp>
            <p:nvSpPr>
              <p:cNvPr id="17" name="Ellipse 17"/>
              <p:cNvSpPr/>
              <p:nvPr/>
            </p:nvSpPr>
            <p:spPr>
              <a:xfrm>
                <a:off x="2914650" y="5095875"/>
                <a:ext cx="114300" cy="114300"/>
              </a:xfrm>
              <a:prstGeom prst="ellipse">
                <a:avLst/>
              </a:prstGeom>
              <a:solidFill>
                <a:srgbClr val="5B8DEF"/>
              </a:solidFill>
              <a:ln>
                <a:noFill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3143250" y="5048250"/>
                <a:ext cx="498158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架构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381500" y="4857750"/>
              <a:ext cx="1619250" cy="590550"/>
              <a:chOff x="4381500" y="4857750"/>
              <a:chExt cx="1619250" cy="590550"/>
            </a:xfrm>
          </p:grpSpPr>
          <p:sp>
            <p:nvSpPr>
              <p:cNvPr id="20" name="Rectangle 20"/>
              <p:cNvSpPr/>
              <p:nvPr/>
            </p:nvSpPr>
            <p:spPr>
              <a:xfrm>
                <a:off x="4381500" y="4857750"/>
                <a:ext cx="1619250" cy="590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5B8DEF">
                      <a:alpha val="22000"/>
                    </a:srgbClr>
                  </a:gs>
                  <a:gs pos="100000">
                    <a:srgbClr val="A26BFA">
                      <a:alpha val="12000"/>
                    </a:srgbClr>
                  </a:gs>
                </a:gsLst>
                <a:lin ang="5400000" scaled="1"/>
              </a:gradFill>
              <a:ln w="9525">
                <a:solidFill>
                  <a:srgbClr val="A26BFA">
                    <a:alpha val="55000"/>
                  </a:srgbClr>
                </a:solidFill>
              </a:ln>
            </p:spPr>
          </p:sp>
          <p:sp>
            <p:nvSpPr>
              <p:cNvPr id="21" name="Ellipse 21"/>
              <p:cNvSpPr/>
              <p:nvPr/>
            </p:nvSpPr>
            <p:spPr>
              <a:xfrm>
                <a:off x="4724400" y="5095875"/>
                <a:ext cx="114300" cy="114300"/>
              </a:xfrm>
              <a:prstGeom prst="ellipse">
                <a:avLst/>
              </a:prstGeom>
              <a:solidFill>
                <a:srgbClr val="A26BFA"/>
              </a:solidFill>
              <a:ln>
                <a:noFill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4953000" y="5048250"/>
                <a:ext cx="72818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上下文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6191250" y="4857750"/>
              <a:ext cx="1619250" cy="590550"/>
              <a:chOff x="6191250" y="4857750"/>
              <a:chExt cx="1619250" cy="590550"/>
            </a:xfrm>
          </p:grpSpPr>
          <p:sp>
            <p:nvSpPr>
              <p:cNvPr id="24" name="Rectangle 24"/>
              <p:cNvSpPr/>
              <p:nvPr/>
            </p:nvSpPr>
            <p:spPr>
              <a:xfrm>
                <a:off x="6191250" y="4857750"/>
                <a:ext cx="1619250" cy="590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5B8DEF">
                      <a:alpha val="22000"/>
                    </a:srgbClr>
                  </a:gs>
                  <a:gs pos="100000">
                    <a:srgbClr val="A26BFA">
                      <a:alpha val="12000"/>
                    </a:srgbClr>
                  </a:gs>
                </a:gsLst>
                <a:lin ang="5400000" scaled="1"/>
              </a:gradFill>
              <a:ln w="9525">
                <a:solidFill>
                  <a:srgbClr val="3DDDFC">
                    <a:alpha val="55000"/>
                  </a:srgbClr>
                </a:solidFill>
              </a:ln>
            </p:spPr>
          </p:sp>
          <p:sp>
            <p:nvSpPr>
              <p:cNvPr id="25" name="Ellipse 25"/>
              <p:cNvSpPr/>
              <p:nvPr/>
            </p:nvSpPr>
            <p:spPr>
              <a:xfrm>
                <a:off x="6534150" y="5095875"/>
                <a:ext cx="114300" cy="114300"/>
              </a:xfrm>
              <a:prstGeom prst="ellipse">
                <a:avLst/>
              </a:prstGeom>
              <a:solidFill>
                <a:srgbClr val="3DDDFC"/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6762750" y="5048250"/>
                <a:ext cx="498158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评估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8001000" y="4857750"/>
              <a:ext cx="1619250" cy="590550"/>
              <a:chOff x="8001000" y="4857750"/>
              <a:chExt cx="1619250" cy="590550"/>
            </a:xfrm>
          </p:grpSpPr>
          <p:sp>
            <p:nvSpPr>
              <p:cNvPr id="28" name="Rectangle 28"/>
              <p:cNvSpPr/>
              <p:nvPr/>
            </p:nvSpPr>
            <p:spPr>
              <a:xfrm>
                <a:off x="8001000" y="4857750"/>
                <a:ext cx="1619250" cy="590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5B8DEF">
                      <a:alpha val="22000"/>
                    </a:srgbClr>
                  </a:gs>
                  <a:gs pos="100000">
                    <a:srgbClr val="A26BFA">
                      <a:alpha val="12000"/>
                    </a:srgbClr>
                  </a:gs>
                </a:gsLst>
                <a:lin ang="5400000" scaled="1"/>
              </a:gradFill>
              <a:ln w="9525">
                <a:solidFill>
                  <a:srgbClr val="4ADE80">
                    <a:alpha val="55000"/>
                  </a:srgbClr>
                </a:solidFill>
              </a:ln>
            </p:spPr>
          </p:sp>
          <p:sp>
            <p:nvSpPr>
              <p:cNvPr id="29" name="Ellipse 29"/>
              <p:cNvSpPr/>
              <p:nvPr/>
            </p:nvSpPr>
            <p:spPr>
              <a:xfrm>
                <a:off x="8343900" y="5095875"/>
                <a:ext cx="114300" cy="114300"/>
              </a:xfrm>
              <a:prstGeom prst="ellipse">
                <a:avLst/>
              </a:prstGeom>
              <a:solidFill>
                <a:srgbClr val="4ADE80"/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8572500" y="5048250"/>
                <a:ext cx="72818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可观测</a:t>
                </a:r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559118" y="6447949"/>
            <a:ext cx="11073765" cy="198120"/>
            <a:chOff x="559118" y="6447949"/>
            <a:chExt cx="11073765" cy="198120"/>
          </a:xfrm>
        </p:grpSpPr>
        <p:sp>
          <p:nvSpPr>
            <p:cNvPr id="33" name="TextBox 33"/>
            <p:cNvSpPr txBox="1"/>
            <p:nvPr/>
          </p:nvSpPr>
          <p:spPr>
            <a:xfrm>
              <a:off x="559118" y="6447949"/>
              <a:ext cx="110130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AI Agent 工程化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144610" y="6447949"/>
              <a:ext cx="48827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02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7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20"/>
                            </p:stCondLst>
                            <p:childTnLst>
                              <p:par>
                                <p:cTn id="17" presetID="5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etch(across)">
                                      <p:cBhvr>
                                        <p:cTn id="19" dur="5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5B8DEF">
                    <a:alpha val="22000"/>
                  </a:srgbClr>
                </a:gs>
                <a:gs pos="100000">
                  <a:srgbClr val="5B8DE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A26BFA">
                    <a:alpha val="18000"/>
                  </a:srgbClr>
                </a:gs>
                <a:gs pos="100000">
                  <a:srgbClr val="A26BF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571500" y="524828"/>
            <a:ext cx="6395059" cy="680084"/>
            <a:chOff x="571500" y="524828"/>
            <a:chExt cx="6395059" cy="680084"/>
          </a:xfrm>
        </p:grpSpPr>
        <p:sp>
          <p:nvSpPr>
            <p:cNvPr id="6" name="Rectangle 6"/>
            <p:cNvSpPr/>
            <p:nvPr/>
          </p:nvSpPr>
          <p:spPr>
            <a:xfrm>
              <a:off x="571500" y="552450"/>
              <a:ext cx="57150" cy="304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B8DEF"/>
                </a:gs>
                <a:gs pos="50000">
                  <a:srgbClr val="A26BFA"/>
                </a:gs>
                <a:gs pos="100000">
                  <a:srgbClr val="3DDDFC"/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29615" y="524828"/>
              <a:ext cx="5676321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三道阻碍 Agent 落地的现实门槛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48665" y="991552"/>
              <a:ext cx="621789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PERFORMANCE · COST · QUALITY — THREE BARRIERS BETWEEN DEMO AND PRODUCTION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62000" y="1524000"/>
            <a:ext cx="3524250" cy="4667250"/>
            <a:chOff x="762000" y="1524000"/>
            <a:chExt cx="3524250" cy="4667250"/>
          </a:xfrm>
        </p:grpSpPr>
        <p:sp>
          <p:nvSpPr>
            <p:cNvPr id="10" name="Rectangle 10"/>
            <p:cNvSpPr/>
            <p:nvPr/>
          </p:nvSpPr>
          <p:spPr>
            <a:xfrm>
              <a:off x="762000" y="1524000"/>
              <a:ext cx="3524250" cy="4667250"/>
            </a:xfrm>
            <a:prstGeom prst="roundRect">
              <a:avLst>
                <a:gd name="adj" fmla="val 4865"/>
              </a:avLst>
            </a:prstGeom>
            <a:gradFill>
              <a:gsLst>
                <a:gs pos="0">
                  <a:srgbClr val="1A2150">
                    <a:alpha val="70000"/>
                  </a:srgbClr>
                </a:gs>
                <a:gs pos="100000">
                  <a:srgbClr val="1A2150">
                    <a:alpha val="35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11" name="Rectangle 11"/>
            <p:cNvSpPr/>
            <p:nvPr/>
          </p:nvSpPr>
          <p:spPr>
            <a:xfrm>
              <a:off x="933450" y="1533525"/>
              <a:ext cx="3181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12" name="Freeform 12"/>
            <p:cNvSpPr/>
            <p:nvPr/>
          </p:nvSpPr>
          <p:spPr>
            <a:xfrm>
              <a:off x="762000" y="1524000"/>
              <a:ext cx="3524250" cy="1219200"/>
            </a:xfrm>
            <a:custGeom>
              <a:avLst/>
              <a:gdLst/>
              <a:ahLst/>
              <a:cxnLst/>
              <a:rect l="l" t="t" r="r" b="b"/>
              <a:pathLst>
                <a:path w="3524250" h="1219200">
                  <a:moveTo>
                    <a:pt x="171450" y="0"/>
                  </a:moveTo>
                  <a:lnTo>
                    <a:pt x="3352800" y="0"/>
                  </a:lnTo>
                  <a:cubicBezTo>
                    <a:pt x="3447489" y="0"/>
                    <a:pt x="3524250" y="76761"/>
                    <a:pt x="3524250" y="171450"/>
                  </a:cubicBezTo>
                  <a:lnTo>
                    <a:pt x="3524250" y="1219200"/>
                  </a:lnTo>
                  <a:lnTo>
                    <a:pt x="0" y="1219200"/>
                  </a:lnTo>
                  <a:lnTo>
                    <a:pt x="0" y="171450"/>
                  </a:lnTo>
                  <a:cubicBezTo>
                    <a:pt x="0" y="76761"/>
                    <a:pt x="76761" y="0"/>
                    <a:pt x="171450" y="0"/>
                  </a:cubicBezTo>
                  <a:close/>
                </a:path>
              </a:pathLst>
            </a:custGeom>
            <a:gradFill>
              <a:gsLst>
                <a:gs pos="0">
                  <a:srgbClr val="5B8DEF">
                    <a:alpha val="85000"/>
                  </a:srgbClr>
                </a:gs>
                <a:gs pos="100000">
                  <a:srgbClr val="5B8DEF">
                    <a:alpha val="40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13" name="Ellipse 13"/>
            <p:cNvSpPr/>
            <p:nvPr/>
          </p:nvSpPr>
          <p:spPr>
            <a:xfrm>
              <a:off x="1219200" y="1790700"/>
              <a:ext cx="609600" cy="609600"/>
            </a:xfrm>
            <a:prstGeom prst="ellipse">
              <a:avLst/>
            </a:prstGeom>
            <a:solidFill>
              <a:srgbClr val="0A0E27">
                <a:alpha val="55000"/>
              </a:srgbClr>
            </a:solidFill>
            <a:ln>
              <a:noFill/>
            </a:ln>
          </p:spPr>
        </p:sp>
        <p:grpSp>
          <p:nvGrpSpPr>
            <p:cNvPr id="16" name="Group 16"/>
            <p:cNvGrpSpPr/>
            <p:nvPr/>
          </p:nvGrpSpPr>
          <p:grpSpPr>
            <a:xfrm>
              <a:off x="1323975" y="1952476"/>
              <a:ext cx="400198" cy="271611"/>
              <a:chOff x="1323975" y="1952476"/>
              <a:chExt cx="400198" cy="27161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338262" y="1966737"/>
                <a:ext cx="371475" cy="243063"/>
              </a:xfrm>
              <a:custGeom>
                <a:avLst/>
                <a:gdLst/>
                <a:ahLst/>
                <a:cxnLst/>
                <a:rect l="l" t="t" r="r" b="b"/>
                <a:pathLst>
                  <a:path w="371475" h="243063">
                    <a:moveTo>
                      <a:pt x="371475" y="185913"/>
                    </a:moveTo>
                    <a:lnTo>
                      <a:pt x="371475" y="228776"/>
                    </a:lnTo>
                    <a:cubicBezTo>
                      <a:pt x="371475" y="236666"/>
                      <a:pt x="365078" y="243063"/>
                      <a:pt x="357188" y="243063"/>
                    </a:cubicBezTo>
                    <a:lnTo>
                      <a:pt x="14288" y="243063"/>
                    </a:lnTo>
                    <a:cubicBezTo>
                      <a:pt x="6397" y="243063"/>
                      <a:pt x="0" y="236666"/>
                      <a:pt x="0" y="228776"/>
                    </a:cubicBezTo>
                    <a:lnTo>
                      <a:pt x="0" y="187931"/>
                    </a:lnTo>
                    <a:cubicBezTo>
                      <a:pt x="0" y="85276"/>
                      <a:pt x="82421" y="533"/>
                      <a:pt x="185077" y="176"/>
                    </a:cubicBezTo>
                    <a:cubicBezTo>
                      <a:pt x="234452" y="0"/>
                      <a:pt x="281865" y="19491"/>
                      <a:pt x="316840" y="54343"/>
                    </a:cubicBezTo>
                    <a:cubicBezTo>
                      <a:pt x="351816" y="89194"/>
                      <a:pt x="371475" y="136538"/>
                      <a:pt x="371475" y="185913"/>
                    </a:cubicBez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1323975" y="1952476"/>
                <a:ext cx="400198" cy="271611"/>
              </a:xfrm>
              <a:custGeom>
                <a:avLst/>
                <a:gdLst/>
                <a:ahLst/>
                <a:cxnLst/>
                <a:rect l="l" t="t" r="r" b="b"/>
                <a:pathLst>
                  <a:path w="400198" h="271611">
                    <a:moveTo>
                      <a:pt x="341221" y="58495"/>
                    </a:moveTo>
                    <a:cubicBezTo>
                      <a:pt x="303814" y="21004"/>
                      <a:pt x="252986" y="0"/>
                      <a:pt x="200025" y="149"/>
                    </a:cubicBezTo>
                    <a:lnTo>
                      <a:pt x="199311" y="149"/>
                    </a:lnTo>
                    <a:cubicBezTo>
                      <a:pt x="89422" y="524"/>
                      <a:pt x="0" y="91232"/>
                      <a:pt x="0" y="202192"/>
                    </a:cubicBezTo>
                    <a:lnTo>
                      <a:pt x="0" y="243036"/>
                    </a:lnTo>
                    <a:cubicBezTo>
                      <a:pt x="0" y="258818"/>
                      <a:pt x="12793" y="271611"/>
                      <a:pt x="28575" y="271611"/>
                    </a:cubicBezTo>
                    <a:lnTo>
                      <a:pt x="371475" y="271611"/>
                    </a:lnTo>
                    <a:cubicBezTo>
                      <a:pt x="387257" y="271611"/>
                      <a:pt x="400050" y="258818"/>
                      <a:pt x="400050" y="243036"/>
                    </a:cubicBezTo>
                    <a:lnTo>
                      <a:pt x="400050" y="200174"/>
                    </a:lnTo>
                    <a:cubicBezTo>
                      <a:pt x="400198" y="146976"/>
                      <a:pt x="379007" y="95941"/>
                      <a:pt x="341221" y="58495"/>
                    </a:cubicBezTo>
                    <a:close/>
                    <a:moveTo>
                      <a:pt x="371475" y="243036"/>
                    </a:moveTo>
                    <a:lnTo>
                      <a:pt x="185220" y="243036"/>
                    </a:lnTo>
                    <a:lnTo>
                      <a:pt x="283018" y="108555"/>
                    </a:lnTo>
                    <a:cubicBezTo>
                      <a:pt x="287663" y="102174"/>
                      <a:pt x="286256" y="93234"/>
                      <a:pt x="279874" y="88588"/>
                    </a:cubicBezTo>
                    <a:cubicBezTo>
                      <a:pt x="273493" y="83943"/>
                      <a:pt x="264553" y="85350"/>
                      <a:pt x="259907" y="91732"/>
                    </a:cubicBezTo>
                    <a:lnTo>
                      <a:pt x="149876" y="243036"/>
                    </a:lnTo>
                    <a:lnTo>
                      <a:pt x="28575" y="243036"/>
                    </a:lnTo>
                    <a:lnTo>
                      <a:pt x="28575" y="202192"/>
                    </a:lnTo>
                    <a:cubicBezTo>
                      <a:pt x="28575" y="196691"/>
                      <a:pt x="28843" y="191262"/>
                      <a:pt x="29343" y="185886"/>
                    </a:cubicBezTo>
                    <a:lnTo>
                      <a:pt x="71438" y="185886"/>
                    </a:lnTo>
                    <a:cubicBezTo>
                      <a:pt x="79328" y="185886"/>
                      <a:pt x="85725" y="179490"/>
                      <a:pt x="85725" y="171599"/>
                    </a:cubicBezTo>
                    <a:cubicBezTo>
                      <a:pt x="85725" y="163708"/>
                      <a:pt x="79328" y="157311"/>
                      <a:pt x="71438" y="157311"/>
                    </a:cubicBezTo>
                    <a:lnTo>
                      <a:pt x="34415" y="157311"/>
                    </a:lnTo>
                    <a:cubicBezTo>
                      <a:pt x="52846" y="87910"/>
                      <a:pt x="112996" y="35439"/>
                      <a:pt x="185738" y="29331"/>
                    </a:cubicBezTo>
                    <a:lnTo>
                      <a:pt x="185738" y="71586"/>
                    </a:lnTo>
                    <a:cubicBezTo>
                      <a:pt x="185738" y="79477"/>
                      <a:pt x="192134" y="85874"/>
                      <a:pt x="200025" y="85874"/>
                    </a:cubicBezTo>
                    <a:cubicBezTo>
                      <a:pt x="207916" y="85874"/>
                      <a:pt x="214312" y="79477"/>
                      <a:pt x="214312" y="71586"/>
                    </a:cubicBezTo>
                    <a:lnTo>
                      <a:pt x="214312" y="29313"/>
                    </a:lnTo>
                    <a:cubicBezTo>
                      <a:pt x="286956" y="35426"/>
                      <a:pt x="347819" y="86745"/>
                      <a:pt x="366117" y="157311"/>
                    </a:cubicBezTo>
                    <a:lnTo>
                      <a:pt x="328612" y="157311"/>
                    </a:lnTo>
                    <a:cubicBezTo>
                      <a:pt x="320722" y="157311"/>
                      <a:pt x="314325" y="163708"/>
                      <a:pt x="314325" y="171599"/>
                    </a:cubicBezTo>
                    <a:cubicBezTo>
                      <a:pt x="314325" y="179490"/>
                      <a:pt x="320722" y="185886"/>
                      <a:pt x="328612" y="185886"/>
                    </a:cubicBezTo>
                    <a:lnTo>
                      <a:pt x="370886" y="185886"/>
                    </a:lnTo>
                    <a:cubicBezTo>
                      <a:pt x="371261" y="190619"/>
                      <a:pt x="371475" y="195370"/>
                      <a:pt x="371475" y="200174"/>
                    </a:cubicBez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967865" y="1867852"/>
              <a:ext cx="10652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PERFORMANCE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56435" y="2075498"/>
              <a:ext cx="1544717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性能不稳定</a:t>
              </a:r>
            </a:p>
          </p:txBody>
        </p:sp>
        <p:sp>
          <p:nvSpPr>
            <p:cNvPr id="19" name="Line 19"/>
            <p:cNvSpPr/>
            <p:nvPr/>
          </p:nvSpPr>
          <p:spPr>
            <a:xfrm>
              <a:off x="952500" y="3048000"/>
              <a:ext cx="3143250" cy="9525"/>
            </a:xfrm>
            <a:custGeom>
              <a:avLst/>
              <a:gdLst/>
              <a:ahLst/>
              <a:cxnLst/>
              <a:rect l="l" t="t" r="r" b="b"/>
              <a:pathLst>
                <a:path w="3143250" h="9525">
                  <a:moveTo>
                    <a:pt x="0" y="0"/>
                  </a:moveTo>
                  <a:lnTo>
                    <a:pt x="3143250" y="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933450" y="3286125"/>
              <a:ext cx="187833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多步推理累积误差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38212" y="3631406"/>
              <a:ext cx="258353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每一步 LLM 调用都有 5-10% 抖动，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38212" y="3840956"/>
              <a:ext cx="216455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叠加后总成功率断崖式下滑。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33450" y="4257675"/>
              <a:ext cx="140677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P95 延迟失控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38212" y="4602956"/>
              <a:ext cx="196738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链式调用让 P50 看似可控,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38212" y="4812506"/>
              <a:ext cx="172092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P95 / P99 翻 5-10 倍。</a:t>
              </a:r>
            </a:p>
          </p:txBody>
        </p:sp>
        <p:sp>
          <p:nvSpPr>
            <p:cNvPr id="26" name="Rectangle 26"/>
            <p:cNvSpPr/>
            <p:nvPr/>
          </p:nvSpPr>
          <p:spPr>
            <a:xfrm>
              <a:off x="952500" y="5410200"/>
              <a:ext cx="3143250" cy="590550"/>
            </a:xfrm>
            <a:prstGeom prst="roundRect">
              <a:avLst>
                <a:gd name="adj" fmla="val 19355"/>
              </a:avLst>
            </a:prstGeom>
            <a:solidFill>
              <a:srgbClr val="5B8DEF">
                <a:alpha val="18000"/>
              </a:srgbClr>
            </a:solidFill>
            <a:ln w="9525">
              <a:solidFill>
                <a:srgbClr val="5B8DEF">
                  <a:alpha val="50000"/>
                </a:srgbClr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092518" y="5562124"/>
              <a:ext cx="113867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P95 / P50 RATIO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130629" y="5583555"/>
              <a:ext cx="858441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210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5-10×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400550" y="1524000"/>
            <a:ext cx="3524250" cy="4667250"/>
            <a:chOff x="4400550" y="1524000"/>
            <a:chExt cx="3524250" cy="4667250"/>
          </a:xfrm>
        </p:grpSpPr>
        <p:sp>
          <p:nvSpPr>
            <p:cNvPr id="30" name="Rectangle 30"/>
            <p:cNvSpPr/>
            <p:nvPr/>
          </p:nvSpPr>
          <p:spPr>
            <a:xfrm>
              <a:off x="4400550" y="1524000"/>
              <a:ext cx="3524250" cy="4667250"/>
            </a:xfrm>
            <a:prstGeom prst="roundRect">
              <a:avLst>
                <a:gd name="adj" fmla="val 4865"/>
              </a:avLst>
            </a:prstGeom>
            <a:gradFill>
              <a:gsLst>
                <a:gs pos="0">
                  <a:srgbClr val="1A2150">
                    <a:alpha val="70000"/>
                  </a:srgbClr>
                </a:gs>
                <a:gs pos="100000">
                  <a:srgbClr val="1A2150">
                    <a:alpha val="35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31" name="Rectangle 31"/>
            <p:cNvSpPr/>
            <p:nvPr/>
          </p:nvSpPr>
          <p:spPr>
            <a:xfrm>
              <a:off x="4572000" y="1533525"/>
              <a:ext cx="3181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32" name="Freeform 32"/>
            <p:cNvSpPr/>
            <p:nvPr/>
          </p:nvSpPr>
          <p:spPr>
            <a:xfrm>
              <a:off x="4400550" y="1524000"/>
              <a:ext cx="3524250" cy="1219200"/>
            </a:xfrm>
            <a:custGeom>
              <a:avLst/>
              <a:gdLst/>
              <a:ahLst/>
              <a:cxnLst/>
              <a:rect l="l" t="t" r="r" b="b"/>
              <a:pathLst>
                <a:path w="3524250" h="1219200">
                  <a:moveTo>
                    <a:pt x="171450" y="0"/>
                  </a:moveTo>
                  <a:lnTo>
                    <a:pt x="3352800" y="0"/>
                  </a:lnTo>
                  <a:cubicBezTo>
                    <a:pt x="3447489" y="0"/>
                    <a:pt x="3524250" y="76761"/>
                    <a:pt x="3524250" y="171450"/>
                  </a:cubicBezTo>
                  <a:lnTo>
                    <a:pt x="3524250" y="1219200"/>
                  </a:lnTo>
                  <a:lnTo>
                    <a:pt x="0" y="1219200"/>
                  </a:lnTo>
                  <a:lnTo>
                    <a:pt x="0" y="171450"/>
                  </a:lnTo>
                  <a:cubicBezTo>
                    <a:pt x="0" y="76761"/>
                    <a:pt x="76761" y="0"/>
                    <a:pt x="171450" y="0"/>
                  </a:cubicBezTo>
                  <a:close/>
                </a:path>
              </a:pathLst>
            </a:custGeom>
            <a:gradFill>
              <a:gsLst>
                <a:gs pos="0">
                  <a:srgbClr val="A26BFA">
                    <a:alpha val="85000"/>
                  </a:srgbClr>
                </a:gs>
                <a:gs pos="100000">
                  <a:srgbClr val="A26BFA">
                    <a:alpha val="40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33" name="Ellipse 33"/>
            <p:cNvSpPr/>
            <p:nvPr/>
          </p:nvSpPr>
          <p:spPr>
            <a:xfrm>
              <a:off x="4857750" y="1790700"/>
              <a:ext cx="609600" cy="609600"/>
            </a:xfrm>
            <a:prstGeom prst="ellipse">
              <a:avLst/>
            </a:prstGeom>
            <a:solidFill>
              <a:srgbClr val="0A0E27">
                <a:alpha val="55000"/>
              </a:srgbClr>
            </a:solidFill>
            <a:ln>
              <a:noFill/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4962525" y="1952625"/>
              <a:ext cx="400050" cy="285750"/>
              <a:chOff x="4962525" y="1952625"/>
              <a:chExt cx="400050" cy="28575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4976812" y="1966912"/>
                <a:ext cx="37147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371475" h="171450">
                    <a:moveTo>
                      <a:pt x="371475" y="85725"/>
                    </a:moveTo>
                    <a:cubicBezTo>
                      <a:pt x="371475" y="128588"/>
                      <a:pt x="300038" y="171450"/>
                      <a:pt x="185738" y="171450"/>
                    </a:cubicBezTo>
                    <a:cubicBezTo>
                      <a:pt x="71438" y="171450"/>
                      <a:pt x="0" y="128588"/>
                      <a:pt x="0" y="85725"/>
                    </a:cubicBezTo>
                    <a:cubicBezTo>
                      <a:pt x="0" y="42862"/>
                      <a:pt x="71438" y="0"/>
                      <a:pt x="185738" y="0"/>
                    </a:cubicBezTo>
                    <a:cubicBezTo>
                      <a:pt x="300038" y="0"/>
                      <a:pt x="371475" y="42862"/>
                      <a:pt x="371475" y="85725"/>
                    </a:cubicBez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962525" y="1952625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285750">
                    <a:moveTo>
                      <a:pt x="342150" y="28289"/>
                    </a:moveTo>
                    <a:cubicBezTo>
                      <a:pt x="305127" y="9787"/>
                      <a:pt x="255978" y="0"/>
                      <a:pt x="200025" y="0"/>
                    </a:cubicBezTo>
                    <a:cubicBezTo>
                      <a:pt x="144072" y="0"/>
                      <a:pt x="94923" y="9787"/>
                      <a:pt x="57900" y="28289"/>
                    </a:cubicBezTo>
                    <a:cubicBezTo>
                      <a:pt x="20878" y="46792"/>
                      <a:pt x="0" y="72831"/>
                      <a:pt x="0" y="100012"/>
                    </a:cubicBezTo>
                    <a:lnTo>
                      <a:pt x="0" y="185738"/>
                    </a:lnTo>
                    <a:cubicBezTo>
                      <a:pt x="0" y="212919"/>
                      <a:pt x="21110" y="239048"/>
                      <a:pt x="57900" y="257461"/>
                    </a:cubicBezTo>
                    <a:cubicBezTo>
                      <a:pt x="94690" y="275874"/>
                      <a:pt x="144072" y="285750"/>
                      <a:pt x="200025" y="285750"/>
                    </a:cubicBezTo>
                    <a:cubicBezTo>
                      <a:pt x="255978" y="285750"/>
                      <a:pt x="305127" y="275963"/>
                      <a:pt x="342150" y="257461"/>
                    </a:cubicBezTo>
                    <a:cubicBezTo>
                      <a:pt x="379172" y="238958"/>
                      <a:pt x="400050" y="212919"/>
                      <a:pt x="400050" y="185738"/>
                    </a:cubicBezTo>
                    <a:lnTo>
                      <a:pt x="400050" y="100012"/>
                    </a:lnTo>
                    <a:cubicBezTo>
                      <a:pt x="400050" y="72831"/>
                      <a:pt x="378940" y="46702"/>
                      <a:pt x="342150" y="28289"/>
                    </a:cubicBezTo>
                    <a:close/>
                    <a:moveTo>
                      <a:pt x="200025" y="28575"/>
                    </a:moveTo>
                    <a:cubicBezTo>
                      <a:pt x="311896" y="28575"/>
                      <a:pt x="371475" y="70062"/>
                      <a:pt x="371475" y="100012"/>
                    </a:cubicBezTo>
                    <a:cubicBezTo>
                      <a:pt x="371475" y="129963"/>
                      <a:pt x="311896" y="171450"/>
                      <a:pt x="200025" y="171450"/>
                    </a:cubicBezTo>
                    <a:cubicBezTo>
                      <a:pt x="88154" y="171450"/>
                      <a:pt x="28575" y="129963"/>
                      <a:pt x="28575" y="100012"/>
                    </a:cubicBezTo>
                    <a:cubicBezTo>
                      <a:pt x="28575" y="70062"/>
                      <a:pt x="88154" y="28575"/>
                      <a:pt x="200025" y="28575"/>
                    </a:cubicBezTo>
                    <a:close/>
                    <a:moveTo>
                      <a:pt x="185738" y="199775"/>
                    </a:moveTo>
                    <a:lnTo>
                      <a:pt x="185738" y="256925"/>
                    </a:lnTo>
                    <a:cubicBezTo>
                      <a:pt x="151805" y="255818"/>
                      <a:pt x="123230" y="250817"/>
                      <a:pt x="100012" y="243548"/>
                    </a:cubicBezTo>
                    <a:lnTo>
                      <a:pt x="100012" y="187613"/>
                    </a:lnTo>
                    <a:cubicBezTo>
                      <a:pt x="128001" y="195069"/>
                      <a:pt x="156780" y="199153"/>
                      <a:pt x="185738" y="199775"/>
                    </a:cubicBezTo>
                    <a:close/>
                    <a:moveTo>
                      <a:pt x="214312" y="199775"/>
                    </a:moveTo>
                    <a:cubicBezTo>
                      <a:pt x="243270" y="199153"/>
                      <a:pt x="272049" y="195069"/>
                      <a:pt x="300038" y="187613"/>
                    </a:cubicBezTo>
                    <a:lnTo>
                      <a:pt x="300038" y="243530"/>
                    </a:lnTo>
                    <a:cubicBezTo>
                      <a:pt x="276820" y="250799"/>
                      <a:pt x="248245" y="255800"/>
                      <a:pt x="214312" y="256907"/>
                    </a:cubicBezTo>
                    <a:close/>
                    <a:moveTo>
                      <a:pt x="28575" y="185738"/>
                    </a:moveTo>
                    <a:lnTo>
                      <a:pt x="28575" y="152751"/>
                    </a:lnTo>
                    <a:cubicBezTo>
                      <a:pt x="37566" y="160215"/>
                      <a:pt x="47410" y="166587"/>
                      <a:pt x="57900" y="171736"/>
                    </a:cubicBezTo>
                    <a:cubicBezTo>
                      <a:pt x="62240" y="173897"/>
                      <a:pt x="66830" y="175933"/>
                      <a:pt x="71438" y="177862"/>
                    </a:cubicBezTo>
                    <a:lnTo>
                      <a:pt x="71438" y="232172"/>
                    </a:lnTo>
                    <a:cubicBezTo>
                      <a:pt x="43166" y="218170"/>
                      <a:pt x="28575" y="200543"/>
                      <a:pt x="28575" y="185738"/>
                    </a:cubicBezTo>
                    <a:close/>
                    <a:moveTo>
                      <a:pt x="328612" y="232172"/>
                    </a:moveTo>
                    <a:lnTo>
                      <a:pt x="328612" y="177862"/>
                    </a:lnTo>
                    <a:cubicBezTo>
                      <a:pt x="333274" y="175933"/>
                      <a:pt x="337810" y="173897"/>
                      <a:pt x="342150" y="171736"/>
                    </a:cubicBezTo>
                    <a:cubicBezTo>
                      <a:pt x="352640" y="166587"/>
                      <a:pt x="362484" y="160215"/>
                      <a:pt x="371475" y="152751"/>
                    </a:cubicBezTo>
                    <a:lnTo>
                      <a:pt x="371475" y="185738"/>
                    </a:lnTo>
                    <a:cubicBezTo>
                      <a:pt x="371475" y="200543"/>
                      <a:pt x="356884" y="218170"/>
                      <a:pt x="328612" y="232172"/>
                    </a:cubicBez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5606415" y="1867852"/>
              <a:ext cx="41311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COST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594985" y="2075498"/>
              <a:ext cx="1843754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成本不可预测</a:t>
              </a:r>
            </a:p>
          </p:txBody>
        </p:sp>
        <p:sp>
          <p:nvSpPr>
            <p:cNvPr id="39" name="Line 39"/>
            <p:cNvSpPr/>
            <p:nvPr/>
          </p:nvSpPr>
          <p:spPr>
            <a:xfrm>
              <a:off x="4591050" y="3048000"/>
              <a:ext cx="3143250" cy="9525"/>
            </a:xfrm>
            <a:custGeom>
              <a:avLst/>
              <a:gdLst/>
              <a:ahLst/>
              <a:cxnLst/>
              <a:rect l="l" t="t" r="r" b="b"/>
              <a:pathLst>
                <a:path w="3143250" h="9525">
                  <a:moveTo>
                    <a:pt x="0" y="0"/>
                  </a:moveTo>
                  <a:lnTo>
                    <a:pt x="3143250" y="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4572000" y="3286125"/>
              <a:ext cx="207385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Token 漂移 5-50 倍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576762" y="3631406"/>
              <a:ext cx="209061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同一任务,不同上下文长度、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576762" y="3840956"/>
              <a:ext cx="274784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检索条数、循环深度,价格分布极宽。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572000" y="4257675"/>
              <a:ext cx="187833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长尾任务吞掉预算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4576762" y="4602956"/>
              <a:ext cx="117050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5% 的疑难任务,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576762" y="4812506"/>
              <a:ext cx="221384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常常消耗 50% 以上的 token。</a:t>
              </a:r>
            </a:p>
          </p:txBody>
        </p:sp>
        <p:sp>
          <p:nvSpPr>
            <p:cNvPr id="46" name="Rectangle 46"/>
            <p:cNvSpPr/>
            <p:nvPr/>
          </p:nvSpPr>
          <p:spPr>
            <a:xfrm>
              <a:off x="4591050" y="5410200"/>
              <a:ext cx="3143250" cy="590550"/>
            </a:xfrm>
            <a:prstGeom prst="roundRect">
              <a:avLst>
                <a:gd name="adj" fmla="val 19355"/>
              </a:avLst>
            </a:prstGeom>
            <a:solidFill>
              <a:srgbClr val="A26BFA">
                <a:alpha val="18000"/>
              </a:srgbClr>
            </a:solidFill>
            <a:ln w="9525">
              <a:solidFill>
                <a:srgbClr val="A26BFA">
                  <a:alpha val="50000"/>
                </a:srgbClr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4731068" y="5562124"/>
              <a:ext cx="125829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COST DRIFT RANGE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688669" y="5583555"/>
              <a:ext cx="938951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2100" b="1" dirty="0">
                  <a:solidFill>
                    <a:srgbClr val="A26BFA"/>
                  </a:solidFill>
                  <a:latin typeface="Segoe UI"/>
                  <a:ea typeface="Microsoft YaHei"/>
                  <a:cs typeface="Segoe UI"/>
                </a:rPr>
                <a:t>5-50×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8039100" y="1524000"/>
            <a:ext cx="3524250" cy="4667250"/>
            <a:chOff x="8039100" y="1524000"/>
            <a:chExt cx="3524250" cy="4667250"/>
          </a:xfrm>
        </p:grpSpPr>
        <p:sp>
          <p:nvSpPr>
            <p:cNvPr id="50" name="Rectangle 50"/>
            <p:cNvSpPr/>
            <p:nvPr/>
          </p:nvSpPr>
          <p:spPr>
            <a:xfrm>
              <a:off x="8039100" y="1524000"/>
              <a:ext cx="3524250" cy="4667250"/>
            </a:xfrm>
            <a:prstGeom prst="roundRect">
              <a:avLst>
                <a:gd name="adj" fmla="val 4865"/>
              </a:avLst>
            </a:prstGeom>
            <a:gradFill>
              <a:gsLst>
                <a:gs pos="0">
                  <a:srgbClr val="1A2150">
                    <a:alpha val="70000"/>
                  </a:srgbClr>
                </a:gs>
                <a:gs pos="100000">
                  <a:srgbClr val="1A2150">
                    <a:alpha val="35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51" name="Rectangle 51"/>
            <p:cNvSpPr/>
            <p:nvPr/>
          </p:nvSpPr>
          <p:spPr>
            <a:xfrm>
              <a:off x="8210550" y="1533525"/>
              <a:ext cx="3181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52" name="Freeform 52"/>
            <p:cNvSpPr/>
            <p:nvPr/>
          </p:nvSpPr>
          <p:spPr>
            <a:xfrm>
              <a:off x="8039100" y="1524000"/>
              <a:ext cx="3524250" cy="1219200"/>
            </a:xfrm>
            <a:custGeom>
              <a:avLst/>
              <a:gdLst/>
              <a:ahLst/>
              <a:cxnLst/>
              <a:rect l="l" t="t" r="r" b="b"/>
              <a:pathLst>
                <a:path w="3524250" h="1219200">
                  <a:moveTo>
                    <a:pt x="171450" y="0"/>
                  </a:moveTo>
                  <a:lnTo>
                    <a:pt x="3352800" y="0"/>
                  </a:lnTo>
                  <a:cubicBezTo>
                    <a:pt x="3447489" y="0"/>
                    <a:pt x="3524250" y="76761"/>
                    <a:pt x="3524250" y="171450"/>
                  </a:cubicBezTo>
                  <a:lnTo>
                    <a:pt x="3524250" y="1219200"/>
                  </a:lnTo>
                  <a:lnTo>
                    <a:pt x="0" y="1219200"/>
                  </a:lnTo>
                  <a:lnTo>
                    <a:pt x="0" y="171450"/>
                  </a:lnTo>
                  <a:cubicBezTo>
                    <a:pt x="0" y="76761"/>
                    <a:pt x="76761" y="0"/>
                    <a:pt x="171450" y="0"/>
                  </a:cubicBezTo>
                  <a:close/>
                </a:path>
              </a:pathLst>
            </a:custGeom>
            <a:gradFill>
              <a:gsLst>
                <a:gs pos="0">
                  <a:srgbClr val="FB7185">
                    <a:alpha val="85000"/>
                  </a:srgbClr>
                </a:gs>
                <a:gs pos="100000">
                  <a:srgbClr val="FB7185">
                    <a:alpha val="40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53" name="Ellipse 53"/>
            <p:cNvSpPr/>
            <p:nvPr/>
          </p:nvSpPr>
          <p:spPr>
            <a:xfrm>
              <a:off x="8496300" y="1790700"/>
              <a:ext cx="609600" cy="609600"/>
            </a:xfrm>
            <a:prstGeom prst="ellipse">
              <a:avLst/>
            </a:prstGeom>
            <a:solidFill>
              <a:srgbClr val="0A0E27">
                <a:alpha val="55000"/>
              </a:srgbClr>
            </a:solidFill>
            <a:ln>
              <a:noFill/>
            </a:ln>
          </p:spPr>
        </p:sp>
        <p:grpSp>
          <p:nvGrpSpPr>
            <p:cNvPr id="56" name="Group 56"/>
            <p:cNvGrpSpPr/>
            <p:nvPr/>
          </p:nvGrpSpPr>
          <p:grpSpPr>
            <a:xfrm>
              <a:off x="8586788" y="1909735"/>
              <a:ext cx="428625" cy="371531"/>
              <a:chOff x="8586788" y="1909735"/>
              <a:chExt cx="428625" cy="371531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8658225" y="2095500"/>
                <a:ext cx="28575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71450">
                    <a:moveTo>
                      <a:pt x="285750" y="0"/>
                    </a:moveTo>
                    <a:lnTo>
                      <a:pt x="285750" y="28575"/>
                    </a:lnTo>
                    <a:cubicBezTo>
                      <a:pt x="285750" y="107483"/>
                      <a:pt x="221783" y="171450"/>
                      <a:pt x="142875" y="171450"/>
                    </a:cubicBezTo>
                    <a:cubicBezTo>
                      <a:pt x="63967" y="171450"/>
                      <a:pt x="0" y="107483"/>
                      <a:pt x="0" y="285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5" name="Freeform 55"/>
              <p:cNvSpPr/>
              <p:nvPr/>
            </p:nvSpPr>
            <p:spPr>
              <a:xfrm>
                <a:off x="8586788" y="1909735"/>
                <a:ext cx="428625" cy="371531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371531">
                    <a:moveTo>
                      <a:pt x="242888" y="121472"/>
                    </a:moveTo>
                    <a:cubicBezTo>
                      <a:pt x="242888" y="109635"/>
                      <a:pt x="252483" y="100040"/>
                      <a:pt x="264319" y="100040"/>
                    </a:cubicBezTo>
                    <a:cubicBezTo>
                      <a:pt x="276155" y="100040"/>
                      <a:pt x="285750" y="109635"/>
                      <a:pt x="285750" y="121472"/>
                    </a:cubicBezTo>
                    <a:cubicBezTo>
                      <a:pt x="285750" y="133308"/>
                      <a:pt x="276155" y="142903"/>
                      <a:pt x="264319" y="142903"/>
                    </a:cubicBezTo>
                    <a:cubicBezTo>
                      <a:pt x="252483" y="142903"/>
                      <a:pt x="242888" y="133308"/>
                      <a:pt x="242888" y="121472"/>
                    </a:cubicBezTo>
                    <a:close/>
                    <a:moveTo>
                      <a:pt x="164306" y="100040"/>
                    </a:moveTo>
                    <a:cubicBezTo>
                      <a:pt x="152470" y="100040"/>
                      <a:pt x="142875" y="109635"/>
                      <a:pt x="142875" y="121472"/>
                    </a:cubicBezTo>
                    <a:cubicBezTo>
                      <a:pt x="142875" y="133308"/>
                      <a:pt x="152470" y="142903"/>
                      <a:pt x="164306" y="142903"/>
                    </a:cubicBezTo>
                    <a:cubicBezTo>
                      <a:pt x="176142" y="142903"/>
                      <a:pt x="185738" y="133308"/>
                      <a:pt x="185738" y="121472"/>
                    </a:cubicBezTo>
                    <a:cubicBezTo>
                      <a:pt x="185738" y="109635"/>
                      <a:pt x="176142" y="100040"/>
                      <a:pt x="164306" y="100040"/>
                    </a:cubicBezTo>
                    <a:close/>
                    <a:moveTo>
                      <a:pt x="371475" y="214340"/>
                    </a:moveTo>
                    <a:cubicBezTo>
                      <a:pt x="371514" y="228209"/>
                      <a:pt x="369713" y="242022"/>
                      <a:pt x="366117" y="255417"/>
                    </a:cubicBezTo>
                    <a:lnTo>
                      <a:pt x="405836" y="272776"/>
                    </a:lnTo>
                    <a:cubicBezTo>
                      <a:pt x="411932" y="275552"/>
                      <a:pt x="415280" y="282190"/>
                      <a:pt x="413891" y="288742"/>
                    </a:cubicBezTo>
                    <a:cubicBezTo>
                      <a:pt x="412502" y="295294"/>
                      <a:pt x="406747" y="300002"/>
                      <a:pt x="400050" y="300065"/>
                    </a:cubicBezTo>
                    <a:cubicBezTo>
                      <a:pt x="398082" y="300070"/>
                      <a:pt x="396136" y="299662"/>
                      <a:pt x="394335" y="298869"/>
                    </a:cubicBezTo>
                    <a:lnTo>
                      <a:pt x="356080" y="282206"/>
                    </a:lnTo>
                    <a:cubicBezTo>
                      <a:pt x="329961" y="336790"/>
                      <a:pt x="274824" y="371531"/>
                      <a:pt x="214312" y="371531"/>
                    </a:cubicBezTo>
                    <a:cubicBezTo>
                      <a:pt x="153801" y="371531"/>
                      <a:pt x="98664" y="336790"/>
                      <a:pt x="72545" y="282206"/>
                    </a:cubicBezTo>
                    <a:lnTo>
                      <a:pt x="34290" y="298869"/>
                    </a:lnTo>
                    <a:cubicBezTo>
                      <a:pt x="32489" y="299662"/>
                      <a:pt x="30543" y="300070"/>
                      <a:pt x="28575" y="300065"/>
                    </a:cubicBezTo>
                    <a:cubicBezTo>
                      <a:pt x="21813" y="300061"/>
                      <a:pt x="15979" y="295317"/>
                      <a:pt x="14598" y="288697"/>
                    </a:cubicBezTo>
                    <a:cubicBezTo>
                      <a:pt x="13216" y="282078"/>
                      <a:pt x="16664" y="275396"/>
                      <a:pt x="22860" y="272687"/>
                    </a:cubicBezTo>
                    <a:lnTo>
                      <a:pt x="62508" y="255417"/>
                    </a:lnTo>
                    <a:cubicBezTo>
                      <a:pt x="58912" y="242022"/>
                      <a:pt x="57111" y="228209"/>
                      <a:pt x="57150" y="214340"/>
                    </a:cubicBezTo>
                    <a:lnTo>
                      <a:pt x="57150" y="200053"/>
                    </a:lnTo>
                    <a:lnTo>
                      <a:pt x="14288" y="200053"/>
                    </a:lnTo>
                    <a:cubicBezTo>
                      <a:pt x="6397" y="200053"/>
                      <a:pt x="0" y="193656"/>
                      <a:pt x="0" y="185765"/>
                    </a:cubicBezTo>
                    <a:cubicBezTo>
                      <a:pt x="0" y="177875"/>
                      <a:pt x="6397" y="171478"/>
                      <a:pt x="14288" y="171478"/>
                    </a:cubicBezTo>
                    <a:lnTo>
                      <a:pt x="57150" y="171478"/>
                    </a:lnTo>
                    <a:lnTo>
                      <a:pt x="57150" y="157190"/>
                    </a:lnTo>
                    <a:cubicBezTo>
                      <a:pt x="57111" y="143321"/>
                      <a:pt x="58912" y="129509"/>
                      <a:pt x="62508" y="116114"/>
                    </a:cubicBezTo>
                    <a:lnTo>
                      <a:pt x="22860" y="98844"/>
                    </a:lnTo>
                    <a:cubicBezTo>
                      <a:pt x="18069" y="96877"/>
                      <a:pt x="14717" y="92470"/>
                      <a:pt x="14100" y="87328"/>
                    </a:cubicBezTo>
                    <a:cubicBezTo>
                      <a:pt x="13484" y="82185"/>
                      <a:pt x="15699" y="77111"/>
                      <a:pt x="19889" y="74067"/>
                    </a:cubicBezTo>
                    <a:cubicBezTo>
                      <a:pt x="24080" y="71023"/>
                      <a:pt x="29590" y="70485"/>
                      <a:pt x="34290" y="72662"/>
                    </a:cubicBezTo>
                    <a:lnTo>
                      <a:pt x="72545" y="89325"/>
                    </a:lnTo>
                    <a:cubicBezTo>
                      <a:pt x="98664" y="34741"/>
                      <a:pt x="153801" y="0"/>
                      <a:pt x="214312" y="0"/>
                    </a:cubicBezTo>
                    <a:cubicBezTo>
                      <a:pt x="274824" y="0"/>
                      <a:pt x="329961" y="34741"/>
                      <a:pt x="356080" y="89325"/>
                    </a:cubicBezTo>
                    <a:lnTo>
                      <a:pt x="394335" y="72608"/>
                    </a:lnTo>
                    <a:cubicBezTo>
                      <a:pt x="401521" y="69658"/>
                      <a:pt x="409747" y="72990"/>
                      <a:pt x="412855" y="80109"/>
                    </a:cubicBezTo>
                    <a:cubicBezTo>
                      <a:pt x="415963" y="87228"/>
                      <a:pt x="412814" y="95526"/>
                      <a:pt x="405765" y="98790"/>
                    </a:cubicBezTo>
                    <a:lnTo>
                      <a:pt x="366117" y="116203"/>
                    </a:lnTo>
                    <a:cubicBezTo>
                      <a:pt x="369713" y="129598"/>
                      <a:pt x="371514" y="143411"/>
                      <a:pt x="371475" y="157280"/>
                    </a:cubicBezTo>
                    <a:lnTo>
                      <a:pt x="371475" y="171567"/>
                    </a:lnTo>
                    <a:lnTo>
                      <a:pt x="414338" y="171567"/>
                    </a:lnTo>
                    <a:cubicBezTo>
                      <a:pt x="422228" y="171567"/>
                      <a:pt x="428625" y="177964"/>
                      <a:pt x="428625" y="185855"/>
                    </a:cubicBezTo>
                    <a:cubicBezTo>
                      <a:pt x="428625" y="193745"/>
                      <a:pt x="422228" y="200142"/>
                      <a:pt x="414338" y="200142"/>
                    </a:cubicBezTo>
                    <a:lnTo>
                      <a:pt x="371475" y="200142"/>
                    </a:lnTo>
                    <a:close/>
                    <a:moveTo>
                      <a:pt x="85725" y="171478"/>
                    </a:moveTo>
                    <a:lnTo>
                      <a:pt x="342900" y="171478"/>
                    </a:lnTo>
                    <a:lnTo>
                      <a:pt x="342900" y="157190"/>
                    </a:lnTo>
                    <a:cubicBezTo>
                      <a:pt x="342900" y="86173"/>
                      <a:pt x="285329" y="28603"/>
                      <a:pt x="214312" y="28603"/>
                    </a:cubicBezTo>
                    <a:cubicBezTo>
                      <a:pt x="143296" y="28603"/>
                      <a:pt x="85725" y="86173"/>
                      <a:pt x="85725" y="157190"/>
                    </a:cubicBezTo>
                    <a:close/>
                    <a:moveTo>
                      <a:pt x="200025" y="342106"/>
                    </a:moveTo>
                    <a:lnTo>
                      <a:pt x="200025" y="200053"/>
                    </a:lnTo>
                    <a:lnTo>
                      <a:pt x="85725" y="200053"/>
                    </a:lnTo>
                    <a:lnTo>
                      <a:pt x="85725" y="214340"/>
                    </a:lnTo>
                    <a:cubicBezTo>
                      <a:pt x="85803" y="279794"/>
                      <a:pt x="134984" y="334769"/>
                      <a:pt x="200025" y="342106"/>
                    </a:cubicBezTo>
                    <a:close/>
                    <a:moveTo>
                      <a:pt x="342900" y="214340"/>
                    </a:moveTo>
                    <a:lnTo>
                      <a:pt x="342900" y="200053"/>
                    </a:lnTo>
                    <a:lnTo>
                      <a:pt x="228600" y="200053"/>
                    </a:lnTo>
                    <a:lnTo>
                      <a:pt x="228600" y="342106"/>
                    </a:lnTo>
                    <a:cubicBezTo>
                      <a:pt x="293641" y="334769"/>
                      <a:pt x="342822" y="279794"/>
                      <a:pt x="342900" y="214340"/>
                    </a:cubicBez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57" name="TextBox 57"/>
            <p:cNvSpPr txBox="1"/>
            <p:nvPr/>
          </p:nvSpPr>
          <p:spPr>
            <a:xfrm>
              <a:off x="9244965" y="1867852"/>
              <a:ext cx="63854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QUALITY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9233535" y="2075498"/>
              <a:ext cx="1544717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质量难闭环</a:t>
              </a:r>
            </a:p>
          </p:txBody>
        </p:sp>
        <p:sp>
          <p:nvSpPr>
            <p:cNvPr id="59" name="Line 59"/>
            <p:cNvSpPr/>
            <p:nvPr/>
          </p:nvSpPr>
          <p:spPr>
            <a:xfrm>
              <a:off x="8229600" y="3048000"/>
              <a:ext cx="3143250" cy="9525"/>
            </a:xfrm>
            <a:custGeom>
              <a:avLst/>
              <a:gdLst/>
              <a:ahLst/>
              <a:cxnLst/>
              <a:rect l="l" t="t" r="r" b="b"/>
              <a:pathLst>
                <a:path w="3143250" h="9525">
                  <a:moveTo>
                    <a:pt x="0" y="0"/>
                  </a:moveTo>
                  <a:lnTo>
                    <a:pt x="3143250" y="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8210550" y="3286125"/>
              <a:ext cx="141827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失败原因模糊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8215312" y="3631406"/>
              <a:ext cx="283821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是模型、提示词、工具,还是数据问题?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8215312" y="3840956"/>
              <a:ext cx="183594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没有可观测层很难定位。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8210550" y="4257675"/>
              <a:ext cx="141827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回归测试缺失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8215312" y="4602956"/>
              <a:ext cx="189345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改一个 prompt,就要担心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8215312" y="4812506"/>
              <a:ext cx="18030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十个老 case 是否回退。</a:t>
              </a:r>
            </a:p>
          </p:txBody>
        </p:sp>
        <p:sp>
          <p:nvSpPr>
            <p:cNvPr id="66" name="Rectangle 66"/>
            <p:cNvSpPr/>
            <p:nvPr/>
          </p:nvSpPr>
          <p:spPr>
            <a:xfrm>
              <a:off x="8229600" y="5410200"/>
              <a:ext cx="3143250" cy="590550"/>
            </a:xfrm>
            <a:prstGeom prst="roundRect">
              <a:avLst>
                <a:gd name="adj" fmla="val 19355"/>
              </a:avLst>
            </a:prstGeom>
            <a:solidFill>
              <a:srgbClr val="FB7185">
                <a:alpha val="18000"/>
              </a:srgbClr>
            </a:solidFill>
            <a:ln w="9525">
              <a:solidFill>
                <a:srgbClr val="FB7185">
                  <a:alpha val="50000"/>
                </a:srgbClr>
              </a:solidFill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8369618" y="5562124"/>
              <a:ext cx="129567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DEBUG CYCLE COST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0262811" y="5583555"/>
              <a:ext cx="1003359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2100" b="1" dirty="0">
                  <a:solidFill>
                    <a:srgbClr val="FB7185"/>
                  </a:solidFill>
                  <a:latin typeface="Segoe UI"/>
                  <a:ea typeface="Microsoft YaHei"/>
                  <a:cs typeface="Segoe UI"/>
                </a:rPr>
                <a:t>3-7 天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559118" y="6466999"/>
            <a:ext cx="11073765" cy="198120"/>
            <a:chOff x="559118" y="6466999"/>
            <a:chExt cx="11073765" cy="198120"/>
          </a:xfrm>
        </p:grpSpPr>
        <p:sp>
          <p:nvSpPr>
            <p:cNvPr id="70" name="TextBox 70"/>
            <p:cNvSpPr txBox="1"/>
            <p:nvPr/>
          </p:nvSpPr>
          <p:spPr>
            <a:xfrm>
              <a:off x="559118" y="6466999"/>
              <a:ext cx="109382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现状 · 三大门槛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1144610" y="6466999"/>
              <a:ext cx="48827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03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0"/>
                            </p:stCondLst>
                            <p:childTnLst>
                              <p:par>
                                <p:cTn id="13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9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A0E27">
                    <a:alpha val="65000"/>
                  </a:srgbClr>
                </a:gs>
                <a:gs pos="100000">
                  <a:srgbClr val="0A0E27">
                    <a:alpha val="78000"/>
                  </a:srgbClr>
                </a:gs>
              </a:gsLst>
              <a:lin ang="5400000" scaled="1"/>
            </a:gra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571500" y="448628"/>
            <a:ext cx="3577207" cy="680084"/>
            <a:chOff x="571500" y="448628"/>
            <a:chExt cx="3577207" cy="680084"/>
          </a:xfrm>
        </p:grpSpPr>
        <p:sp>
          <p:nvSpPr>
            <p:cNvPr id="6" name="Rectangle 6"/>
            <p:cNvSpPr/>
            <p:nvPr/>
          </p:nvSpPr>
          <p:spPr>
            <a:xfrm>
              <a:off x="571500" y="476250"/>
              <a:ext cx="57150" cy="304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B8DEF"/>
                </a:gs>
                <a:gs pos="50000">
                  <a:srgbClr val="A26BFA"/>
                </a:gs>
                <a:gs pos="100000">
                  <a:srgbClr val="3DDDFC"/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29615" y="448628"/>
              <a:ext cx="3212713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Agent 的四层骨架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48665" y="915352"/>
              <a:ext cx="34000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PERCEPTION · REASONING · ACTION · MEMORY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71500" y="1333500"/>
            <a:ext cx="11049000" cy="1166812"/>
            <a:chOff x="571500" y="1333500"/>
            <a:chExt cx="11049000" cy="1166812"/>
          </a:xfrm>
        </p:grpSpPr>
        <p:sp>
          <p:nvSpPr>
            <p:cNvPr id="10" name="Rectangle 10"/>
            <p:cNvSpPr/>
            <p:nvPr/>
          </p:nvSpPr>
          <p:spPr>
            <a:xfrm>
              <a:off x="571500" y="1333500"/>
              <a:ext cx="1619250" cy="1143000"/>
            </a:xfrm>
            <a:prstGeom prst="roundRect">
              <a:avLst>
                <a:gd name="adj" fmla="val 11667"/>
              </a:avLst>
            </a:prstGeom>
            <a:gradFill>
              <a:gsLst>
                <a:gs pos="0">
                  <a:srgbClr val="5B8DEF">
                    <a:alpha val="55000"/>
                  </a:srgbClr>
                </a:gs>
                <a:gs pos="100000">
                  <a:srgbClr val="5B8DEF">
                    <a:alpha val="18000"/>
                  </a:srgbClr>
                </a:gs>
              </a:gsLst>
              <a:lin ang="0" scaled="1"/>
            </a:gradFill>
            <a:ln w="9525">
              <a:solidFill>
                <a:srgbClr val="5B8DEF">
                  <a:alpha val="55000"/>
                </a:srgbClr>
              </a:solidFill>
            </a:ln>
          </p:spPr>
        </p:sp>
        <p:grpSp>
          <p:nvGrpSpPr>
            <p:cNvPr id="13" name="Group 13"/>
            <p:cNvGrpSpPr/>
            <p:nvPr/>
          </p:nvGrpSpPr>
          <p:grpSpPr>
            <a:xfrm>
              <a:off x="773564" y="1576388"/>
              <a:ext cx="357872" cy="238125"/>
              <a:chOff x="773564" y="1576388"/>
              <a:chExt cx="357872" cy="23812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85812" y="1588294"/>
                <a:ext cx="333375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214312">
                    <a:moveTo>
                      <a:pt x="166688" y="0"/>
                    </a:moveTo>
                    <a:cubicBezTo>
                      <a:pt x="47625" y="0"/>
                      <a:pt x="0" y="107156"/>
                      <a:pt x="0" y="107156"/>
                    </a:cubicBezTo>
                    <a:cubicBezTo>
                      <a:pt x="0" y="107156"/>
                      <a:pt x="47625" y="214312"/>
                      <a:pt x="166688" y="214312"/>
                    </a:cubicBezTo>
                    <a:cubicBezTo>
                      <a:pt x="285750" y="214312"/>
                      <a:pt x="333375" y="107156"/>
                      <a:pt x="333375" y="107156"/>
                    </a:cubicBezTo>
                    <a:cubicBezTo>
                      <a:pt x="333375" y="107156"/>
                      <a:pt x="285750" y="0"/>
                      <a:pt x="166688" y="0"/>
                    </a:cubicBezTo>
                    <a:close/>
                    <a:moveTo>
                      <a:pt x="166688" y="166688"/>
                    </a:moveTo>
                    <a:cubicBezTo>
                      <a:pt x="133809" y="166688"/>
                      <a:pt x="107156" y="140034"/>
                      <a:pt x="107156" y="107156"/>
                    </a:cubicBezTo>
                    <a:cubicBezTo>
                      <a:pt x="107156" y="74278"/>
                      <a:pt x="133809" y="47625"/>
                      <a:pt x="166688" y="47625"/>
                    </a:cubicBezTo>
                    <a:cubicBezTo>
                      <a:pt x="199566" y="47625"/>
                      <a:pt x="226219" y="74278"/>
                      <a:pt x="226219" y="107156"/>
                    </a:cubicBezTo>
                    <a:cubicBezTo>
                      <a:pt x="226219" y="140034"/>
                      <a:pt x="199566" y="166688"/>
                      <a:pt x="166688" y="166688"/>
                    </a:cubicBez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773564" y="1576388"/>
                <a:ext cx="357872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57872" h="238125">
                    <a:moveTo>
                      <a:pt x="356503" y="114240"/>
                    </a:moveTo>
                    <a:cubicBezTo>
                      <a:pt x="355982" y="113065"/>
                      <a:pt x="343376" y="85100"/>
                      <a:pt x="315352" y="57076"/>
                    </a:cubicBezTo>
                    <a:cubicBezTo>
                      <a:pt x="278011" y="19735"/>
                      <a:pt x="230847" y="0"/>
                      <a:pt x="178936" y="0"/>
                    </a:cubicBezTo>
                    <a:cubicBezTo>
                      <a:pt x="127025" y="0"/>
                      <a:pt x="79861" y="19735"/>
                      <a:pt x="42520" y="57076"/>
                    </a:cubicBezTo>
                    <a:cubicBezTo>
                      <a:pt x="14496" y="85100"/>
                      <a:pt x="1830" y="113109"/>
                      <a:pt x="1369" y="114240"/>
                    </a:cubicBezTo>
                    <a:cubicBezTo>
                      <a:pt x="0" y="117320"/>
                      <a:pt x="0" y="120835"/>
                      <a:pt x="1369" y="123914"/>
                    </a:cubicBezTo>
                    <a:cubicBezTo>
                      <a:pt x="1890" y="125090"/>
                      <a:pt x="14496" y="153040"/>
                      <a:pt x="42520" y="181064"/>
                    </a:cubicBezTo>
                    <a:cubicBezTo>
                      <a:pt x="79861" y="218390"/>
                      <a:pt x="127025" y="238125"/>
                      <a:pt x="178936" y="238125"/>
                    </a:cubicBezTo>
                    <a:cubicBezTo>
                      <a:pt x="230847" y="238125"/>
                      <a:pt x="278011" y="218390"/>
                      <a:pt x="315352" y="181064"/>
                    </a:cubicBezTo>
                    <a:cubicBezTo>
                      <a:pt x="343376" y="153040"/>
                      <a:pt x="355982" y="125090"/>
                      <a:pt x="356503" y="123914"/>
                    </a:cubicBezTo>
                    <a:cubicBezTo>
                      <a:pt x="357872" y="120835"/>
                      <a:pt x="357872" y="117320"/>
                      <a:pt x="356503" y="114240"/>
                    </a:cubicBezTo>
                    <a:close/>
                    <a:moveTo>
                      <a:pt x="178936" y="214312"/>
                    </a:moveTo>
                    <a:cubicBezTo>
                      <a:pt x="133127" y="214312"/>
                      <a:pt x="93107" y="197659"/>
                      <a:pt x="59978" y="164827"/>
                    </a:cubicBezTo>
                    <a:cubicBezTo>
                      <a:pt x="46384" y="151309"/>
                      <a:pt x="34819" y="135894"/>
                      <a:pt x="25643" y="119062"/>
                    </a:cubicBezTo>
                    <a:cubicBezTo>
                      <a:pt x="34817" y="102229"/>
                      <a:pt x="46382" y="86814"/>
                      <a:pt x="59978" y="73298"/>
                    </a:cubicBezTo>
                    <a:cubicBezTo>
                      <a:pt x="93107" y="40466"/>
                      <a:pt x="133127" y="23812"/>
                      <a:pt x="178936" y="23812"/>
                    </a:cubicBezTo>
                    <a:cubicBezTo>
                      <a:pt x="224745" y="23812"/>
                      <a:pt x="264765" y="40466"/>
                      <a:pt x="297894" y="73298"/>
                    </a:cubicBezTo>
                    <a:cubicBezTo>
                      <a:pt x="311514" y="86811"/>
                      <a:pt x="323104" y="102226"/>
                      <a:pt x="332303" y="119062"/>
                    </a:cubicBezTo>
                    <a:cubicBezTo>
                      <a:pt x="321573" y="139095"/>
                      <a:pt x="274826" y="214312"/>
                      <a:pt x="178936" y="214312"/>
                    </a:cubicBezTo>
                    <a:close/>
                    <a:moveTo>
                      <a:pt x="178936" y="47625"/>
                    </a:moveTo>
                    <a:cubicBezTo>
                      <a:pt x="139482" y="47625"/>
                      <a:pt x="107498" y="79609"/>
                      <a:pt x="107498" y="119062"/>
                    </a:cubicBezTo>
                    <a:cubicBezTo>
                      <a:pt x="107498" y="158516"/>
                      <a:pt x="139482" y="190500"/>
                      <a:pt x="178936" y="190500"/>
                    </a:cubicBezTo>
                    <a:cubicBezTo>
                      <a:pt x="218390" y="190500"/>
                      <a:pt x="250373" y="158516"/>
                      <a:pt x="250373" y="119062"/>
                    </a:cubicBezTo>
                    <a:cubicBezTo>
                      <a:pt x="250332" y="79626"/>
                      <a:pt x="218373" y="47666"/>
                      <a:pt x="178936" y="47625"/>
                    </a:cubicBezTo>
                    <a:close/>
                    <a:moveTo>
                      <a:pt x="178936" y="166688"/>
                    </a:moveTo>
                    <a:cubicBezTo>
                      <a:pt x="152633" y="166688"/>
                      <a:pt x="131311" y="145365"/>
                      <a:pt x="131311" y="119062"/>
                    </a:cubicBezTo>
                    <a:cubicBezTo>
                      <a:pt x="131311" y="92760"/>
                      <a:pt x="152633" y="71438"/>
                      <a:pt x="178936" y="71438"/>
                    </a:cubicBezTo>
                    <a:cubicBezTo>
                      <a:pt x="205238" y="71438"/>
                      <a:pt x="226561" y="92760"/>
                      <a:pt x="226561" y="119062"/>
                    </a:cubicBezTo>
                    <a:cubicBezTo>
                      <a:pt x="226561" y="145365"/>
                      <a:pt x="205238" y="166688"/>
                      <a:pt x="178936" y="166688"/>
                    </a:cubicBez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749618" y="1990249"/>
              <a:ext cx="113867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L1 · PERCEPTION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1045" y="2165032"/>
              <a:ext cx="80100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感知层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2343150" y="1333500"/>
              <a:ext cx="3048000" cy="1143000"/>
              <a:chOff x="2343150" y="1333500"/>
              <a:chExt cx="3048000" cy="1143000"/>
            </a:xfrm>
          </p:grpSpPr>
          <p:sp>
            <p:nvSpPr>
              <p:cNvPr id="16" name="Rectangle 16"/>
              <p:cNvSpPr/>
              <p:nvPr/>
            </p:nvSpPr>
            <p:spPr>
              <a:xfrm>
                <a:off x="2343150" y="1333500"/>
                <a:ext cx="304800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17" name="Rectangle 17"/>
              <p:cNvSpPr/>
              <p:nvPr/>
            </p:nvSpPr>
            <p:spPr>
              <a:xfrm>
                <a:off x="2514600" y="1343025"/>
                <a:ext cx="270510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2516505" y="154971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输入解析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520315" y="1848802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用户意图分类、槽位抽取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520315" y="2058352"/>
                <a:ext cx="156019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语言识别、敏感词过滤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5505450" y="1333500"/>
              <a:ext cx="3048000" cy="1143000"/>
              <a:chOff x="5505450" y="1333500"/>
              <a:chExt cx="3048000" cy="1143000"/>
            </a:xfrm>
          </p:grpSpPr>
          <p:sp>
            <p:nvSpPr>
              <p:cNvPr id="22" name="Rectangle 22"/>
              <p:cNvSpPr/>
              <p:nvPr/>
            </p:nvSpPr>
            <p:spPr>
              <a:xfrm>
                <a:off x="5505450" y="1333500"/>
                <a:ext cx="304800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23" name="Rectangle 23"/>
              <p:cNvSpPr/>
              <p:nvPr/>
            </p:nvSpPr>
            <p:spPr>
              <a:xfrm>
                <a:off x="5676900" y="1343025"/>
                <a:ext cx="270510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5678805" y="1549718"/>
                <a:ext cx="1069419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多模态融合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682615" y="1848802"/>
                <a:ext cx="178255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文本 · 图像 · 表格 · 音频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5682615" y="2058352"/>
                <a:ext cx="186690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统一为可推理的结构化输入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8667750" y="1333500"/>
              <a:ext cx="2952750" cy="1143000"/>
              <a:chOff x="8667750" y="1333500"/>
              <a:chExt cx="2952750" cy="1143000"/>
            </a:xfrm>
          </p:grpSpPr>
          <p:sp>
            <p:nvSpPr>
              <p:cNvPr id="28" name="Rectangle 28"/>
              <p:cNvSpPr/>
              <p:nvPr/>
            </p:nvSpPr>
            <p:spPr>
              <a:xfrm>
                <a:off x="8667750" y="1333500"/>
                <a:ext cx="295275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29" name="Rectangle 29"/>
              <p:cNvSpPr/>
              <p:nvPr/>
            </p:nvSpPr>
            <p:spPr>
              <a:xfrm>
                <a:off x="8839200" y="1343025"/>
                <a:ext cx="260985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8841105" y="1549718"/>
                <a:ext cx="1483471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上下文窗口管理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8844915" y="1848802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动态截断、关键信息前置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8844915" y="2058352"/>
                <a:ext cx="142217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应对长 prompt 退化</a:t>
                </a:r>
              </a:p>
            </p:txBody>
          </p:sp>
        </p:grpSp>
      </p:grpSp>
      <p:grpSp>
        <p:nvGrpSpPr>
          <p:cNvPr id="59" name="Group 59"/>
          <p:cNvGrpSpPr/>
          <p:nvPr/>
        </p:nvGrpSpPr>
        <p:grpSpPr>
          <a:xfrm>
            <a:off x="571500" y="2590800"/>
            <a:ext cx="11049000" cy="1166812"/>
            <a:chOff x="571500" y="2590800"/>
            <a:chExt cx="11049000" cy="1166812"/>
          </a:xfrm>
        </p:grpSpPr>
        <p:sp>
          <p:nvSpPr>
            <p:cNvPr id="35" name="Rectangle 35"/>
            <p:cNvSpPr/>
            <p:nvPr/>
          </p:nvSpPr>
          <p:spPr>
            <a:xfrm>
              <a:off x="571500" y="2590800"/>
              <a:ext cx="1619250" cy="1143000"/>
            </a:xfrm>
            <a:prstGeom prst="roundRect">
              <a:avLst>
                <a:gd name="adj" fmla="val 11667"/>
              </a:avLst>
            </a:prstGeom>
            <a:gradFill>
              <a:gsLst>
                <a:gs pos="0">
                  <a:srgbClr val="A26BFA">
                    <a:alpha val="55000"/>
                  </a:srgbClr>
                </a:gs>
                <a:gs pos="100000">
                  <a:srgbClr val="A26BFA">
                    <a:alpha val="18000"/>
                  </a:srgbClr>
                </a:gs>
              </a:gsLst>
              <a:lin ang="0" scaled="1"/>
            </a:gradFill>
            <a:ln w="9525">
              <a:solidFill>
                <a:srgbClr val="A26BFA">
                  <a:alpha val="55000"/>
                </a:srgbClr>
              </a:solidFill>
            </a:ln>
          </p:spPr>
        </p:sp>
        <p:grpSp>
          <p:nvGrpSpPr>
            <p:cNvPr id="38" name="Group 38"/>
            <p:cNvGrpSpPr/>
            <p:nvPr/>
          </p:nvGrpSpPr>
          <p:grpSpPr>
            <a:xfrm>
              <a:off x="773895" y="2791985"/>
              <a:ext cx="357199" cy="309623"/>
              <a:chOff x="773895" y="2791985"/>
              <a:chExt cx="357199" cy="30962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785749" y="2809875"/>
                <a:ext cx="333449" cy="273844"/>
              </a:xfrm>
              <a:custGeom>
                <a:avLst/>
                <a:gdLst/>
                <a:ahLst/>
                <a:cxnLst/>
                <a:rect l="l" t="t" r="r" b="b"/>
                <a:pathLst>
                  <a:path w="333449" h="273844">
                    <a:moveTo>
                      <a:pt x="333439" y="136922"/>
                    </a:moveTo>
                    <a:cubicBezTo>
                      <a:pt x="333449" y="167204"/>
                      <a:pt x="314364" y="194202"/>
                      <a:pt x="285814" y="204296"/>
                    </a:cubicBezTo>
                    <a:lnTo>
                      <a:pt x="285814" y="204296"/>
                    </a:lnTo>
                    <a:lnTo>
                      <a:pt x="285814" y="214312"/>
                    </a:lnTo>
                    <a:cubicBezTo>
                      <a:pt x="285814" y="247191"/>
                      <a:pt x="259161" y="273844"/>
                      <a:pt x="226283" y="273844"/>
                    </a:cubicBezTo>
                    <a:cubicBezTo>
                      <a:pt x="193404" y="273844"/>
                      <a:pt x="166751" y="247191"/>
                      <a:pt x="166751" y="214312"/>
                    </a:cubicBezTo>
                    <a:cubicBezTo>
                      <a:pt x="166751" y="247191"/>
                      <a:pt x="140098" y="273844"/>
                      <a:pt x="107220" y="273844"/>
                    </a:cubicBezTo>
                    <a:cubicBezTo>
                      <a:pt x="74342" y="273844"/>
                      <a:pt x="47689" y="247191"/>
                      <a:pt x="47689" y="214312"/>
                    </a:cubicBezTo>
                    <a:lnTo>
                      <a:pt x="47689" y="204296"/>
                    </a:lnTo>
                    <a:lnTo>
                      <a:pt x="47689" y="204296"/>
                    </a:lnTo>
                    <a:cubicBezTo>
                      <a:pt x="19113" y="194224"/>
                      <a:pt x="0" y="167221"/>
                      <a:pt x="0" y="136922"/>
                    </a:cubicBezTo>
                    <a:cubicBezTo>
                      <a:pt x="0" y="106623"/>
                      <a:pt x="19113" y="79620"/>
                      <a:pt x="47689" y="69547"/>
                    </a:cubicBezTo>
                    <a:lnTo>
                      <a:pt x="47689" y="59531"/>
                    </a:lnTo>
                    <a:cubicBezTo>
                      <a:pt x="47689" y="26653"/>
                      <a:pt x="74342" y="0"/>
                      <a:pt x="107220" y="0"/>
                    </a:cubicBezTo>
                    <a:cubicBezTo>
                      <a:pt x="140098" y="0"/>
                      <a:pt x="166751" y="26653"/>
                      <a:pt x="166751" y="59531"/>
                    </a:cubicBezTo>
                    <a:cubicBezTo>
                      <a:pt x="166751" y="26653"/>
                      <a:pt x="193404" y="0"/>
                      <a:pt x="226283" y="0"/>
                    </a:cubicBezTo>
                    <a:cubicBezTo>
                      <a:pt x="259161" y="0"/>
                      <a:pt x="285814" y="26653"/>
                      <a:pt x="285814" y="59531"/>
                    </a:cubicBezTo>
                    <a:lnTo>
                      <a:pt x="285814" y="69547"/>
                    </a:lnTo>
                    <a:cubicBezTo>
                      <a:pt x="314364" y="79641"/>
                      <a:pt x="333449" y="106640"/>
                      <a:pt x="333439" y="136922"/>
                    </a:cubicBezTo>
                    <a:close/>
                  </a:path>
                </a:pathLst>
              </a:custGeom>
              <a:solidFill>
                <a:srgbClr val="A26BFA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7" name="Freeform 37"/>
              <p:cNvSpPr/>
              <p:nvPr/>
            </p:nvSpPr>
            <p:spPr>
              <a:xfrm>
                <a:off x="773895" y="2791985"/>
                <a:ext cx="357199" cy="309623"/>
              </a:xfrm>
              <a:custGeom>
                <a:avLst/>
                <a:gdLst/>
                <a:ahLst/>
                <a:cxnLst/>
                <a:rect l="l" t="t" r="r" b="b"/>
                <a:pathLst>
                  <a:path w="357199" h="309623">
                    <a:moveTo>
                      <a:pt x="357199" y="154812"/>
                    </a:moveTo>
                    <a:cubicBezTo>
                      <a:pt x="357167" y="122624"/>
                      <a:pt x="338638" y="93320"/>
                      <a:pt x="309574" y="79490"/>
                    </a:cubicBezTo>
                    <a:lnTo>
                      <a:pt x="309574" y="77421"/>
                    </a:lnTo>
                    <a:cubicBezTo>
                      <a:pt x="309545" y="45922"/>
                      <a:pt x="288890" y="18159"/>
                      <a:pt x="258728" y="9079"/>
                    </a:cubicBezTo>
                    <a:cubicBezTo>
                      <a:pt x="228566" y="0"/>
                      <a:pt x="196017" y="11747"/>
                      <a:pt x="178605" y="37996"/>
                    </a:cubicBezTo>
                    <a:cubicBezTo>
                      <a:pt x="161193" y="11747"/>
                      <a:pt x="128644" y="0"/>
                      <a:pt x="98482" y="9079"/>
                    </a:cubicBezTo>
                    <a:cubicBezTo>
                      <a:pt x="68320" y="18159"/>
                      <a:pt x="47664" y="45922"/>
                      <a:pt x="47636" y="77421"/>
                    </a:cubicBezTo>
                    <a:lnTo>
                      <a:pt x="47636" y="79490"/>
                    </a:lnTo>
                    <a:cubicBezTo>
                      <a:pt x="18545" y="93284"/>
                      <a:pt x="0" y="122600"/>
                      <a:pt x="0" y="154797"/>
                    </a:cubicBezTo>
                    <a:cubicBezTo>
                      <a:pt x="0" y="186993"/>
                      <a:pt x="18545" y="216310"/>
                      <a:pt x="47636" y="230104"/>
                    </a:cubicBezTo>
                    <a:lnTo>
                      <a:pt x="47636" y="232202"/>
                    </a:lnTo>
                    <a:cubicBezTo>
                      <a:pt x="47664" y="263701"/>
                      <a:pt x="68320" y="291464"/>
                      <a:pt x="98482" y="300544"/>
                    </a:cubicBezTo>
                    <a:cubicBezTo>
                      <a:pt x="128644" y="309623"/>
                      <a:pt x="161193" y="297876"/>
                      <a:pt x="178605" y="271627"/>
                    </a:cubicBezTo>
                    <a:cubicBezTo>
                      <a:pt x="196017" y="297876"/>
                      <a:pt x="228566" y="309623"/>
                      <a:pt x="258728" y="300544"/>
                    </a:cubicBezTo>
                    <a:cubicBezTo>
                      <a:pt x="288890" y="291464"/>
                      <a:pt x="309545" y="263701"/>
                      <a:pt x="309574" y="232202"/>
                    </a:cubicBezTo>
                    <a:lnTo>
                      <a:pt x="309574" y="230104"/>
                    </a:lnTo>
                    <a:cubicBezTo>
                      <a:pt x="338634" y="216283"/>
                      <a:pt x="357162" y="186990"/>
                      <a:pt x="357199" y="154812"/>
                    </a:cubicBezTo>
                    <a:close/>
                    <a:moveTo>
                      <a:pt x="119074" y="279827"/>
                    </a:moveTo>
                    <a:cubicBezTo>
                      <a:pt x="94755" y="279824"/>
                      <a:pt x="74346" y="261499"/>
                      <a:pt x="71731" y="237322"/>
                    </a:cubicBezTo>
                    <a:cubicBezTo>
                      <a:pt x="75582" y="237871"/>
                      <a:pt x="79466" y="238150"/>
                      <a:pt x="83355" y="238155"/>
                    </a:cubicBezTo>
                    <a:lnTo>
                      <a:pt x="95261" y="238155"/>
                    </a:lnTo>
                    <a:cubicBezTo>
                      <a:pt x="101837" y="238155"/>
                      <a:pt x="107167" y="232825"/>
                      <a:pt x="107167" y="226249"/>
                    </a:cubicBezTo>
                    <a:cubicBezTo>
                      <a:pt x="107167" y="219673"/>
                      <a:pt x="101837" y="214343"/>
                      <a:pt x="95261" y="214343"/>
                    </a:cubicBezTo>
                    <a:lnTo>
                      <a:pt x="83355" y="214343"/>
                    </a:lnTo>
                    <a:cubicBezTo>
                      <a:pt x="54333" y="214377"/>
                      <a:pt x="29516" y="193478"/>
                      <a:pt x="24611" y="164874"/>
                    </a:cubicBezTo>
                    <a:cubicBezTo>
                      <a:pt x="19705" y="136269"/>
                      <a:pt x="36141" y="108296"/>
                      <a:pt x="63516" y="98659"/>
                    </a:cubicBezTo>
                    <a:cubicBezTo>
                      <a:pt x="68270" y="96976"/>
                      <a:pt x="71448" y="92480"/>
                      <a:pt x="71449" y="87437"/>
                    </a:cubicBezTo>
                    <a:lnTo>
                      <a:pt x="71449" y="77421"/>
                    </a:lnTo>
                    <a:cubicBezTo>
                      <a:pt x="71449" y="51118"/>
                      <a:pt x="92771" y="29796"/>
                      <a:pt x="119074" y="29796"/>
                    </a:cubicBezTo>
                    <a:cubicBezTo>
                      <a:pt x="145376" y="29796"/>
                      <a:pt x="166699" y="51118"/>
                      <a:pt x="166699" y="77421"/>
                    </a:cubicBezTo>
                    <a:lnTo>
                      <a:pt x="166699" y="179011"/>
                    </a:lnTo>
                    <a:cubicBezTo>
                      <a:pt x="153624" y="167252"/>
                      <a:pt x="136658" y="160752"/>
                      <a:pt x="119074" y="160765"/>
                    </a:cubicBezTo>
                    <a:cubicBezTo>
                      <a:pt x="112498" y="160765"/>
                      <a:pt x="107167" y="166095"/>
                      <a:pt x="107167" y="172671"/>
                    </a:cubicBezTo>
                    <a:cubicBezTo>
                      <a:pt x="107167" y="179247"/>
                      <a:pt x="112498" y="184577"/>
                      <a:pt x="119074" y="184577"/>
                    </a:cubicBezTo>
                    <a:cubicBezTo>
                      <a:pt x="145376" y="184577"/>
                      <a:pt x="166699" y="205900"/>
                      <a:pt x="166699" y="232202"/>
                    </a:cubicBezTo>
                    <a:cubicBezTo>
                      <a:pt x="166699" y="258505"/>
                      <a:pt x="145376" y="279827"/>
                      <a:pt x="119074" y="279827"/>
                    </a:cubicBezTo>
                    <a:close/>
                    <a:moveTo>
                      <a:pt x="273855" y="214343"/>
                    </a:moveTo>
                    <a:lnTo>
                      <a:pt x="261949" y="214343"/>
                    </a:lnTo>
                    <a:cubicBezTo>
                      <a:pt x="255373" y="214343"/>
                      <a:pt x="250042" y="219673"/>
                      <a:pt x="250042" y="226249"/>
                    </a:cubicBezTo>
                    <a:cubicBezTo>
                      <a:pt x="250042" y="232825"/>
                      <a:pt x="255373" y="238155"/>
                      <a:pt x="261949" y="238155"/>
                    </a:cubicBezTo>
                    <a:lnTo>
                      <a:pt x="273855" y="238155"/>
                    </a:lnTo>
                    <a:cubicBezTo>
                      <a:pt x="277744" y="238150"/>
                      <a:pt x="281628" y="237871"/>
                      <a:pt x="285478" y="237322"/>
                    </a:cubicBezTo>
                    <a:cubicBezTo>
                      <a:pt x="282722" y="262811"/>
                      <a:pt x="260282" y="281545"/>
                      <a:pt x="234710" y="279704"/>
                    </a:cubicBezTo>
                    <a:cubicBezTo>
                      <a:pt x="209138" y="277864"/>
                      <a:pt x="189613" y="256110"/>
                      <a:pt x="190535" y="230488"/>
                    </a:cubicBezTo>
                    <a:cubicBezTo>
                      <a:pt x="191458" y="204867"/>
                      <a:pt x="212498" y="184574"/>
                      <a:pt x="238136" y="184577"/>
                    </a:cubicBezTo>
                    <a:cubicBezTo>
                      <a:pt x="244712" y="184577"/>
                      <a:pt x="250042" y="179247"/>
                      <a:pt x="250042" y="172671"/>
                    </a:cubicBezTo>
                    <a:cubicBezTo>
                      <a:pt x="250042" y="166095"/>
                      <a:pt x="244712" y="160765"/>
                      <a:pt x="238136" y="160765"/>
                    </a:cubicBezTo>
                    <a:cubicBezTo>
                      <a:pt x="220552" y="160752"/>
                      <a:pt x="203585" y="167252"/>
                      <a:pt x="190511" y="179011"/>
                    </a:cubicBezTo>
                    <a:lnTo>
                      <a:pt x="190511" y="77421"/>
                    </a:lnTo>
                    <a:cubicBezTo>
                      <a:pt x="190511" y="51118"/>
                      <a:pt x="211834" y="29796"/>
                      <a:pt x="238136" y="29796"/>
                    </a:cubicBezTo>
                    <a:cubicBezTo>
                      <a:pt x="264439" y="29796"/>
                      <a:pt x="285761" y="51118"/>
                      <a:pt x="285761" y="77421"/>
                    </a:cubicBezTo>
                    <a:lnTo>
                      <a:pt x="285761" y="87437"/>
                    </a:lnTo>
                    <a:cubicBezTo>
                      <a:pt x="285762" y="92480"/>
                      <a:pt x="288940" y="96976"/>
                      <a:pt x="293694" y="98659"/>
                    </a:cubicBezTo>
                    <a:cubicBezTo>
                      <a:pt x="321069" y="108296"/>
                      <a:pt x="337505" y="136269"/>
                      <a:pt x="332599" y="164874"/>
                    </a:cubicBezTo>
                    <a:cubicBezTo>
                      <a:pt x="327694" y="193478"/>
                      <a:pt x="302877" y="214377"/>
                      <a:pt x="273855" y="214343"/>
                    </a:cubicBezTo>
                    <a:close/>
                    <a:moveTo>
                      <a:pt x="297667" y="136952"/>
                    </a:moveTo>
                    <a:cubicBezTo>
                      <a:pt x="297667" y="143528"/>
                      <a:pt x="292337" y="148858"/>
                      <a:pt x="285761" y="148858"/>
                    </a:cubicBezTo>
                    <a:lnTo>
                      <a:pt x="279808" y="148858"/>
                    </a:lnTo>
                    <a:cubicBezTo>
                      <a:pt x="250218" y="148858"/>
                      <a:pt x="226230" y="124871"/>
                      <a:pt x="226230" y="95280"/>
                    </a:cubicBezTo>
                    <a:lnTo>
                      <a:pt x="226230" y="89327"/>
                    </a:lnTo>
                    <a:cubicBezTo>
                      <a:pt x="226230" y="82752"/>
                      <a:pt x="231561" y="77421"/>
                      <a:pt x="238136" y="77421"/>
                    </a:cubicBezTo>
                    <a:cubicBezTo>
                      <a:pt x="244712" y="77421"/>
                      <a:pt x="250042" y="82752"/>
                      <a:pt x="250042" y="89327"/>
                    </a:cubicBezTo>
                    <a:lnTo>
                      <a:pt x="250042" y="95280"/>
                    </a:lnTo>
                    <a:cubicBezTo>
                      <a:pt x="250042" y="111719"/>
                      <a:pt x="263369" y="125046"/>
                      <a:pt x="279808" y="125046"/>
                    </a:cubicBezTo>
                    <a:lnTo>
                      <a:pt x="285761" y="125046"/>
                    </a:lnTo>
                    <a:cubicBezTo>
                      <a:pt x="292337" y="125046"/>
                      <a:pt x="297667" y="130377"/>
                      <a:pt x="297667" y="136952"/>
                    </a:cubicBezTo>
                    <a:close/>
                    <a:moveTo>
                      <a:pt x="77402" y="148858"/>
                    </a:moveTo>
                    <a:lnTo>
                      <a:pt x="71449" y="148858"/>
                    </a:lnTo>
                    <a:cubicBezTo>
                      <a:pt x="64873" y="148858"/>
                      <a:pt x="59542" y="143528"/>
                      <a:pt x="59542" y="136952"/>
                    </a:cubicBezTo>
                    <a:cubicBezTo>
                      <a:pt x="59542" y="130377"/>
                      <a:pt x="64873" y="125046"/>
                      <a:pt x="71449" y="125046"/>
                    </a:cubicBezTo>
                    <a:lnTo>
                      <a:pt x="77402" y="125046"/>
                    </a:lnTo>
                    <a:cubicBezTo>
                      <a:pt x="93841" y="125046"/>
                      <a:pt x="107167" y="111719"/>
                      <a:pt x="107167" y="95280"/>
                    </a:cubicBezTo>
                    <a:lnTo>
                      <a:pt x="107167" y="89327"/>
                    </a:lnTo>
                    <a:cubicBezTo>
                      <a:pt x="107167" y="82752"/>
                      <a:pt x="112498" y="77421"/>
                      <a:pt x="119074" y="77421"/>
                    </a:cubicBezTo>
                    <a:cubicBezTo>
                      <a:pt x="125649" y="77421"/>
                      <a:pt x="130980" y="82752"/>
                      <a:pt x="130980" y="89327"/>
                    </a:cubicBezTo>
                    <a:lnTo>
                      <a:pt x="130980" y="95280"/>
                    </a:lnTo>
                    <a:cubicBezTo>
                      <a:pt x="130980" y="124871"/>
                      <a:pt x="106992" y="148858"/>
                      <a:pt x="77402" y="148858"/>
                    </a:cubicBezTo>
                    <a:close/>
                  </a:path>
                </a:pathLst>
              </a:custGeom>
              <a:solidFill>
                <a:srgbClr val="A26BFA"/>
              </a:solidFill>
              <a:ln>
                <a:noFill/>
              </a:ln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749618" y="3247549"/>
              <a:ext cx="109382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A26BFA"/>
                  </a:solidFill>
                  <a:latin typeface="Segoe UI"/>
                  <a:ea typeface="Microsoft YaHei"/>
                  <a:cs typeface="Segoe UI"/>
                </a:rPr>
                <a:t>L2 · REASONING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41045" y="3422332"/>
              <a:ext cx="80100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推理层</a:t>
              </a: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2343150" y="2590800"/>
              <a:ext cx="3048000" cy="1143000"/>
              <a:chOff x="2343150" y="2590800"/>
              <a:chExt cx="3048000" cy="1143000"/>
            </a:xfrm>
          </p:grpSpPr>
          <p:sp>
            <p:nvSpPr>
              <p:cNvPr id="41" name="Rectangle 41"/>
              <p:cNvSpPr/>
              <p:nvPr/>
            </p:nvSpPr>
            <p:spPr>
              <a:xfrm>
                <a:off x="2343150" y="2590800"/>
                <a:ext cx="304800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42" name="Rectangle 42"/>
              <p:cNvSpPr/>
              <p:nvPr/>
            </p:nvSpPr>
            <p:spPr>
              <a:xfrm>
                <a:off x="2514600" y="2600325"/>
                <a:ext cx="270510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2516505" y="2807018"/>
                <a:ext cx="1245391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Plan / ReAct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2520315" y="3106102"/>
                <a:ext cx="1514189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先拆解,再推理 → 行动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2520315" y="3315652"/>
                <a:ext cx="156019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观察结果再决定下一步</a:t>
                </a: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505450" y="2590800"/>
              <a:ext cx="3048000" cy="1143000"/>
              <a:chOff x="5505450" y="2590800"/>
              <a:chExt cx="3048000" cy="1143000"/>
            </a:xfrm>
          </p:grpSpPr>
          <p:sp>
            <p:nvSpPr>
              <p:cNvPr id="47" name="Rectangle 47"/>
              <p:cNvSpPr/>
              <p:nvPr/>
            </p:nvSpPr>
            <p:spPr>
              <a:xfrm>
                <a:off x="5505450" y="2590800"/>
                <a:ext cx="304800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48" name="Rectangle 48"/>
              <p:cNvSpPr/>
              <p:nvPr/>
            </p:nvSpPr>
            <p:spPr>
              <a:xfrm>
                <a:off x="5676900" y="2600325"/>
                <a:ext cx="270510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5678805" y="2807018"/>
                <a:ext cx="174225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Tree-of-Thought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5682615" y="3106102"/>
                <a:ext cx="158319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多路径展开 · 评估剪枝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5682615" y="3315652"/>
                <a:ext cx="191290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适合搜索 · 规划 · 推理任务</a:t>
                </a: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8667750" y="2590800"/>
              <a:ext cx="2952750" cy="1143000"/>
              <a:chOff x="8667750" y="2590800"/>
              <a:chExt cx="2952750" cy="1143000"/>
            </a:xfrm>
          </p:grpSpPr>
          <p:sp>
            <p:nvSpPr>
              <p:cNvPr id="53" name="Rectangle 53"/>
              <p:cNvSpPr/>
              <p:nvPr/>
            </p:nvSpPr>
            <p:spPr>
              <a:xfrm>
                <a:off x="8667750" y="2590800"/>
                <a:ext cx="295275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54" name="Rectangle 54"/>
              <p:cNvSpPr/>
              <p:nvPr/>
            </p:nvSpPr>
            <p:spPr>
              <a:xfrm>
                <a:off x="8839200" y="2600325"/>
                <a:ext cx="260985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8841105" y="2807018"/>
                <a:ext cx="1069419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Reflection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8844915" y="3106102"/>
                <a:ext cx="160620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自检 · 自纠 · 自我评分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8844915" y="3315652"/>
                <a:ext cx="186690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配合终止条件防止无限循环</a:t>
                </a:r>
              </a:p>
            </p:txBody>
          </p:sp>
        </p:grpSp>
      </p:grpSp>
      <p:grpSp>
        <p:nvGrpSpPr>
          <p:cNvPr id="84" name="Group 84"/>
          <p:cNvGrpSpPr/>
          <p:nvPr/>
        </p:nvGrpSpPr>
        <p:grpSpPr>
          <a:xfrm>
            <a:off x="571500" y="3848100"/>
            <a:ext cx="11049000" cy="1166812"/>
            <a:chOff x="571500" y="3848100"/>
            <a:chExt cx="11049000" cy="1166812"/>
          </a:xfrm>
        </p:grpSpPr>
        <p:sp>
          <p:nvSpPr>
            <p:cNvPr id="60" name="Rectangle 60"/>
            <p:cNvSpPr/>
            <p:nvPr/>
          </p:nvSpPr>
          <p:spPr>
            <a:xfrm>
              <a:off x="571500" y="3848100"/>
              <a:ext cx="1619250" cy="1143000"/>
            </a:xfrm>
            <a:prstGeom prst="roundRect">
              <a:avLst>
                <a:gd name="adj" fmla="val 11667"/>
              </a:avLst>
            </a:prstGeom>
            <a:gradFill>
              <a:gsLst>
                <a:gs pos="0">
                  <a:srgbClr val="3DDDFC">
                    <a:alpha val="55000"/>
                  </a:srgbClr>
                </a:gs>
                <a:gs pos="100000">
                  <a:srgbClr val="3DDDFC">
                    <a:alpha val="18000"/>
                  </a:srgbClr>
                </a:gs>
              </a:gsLst>
              <a:lin ang="0" scaled="1"/>
            </a:gradFill>
            <a:ln w="9525">
              <a:solidFill>
                <a:srgbClr val="3DDDFC">
                  <a:alpha val="55000"/>
                </a:srgbClr>
              </a:solidFill>
            </a:ln>
          </p:spPr>
        </p:sp>
        <p:grpSp>
          <p:nvGrpSpPr>
            <p:cNvPr id="63" name="Group 63"/>
            <p:cNvGrpSpPr/>
            <p:nvPr/>
          </p:nvGrpSpPr>
          <p:grpSpPr>
            <a:xfrm>
              <a:off x="820868" y="4030405"/>
              <a:ext cx="263183" cy="359290"/>
              <a:chOff x="820868" y="4030405"/>
              <a:chExt cx="263183" cy="35929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833438" y="4043362"/>
                <a:ext cx="238125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333375">
                    <a:moveTo>
                      <a:pt x="71438" y="333375"/>
                    </a:moveTo>
                    <a:lnTo>
                      <a:pt x="95250" y="214312"/>
                    </a:lnTo>
                    <a:lnTo>
                      <a:pt x="0" y="178594"/>
                    </a:lnTo>
                    <a:lnTo>
                      <a:pt x="166688" y="0"/>
                    </a:lnTo>
                    <a:lnTo>
                      <a:pt x="142875" y="119062"/>
                    </a:lnTo>
                    <a:lnTo>
                      <a:pt x="238125" y="154781"/>
                    </a:ln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62" name="Freeform 62"/>
              <p:cNvSpPr/>
              <p:nvPr/>
            </p:nvSpPr>
            <p:spPr>
              <a:xfrm>
                <a:off x="820868" y="4030405"/>
                <a:ext cx="263183" cy="359290"/>
              </a:xfrm>
              <a:custGeom>
                <a:avLst/>
                <a:gdLst/>
                <a:ahLst/>
                <a:cxnLst/>
                <a:rect l="l" t="t" r="r" b="b"/>
                <a:pathLst>
                  <a:path w="263183" h="359290">
                    <a:moveTo>
                      <a:pt x="262289" y="165015"/>
                    </a:moveTo>
                    <a:cubicBezTo>
                      <a:pt x="261373" y="161139"/>
                      <a:pt x="258580" y="157978"/>
                      <a:pt x="254847" y="156591"/>
                    </a:cubicBezTo>
                    <a:lnTo>
                      <a:pt x="169107" y="124430"/>
                    </a:lnTo>
                    <a:lnTo>
                      <a:pt x="190925" y="15294"/>
                    </a:lnTo>
                    <a:cubicBezTo>
                      <a:pt x="191940" y="10085"/>
                      <a:pt x="189385" y="4832"/>
                      <a:pt x="184659" y="2416"/>
                    </a:cubicBezTo>
                    <a:cubicBezTo>
                      <a:pt x="179934" y="0"/>
                      <a:pt x="174180" y="1003"/>
                      <a:pt x="170551" y="4876"/>
                    </a:cubicBezTo>
                    <a:lnTo>
                      <a:pt x="3863" y="183470"/>
                    </a:lnTo>
                    <a:cubicBezTo>
                      <a:pt x="1114" y="186367"/>
                      <a:pt x="0" y="190451"/>
                      <a:pt x="898" y="194343"/>
                    </a:cubicBezTo>
                    <a:cubicBezTo>
                      <a:pt x="1796" y="198235"/>
                      <a:pt x="4587" y="201418"/>
                      <a:pt x="8328" y="202817"/>
                    </a:cubicBezTo>
                    <a:lnTo>
                      <a:pt x="94098" y="234979"/>
                    </a:lnTo>
                    <a:lnTo>
                      <a:pt x="72339" y="343996"/>
                    </a:lnTo>
                    <a:cubicBezTo>
                      <a:pt x="71324" y="349205"/>
                      <a:pt x="73880" y="354457"/>
                      <a:pt x="78605" y="356874"/>
                    </a:cubicBezTo>
                    <a:cubicBezTo>
                      <a:pt x="83331" y="359290"/>
                      <a:pt x="89085" y="358287"/>
                      <a:pt x="92714" y="354414"/>
                    </a:cubicBezTo>
                    <a:lnTo>
                      <a:pt x="259401" y="175820"/>
                    </a:lnTo>
                    <a:cubicBezTo>
                      <a:pt x="262101" y="172923"/>
                      <a:pt x="263183" y="168873"/>
                      <a:pt x="262289" y="165015"/>
                    </a:cubicBezTo>
                    <a:close/>
                    <a:moveTo>
                      <a:pt x="103906" y="307637"/>
                    </a:moveTo>
                    <a:lnTo>
                      <a:pt x="119488" y="229681"/>
                    </a:lnTo>
                    <a:cubicBezTo>
                      <a:pt x="120640" y="223971"/>
                      <a:pt x="117491" y="218266"/>
                      <a:pt x="112047" y="216197"/>
                    </a:cubicBezTo>
                    <a:lnTo>
                      <a:pt x="33406" y="186655"/>
                    </a:lnTo>
                    <a:lnTo>
                      <a:pt x="159344" y="51727"/>
                    </a:lnTo>
                    <a:lnTo>
                      <a:pt x="143777" y="129683"/>
                    </a:lnTo>
                    <a:cubicBezTo>
                      <a:pt x="142625" y="135393"/>
                      <a:pt x="145773" y="141098"/>
                      <a:pt x="151218" y="143167"/>
                    </a:cubicBezTo>
                    <a:lnTo>
                      <a:pt x="229799" y="172635"/>
                    </a:ln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64" name="TextBox 64"/>
            <p:cNvSpPr txBox="1"/>
            <p:nvPr/>
          </p:nvSpPr>
          <p:spPr>
            <a:xfrm>
              <a:off x="749618" y="4504849"/>
              <a:ext cx="84711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L3 · ACTION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41045" y="4679632"/>
              <a:ext cx="80100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行动层</a:t>
              </a:r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2343150" y="3848100"/>
              <a:ext cx="3048000" cy="1143000"/>
              <a:chOff x="2343150" y="3848100"/>
              <a:chExt cx="3048000" cy="1143000"/>
            </a:xfrm>
          </p:grpSpPr>
          <p:sp>
            <p:nvSpPr>
              <p:cNvPr id="66" name="Rectangle 66"/>
              <p:cNvSpPr/>
              <p:nvPr/>
            </p:nvSpPr>
            <p:spPr>
              <a:xfrm>
                <a:off x="2343150" y="3848100"/>
                <a:ext cx="304800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67" name="Rectangle 67"/>
              <p:cNvSpPr/>
              <p:nvPr/>
            </p:nvSpPr>
            <p:spPr>
              <a:xfrm>
                <a:off x="2514600" y="3857625"/>
                <a:ext cx="270510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2516505" y="406431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工具调用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2520315" y="4363402"/>
                <a:ext cx="163687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JSON schema 参数生成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2520315" y="4572952"/>
                <a:ext cx="160620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超时 · 重试 · 鉴权治理</a:t>
                </a:r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5505450" y="3848100"/>
              <a:ext cx="3048000" cy="1143000"/>
              <a:chOff x="5505450" y="3848100"/>
              <a:chExt cx="3048000" cy="1143000"/>
            </a:xfrm>
          </p:grpSpPr>
          <p:sp>
            <p:nvSpPr>
              <p:cNvPr id="72" name="Rectangle 72"/>
              <p:cNvSpPr/>
              <p:nvPr/>
            </p:nvSpPr>
            <p:spPr>
              <a:xfrm>
                <a:off x="5505450" y="3848100"/>
                <a:ext cx="304800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73" name="Rectangle 73"/>
              <p:cNvSpPr/>
              <p:nvPr/>
            </p:nvSpPr>
            <p:spPr>
              <a:xfrm>
                <a:off x="5676900" y="3857625"/>
                <a:ext cx="270510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5678805" y="406431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函数执行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5682615" y="4363402"/>
                <a:ext cx="154486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沙盒 / 子进程 / WASM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5682615" y="4572952"/>
                <a:ext cx="156019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代码生成必走隔离环境</a:t>
                </a:r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8667750" y="3848100"/>
              <a:ext cx="2952750" cy="1143000"/>
              <a:chOff x="8667750" y="3848100"/>
              <a:chExt cx="2952750" cy="1143000"/>
            </a:xfrm>
          </p:grpSpPr>
          <p:sp>
            <p:nvSpPr>
              <p:cNvPr id="78" name="Rectangle 78"/>
              <p:cNvSpPr/>
              <p:nvPr/>
            </p:nvSpPr>
            <p:spPr>
              <a:xfrm>
                <a:off x="8667750" y="3848100"/>
                <a:ext cx="295275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79" name="Rectangle 79"/>
              <p:cNvSpPr/>
              <p:nvPr/>
            </p:nvSpPr>
            <p:spPr>
              <a:xfrm>
                <a:off x="8839200" y="3857625"/>
                <a:ext cx="260985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8841105" y="4064318"/>
                <a:ext cx="800286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API 编排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8844915" y="4363402"/>
                <a:ext cx="160620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幂等 · 顺序 · 事务边界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8844915" y="4572952"/>
                <a:ext cx="144518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幂等 key 防重复执行</a:t>
                </a:r>
              </a:p>
            </p:txBody>
          </p:sp>
        </p:grpSp>
      </p:grpSp>
      <p:grpSp>
        <p:nvGrpSpPr>
          <p:cNvPr id="109" name="Group 109"/>
          <p:cNvGrpSpPr/>
          <p:nvPr/>
        </p:nvGrpSpPr>
        <p:grpSpPr>
          <a:xfrm>
            <a:off x="571500" y="5105400"/>
            <a:ext cx="11049000" cy="1166812"/>
            <a:chOff x="571500" y="5105400"/>
            <a:chExt cx="11049000" cy="1166812"/>
          </a:xfrm>
        </p:grpSpPr>
        <p:sp>
          <p:nvSpPr>
            <p:cNvPr id="85" name="Rectangle 85"/>
            <p:cNvSpPr/>
            <p:nvPr/>
          </p:nvSpPr>
          <p:spPr>
            <a:xfrm>
              <a:off x="571500" y="5105400"/>
              <a:ext cx="1619250" cy="1143000"/>
            </a:xfrm>
            <a:prstGeom prst="roundRect">
              <a:avLst>
                <a:gd name="adj" fmla="val 11667"/>
              </a:avLst>
            </a:prstGeom>
            <a:gradFill>
              <a:gsLst>
                <a:gs pos="0">
                  <a:srgbClr val="4ADE80">
                    <a:alpha val="55000"/>
                  </a:srgbClr>
                </a:gs>
                <a:gs pos="100000">
                  <a:srgbClr val="4ADE80">
                    <a:alpha val="18000"/>
                  </a:srgbClr>
                </a:gs>
              </a:gsLst>
              <a:lin ang="0" scaled="1"/>
            </a:gradFill>
            <a:ln w="9525">
              <a:solidFill>
                <a:srgbClr val="4ADE80">
                  <a:alpha val="50000"/>
                </a:srgbClr>
              </a:solidFill>
            </a:ln>
          </p:spPr>
        </p:sp>
        <p:grpSp>
          <p:nvGrpSpPr>
            <p:cNvPr id="88" name="Group 88"/>
            <p:cNvGrpSpPr/>
            <p:nvPr/>
          </p:nvGrpSpPr>
          <p:grpSpPr>
            <a:xfrm>
              <a:off x="809625" y="5312569"/>
              <a:ext cx="285750" cy="309562"/>
              <a:chOff x="809625" y="5312569"/>
              <a:chExt cx="285750" cy="309562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821531" y="5324475"/>
                <a:ext cx="261938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61938" h="142875">
                    <a:moveTo>
                      <a:pt x="261938" y="71438"/>
                    </a:moveTo>
                    <a:cubicBezTo>
                      <a:pt x="261938" y="110892"/>
                      <a:pt x="203299" y="142875"/>
                      <a:pt x="130969" y="142875"/>
                    </a:cubicBezTo>
                    <a:cubicBezTo>
                      <a:pt x="58638" y="142875"/>
                      <a:pt x="0" y="110892"/>
                      <a:pt x="0" y="71438"/>
                    </a:cubicBezTo>
                    <a:cubicBezTo>
                      <a:pt x="0" y="31983"/>
                      <a:pt x="58638" y="0"/>
                      <a:pt x="130969" y="0"/>
                    </a:cubicBezTo>
                    <a:cubicBezTo>
                      <a:pt x="203299" y="0"/>
                      <a:pt x="261938" y="31983"/>
                      <a:pt x="261938" y="71438"/>
                    </a:cubicBezTo>
                    <a:close/>
                  </a:path>
                </a:pathLst>
              </a:custGeom>
              <a:solidFill>
                <a:srgbClr val="4ADE80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87" name="Freeform 87"/>
              <p:cNvSpPr/>
              <p:nvPr/>
            </p:nvSpPr>
            <p:spPr>
              <a:xfrm>
                <a:off x="809625" y="5312569"/>
                <a:ext cx="285750" cy="309562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309562">
                    <a:moveTo>
                      <a:pt x="142875" y="0"/>
                    </a:moveTo>
                    <a:cubicBezTo>
                      <a:pt x="62761" y="0"/>
                      <a:pt x="0" y="36612"/>
                      <a:pt x="0" y="83344"/>
                    </a:cubicBezTo>
                    <a:lnTo>
                      <a:pt x="0" y="226219"/>
                    </a:lnTo>
                    <a:cubicBezTo>
                      <a:pt x="0" y="272951"/>
                      <a:pt x="62761" y="309562"/>
                      <a:pt x="142875" y="309562"/>
                    </a:cubicBezTo>
                    <a:cubicBezTo>
                      <a:pt x="222989" y="309562"/>
                      <a:pt x="285750" y="272951"/>
                      <a:pt x="285750" y="226219"/>
                    </a:cubicBezTo>
                    <a:lnTo>
                      <a:pt x="285750" y="83344"/>
                    </a:lnTo>
                    <a:cubicBezTo>
                      <a:pt x="285750" y="36612"/>
                      <a:pt x="222989" y="0"/>
                      <a:pt x="142875" y="0"/>
                    </a:cubicBezTo>
                    <a:close/>
                    <a:moveTo>
                      <a:pt x="261938" y="154781"/>
                    </a:moveTo>
                    <a:cubicBezTo>
                      <a:pt x="261938" y="169099"/>
                      <a:pt x="250210" y="183699"/>
                      <a:pt x="229776" y="194846"/>
                    </a:cubicBezTo>
                    <a:cubicBezTo>
                      <a:pt x="206767" y="207392"/>
                      <a:pt x="175900" y="214312"/>
                      <a:pt x="142875" y="214312"/>
                    </a:cubicBezTo>
                    <a:cubicBezTo>
                      <a:pt x="109850" y="214312"/>
                      <a:pt x="78983" y="207392"/>
                      <a:pt x="55974" y="194846"/>
                    </a:cubicBezTo>
                    <a:cubicBezTo>
                      <a:pt x="35540" y="183699"/>
                      <a:pt x="23812" y="169099"/>
                      <a:pt x="23812" y="154781"/>
                    </a:cubicBezTo>
                    <a:lnTo>
                      <a:pt x="23812" y="130016"/>
                    </a:lnTo>
                    <a:cubicBezTo>
                      <a:pt x="49203" y="152340"/>
                      <a:pt x="92616" y="166688"/>
                      <a:pt x="142875" y="166688"/>
                    </a:cubicBezTo>
                    <a:cubicBezTo>
                      <a:pt x="193134" y="166688"/>
                      <a:pt x="236547" y="152281"/>
                      <a:pt x="261938" y="130016"/>
                    </a:cubicBezTo>
                    <a:close/>
                    <a:moveTo>
                      <a:pt x="55974" y="43279"/>
                    </a:moveTo>
                    <a:cubicBezTo>
                      <a:pt x="78983" y="30733"/>
                      <a:pt x="109850" y="23812"/>
                      <a:pt x="142875" y="23812"/>
                    </a:cubicBezTo>
                    <a:cubicBezTo>
                      <a:pt x="175900" y="23812"/>
                      <a:pt x="206767" y="30733"/>
                      <a:pt x="229776" y="43279"/>
                    </a:cubicBezTo>
                    <a:cubicBezTo>
                      <a:pt x="250210" y="54426"/>
                      <a:pt x="261938" y="69026"/>
                      <a:pt x="261938" y="83344"/>
                    </a:cubicBezTo>
                    <a:cubicBezTo>
                      <a:pt x="261938" y="97661"/>
                      <a:pt x="250210" y="112261"/>
                      <a:pt x="229776" y="123408"/>
                    </a:cubicBezTo>
                    <a:cubicBezTo>
                      <a:pt x="206767" y="135954"/>
                      <a:pt x="175900" y="142875"/>
                      <a:pt x="142875" y="142875"/>
                    </a:cubicBezTo>
                    <a:cubicBezTo>
                      <a:pt x="109850" y="142875"/>
                      <a:pt x="78983" y="135954"/>
                      <a:pt x="55974" y="123408"/>
                    </a:cubicBezTo>
                    <a:cubicBezTo>
                      <a:pt x="35540" y="112261"/>
                      <a:pt x="23812" y="97661"/>
                      <a:pt x="23812" y="83344"/>
                    </a:cubicBezTo>
                    <a:cubicBezTo>
                      <a:pt x="23812" y="69026"/>
                      <a:pt x="35540" y="54426"/>
                      <a:pt x="55974" y="43279"/>
                    </a:cubicBezTo>
                    <a:close/>
                    <a:moveTo>
                      <a:pt x="229776" y="266283"/>
                    </a:moveTo>
                    <a:cubicBezTo>
                      <a:pt x="206767" y="278829"/>
                      <a:pt x="175900" y="285750"/>
                      <a:pt x="142875" y="285750"/>
                    </a:cubicBezTo>
                    <a:cubicBezTo>
                      <a:pt x="109850" y="285750"/>
                      <a:pt x="78983" y="278829"/>
                      <a:pt x="55974" y="266283"/>
                    </a:cubicBezTo>
                    <a:cubicBezTo>
                      <a:pt x="35540" y="255136"/>
                      <a:pt x="23812" y="240536"/>
                      <a:pt x="23812" y="226219"/>
                    </a:cubicBezTo>
                    <a:lnTo>
                      <a:pt x="23812" y="201454"/>
                    </a:lnTo>
                    <a:cubicBezTo>
                      <a:pt x="49203" y="223778"/>
                      <a:pt x="92616" y="238125"/>
                      <a:pt x="142875" y="238125"/>
                    </a:cubicBezTo>
                    <a:cubicBezTo>
                      <a:pt x="193134" y="238125"/>
                      <a:pt x="236547" y="223718"/>
                      <a:pt x="261938" y="201454"/>
                    </a:cubicBezTo>
                    <a:lnTo>
                      <a:pt x="261938" y="226219"/>
                    </a:lnTo>
                    <a:cubicBezTo>
                      <a:pt x="261938" y="240536"/>
                      <a:pt x="250210" y="255136"/>
                      <a:pt x="229776" y="266283"/>
                    </a:cubicBezTo>
                    <a:close/>
                  </a:path>
                </a:pathLst>
              </a:custGeom>
              <a:solidFill>
                <a:srgbClr val="4ADE80"/>
              </a:solidFill>
              <a:ln>
                <a:noFill/>
              </a:ln>
            </p:spPr>
          </p:sp>
        </p:grpSp>
        <p:sp>
          <p:nvSpPr>
            <p:cNvPr id="89" name="TextBox 89"/>
            <p:cNvSpPr txBox="1"/>
            <p:nvPr/>
          </p:nvSpPr>
          <p:spPr>
            <a:xfrm>
              <a:off x="749618" y="5762149"/>
              <a:ext cx="94430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L4 · MEMORY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741045" y="5936932"/>
              <a:ext cx="80100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记忆层</a:t>
              </a:r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2343150" y="5105400"/>
              <a:ext cx="3048000" cy="1143000"/>
              <a:chOff x="2343150" y="5105400"/>
              <a:chExt cx="3048000" cy="1143000"/>
            </a:xfrm>
          </p:grpSpPr>
          <p:sp>
            <p:nvSpPr>
              <p:cNvPr id="91" name="Rectangle 91"/>
              <p:cNvSpPr/>
              <p:nvPr/>
            </p:nvSpPr>
            <p:spPr>
              <a:xfrm>
                <a:off x="2343150" y="5105400"/>
                <a:ext cx="304800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92" name="Rectangle 92"/>
              <p:cNvSpPr/>
              <p:nvPr/>
            </p:nvSpPr>
            <p:spPr>
              <a:xfrm>
                <a:off x="2514600" y="5114925"/>
                <a:ext cx="270510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93" name="TextBox 93"/>
              <p:cNvSpPr txBox="1"/>
              <p:nvPr/>
            </p:nvSpPr>
            <p:spPr>
              <a:xfrm>
                <a:off x="2516505" y="5321618"/>
                <a:ext cx="1069419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短期上下文</a:t>
                </a:r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2520315" y="5620702"/>
                <a:ext cx="17365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当前对话 / 当前任务窗口</a:t>
                </a:r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2520315" y="5830252"/>
                <a:ext cx="110013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滚动摘要防溢出</a:t>
                </a:r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5505450" y="5105400"/>
              <a:ext cx="3048000" cy="1143000"/>
              <a:chOff x="5505450" y="5105400"/>
              <a:chExt cx="3048000" cy="1143000"/>
            </a:xfrm>
          </p:grpSpPr>
          <p:sp>
            <p:nvSpPr>
              <p:cNvPr id="97" name="Rectangle 97"/>
              <p:cNvSpPr/>
              <p:nvPr/>
            </p:nvSpPr>
            <p:spPr>
              <a:xfrm>
                <a:off x="5505450" y="5105400"/>
                <a:ext cx="304800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98" name="Rectangle 98"/>
              <p:cNvSpPr/>
              <p:nvPr/>
            </p:nvSpPr>
            <p:spPr>
              <a:xfrm>
                <a:off x="5676900" y="5114925"/>
                <a:ext cx="270510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5678805" y="5321618"/>
                <a:ext cx="1069419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长期向量库</a:t>
                </a:r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5682615" y="5620702"/>
                <a:ext cx="188990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用户偏好 / 历史知识 / FAQ</a:t>
                </a:r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5682615" y="5830252"/>
                <a:ext cx="14298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语义 + 元数据双索引</a:t>
                </a:r>
              </a:p>
            </p:txBody>
          </p:sp>
        </p:grpSp>
        <p:grpSp>
          <p:nvGrpSpPr>
            <p:cNvPr id="108" name="Group 108"/>
            <p:cNvGrpSpPr/>
            <p:nvPr/>
          </p:nvGrpSpPr>
          <p:grpSpPr>
            <a:xfrm>
              <a:off x="8667750" y="5105400"/>
              <a:ext cx="2952750" cy="1143000"/>
              <a:chOff x="8667750" y="5105400"/>
              <a:chExt cx="2952750" cy="1143000"/>
            </a:xfrm>
          </p:grpSpPr>
          <p:sp>
            <p:nvSpPr>
              <p:cNvPr id="103" name="Rectangle 103"/>
              <p:cNvSpPr/>
              <p:nvPr/>
            </p:nvSpPr>
            <p:spPr>
              <a:xfrm>
                <a:off x="8667750" y="5105400"/>
                <a:ext cx="2952750" cy="1143000"/>
              </a:xfrm>
              <a:prstGeom prst="roundRect">
                <a:avLst>
                  <a:gd name="adj" fmla="val 11667"/>
                </a:avLst>
              </a:prstGeom>
              <a:gradFill>
                <a:gsLst>
                  <a:gs pos="0">
                    <a:srgbClr val="1A2150">
                      <a:alpha val="78000"/>
                    </a:srgbClr>
                  </a:gs>
                  <a:gs pos="100000">
                    <a:srgbClr val="1A2150">
                      <a:alpha val="45000"/>
                    </a:srgbClr>
                  </a:gs>
                </a:gsLst>
                <a:lin ang="5400000" scaled="1"/>
              </a:gradFill>
              <a:ln w="9525">
                <a:solidFill>
                  <a:srgbClr val="FFFFFF">
                    <a:alpha val="14000"/>
                  </a:srgbClr>
                </a:solidFill>
              </a:ln>
            </p:spPr>
          </p:sp>
          <p:sp>
            <p:nvSpPr>
              <p:cNvPr id="104" name="Rectangle 104"/>
              <p:cNvSpPr/>
              <p:nvPr/>
            </p:nvSpPr>
            <p:spPr>
              <a:xfrm>
                <a:off x="8839200" y="5114925"/>
                <a:ext cx="2609850" cy="952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105" name="TextBox 105"/>
              <p:cNvSpPr txBox="1"/>
              <p:nvPr/>
            </p:nvSpPr>
            <p:spPr>
              <a:xfrm>
                <a:off x="8841105" y="5321618"/>
                <a:ext cx="1069419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任务级缓存</a:t>
                </a:r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8844915" y="5620702"/>
                <a:ext cx="17365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中间检索 / 工具调用结果</a:t>
                </a:r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8844915" y="5830252"/>
                <a:ext cx="17365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避免重复计算 · 降本利器</a:t>
                </a:r>
              </a:p>
            </p:txBody>
          </p:sp>
        </p:grpSp>
      </p:grpSp>
      <p:grpSp>
        <p:nvGrpSpPr>
          <p:cNvPr id="112" name="Group 112"/>
          <p:cNvGrpSpPr/>
          <p:nvPr/>
        </p:nvGrpSpPr>
        <p:grpSpPr>
          <a:xfrm>
            <a:off x="559118" y="6505099"/>
            <a:ext cx="11073765" cy="198120"/>
            <a:chOff x="559118" y="6505099"/>
            <a:chExt cx="11073765" cy="198120"/>
          </a:xfrm>
        </p:grpSpPr>
        <p:sp>
          <p:nvSpPr>
            <p:cNvPr id="110" name="TextBox 110"/>
            <p:cNvSpPr txBox="1"/>
            <p:nvPr/>
          </p:nvSpPr>
          <p:spPr>
            <a:xfrm>
              <a:off x="559118" y="6505099"/>
              <a:ext cx="107887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Agent 四层骨架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11144610" y="6505099"/>
              <a:ext cx="48827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04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2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8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9" grpId="0"/>
      <p:bldP spid="84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5B8DEF">
                    <a:alpha val="18000"/>
                  </a:srgbClr>
                </a:gs>
                <a:gs pos="100000">
                  <a:srgbClr val="5B8DE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A26BFA">
                    <a:alpha val="22000"/>
                  </a:srgbClr>
                </a:gs>
                <a:gs pos="100000">
                  <a:srgbClr val="A26BF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  <p:sp>
          <p:nvSpPr>
            <p:cNvPr id="5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3DDDFC">
                    <a:alpha val="18000"/>
                  </a:srgbClr>
                </a:gs>
                <a:gs pos="100000">
                  <a:srgbClr val="3DDDFC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2143350" y="542449"/>
            <a:ext cx="7905300" cy="917257"/>
            <a:chOff x="2143350" y="542449"/>
            <a:chExt cx="7905300" cy="917257"/>
          </a:xfrm>
        </p:grpSpPr>
        <p:sp>
          <p:nvSpPr>
            <p:cNvPr id="7" name="TextBox 7"/>
            <p:cNvSpPr txBox="1"/>
            <p:nvPr/>
          </p:nvSpPr>
          <p:spPr>
            <a:xfrm>
              <a:off x="5078104" y="542449"/>
              <a:ext cx="203579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CHOOSING THE RIGHT PATTERN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43350" y="791528"/>
              <a:ext cx="7905300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5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Workflow · Agent · Multi-Agent — 选哪种?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715702" y="1231106"/>
              <a:ext cx="4760595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三种主流模式按"路径确定性"递增 — 灵活性越高,工程化代价越大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62000" y="1714500"/>
            <a:ext cx="3524250" cy="4667250"/>
            <a:chOff x="762000" y="1714500"/>
            <a:chExt cx="3524250" cy="4667250"/>
          </a:xfrm>
        </p:grpSpPr>
        <p:sp>
          <p:nvSpPr>
            <p:cNvPr id="11" name="Rectangle 11"/>
            <p:cNvSpPr/>
            <p:nvPr/>
          </p:nvSpPr>
          <p:spPr>
            <a:xfrm>
              <a:off x="762000" y="1714500"/>
              <a:ext cx="3524250" cy="4667250"/>
            </a:xfrm>
            <a:prstGeom prst="roundRect">
              <a:avLst>
                <a:gd name="adj" fmla="val 5405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0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12" name="Rectangle 12"/>
            <p:cNvSpPr/>
            <p:nvPr/>
          </p:nvSpPr>
          <p:spPr>
            <a:xfrm>
              <a:off x="933450" y="1724025"/>
              <a:ext cx="3181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13" name="Freeform 13"/>
            <p:cNvSpPr/>
            <p:nvPr/>
          </p:nvSpPr>
          <p:spPr>
            <a:xfrm>
              <a:off x="762000" y="1714500"/>
              <a:ext cx="3524250" cy="1143000"/>
            </a:xfrm>
            <a:custGeom>
              <a:avLst/>
              <a:gdLst/>
              <a:ahLst/>
              <a:cxnLst/>
              <a:rect l="l" t="t" r="r" b="b"/>
              <a:pathLst>
                <a:path w="3524250" h="1143000">
                  <a:moveTo>
                    <a:pt x="190500" y="0"/>
                  </a:moveTo>
                  <a:lnTo>
                    <a:pt x="3333750" y="0"/>
                  </a:lnTo>
                  <a:cubicBezTo>
                    <a:pt x="3438960" y="0"/>
                    <a:pt x="3524250" y="85290"/>
                    <a:pt x="3524250" y="190500"/>
                  </a:cubicBezTo>
                  <a:lnTo>
                    <a:pt x="3524250" y="1143000"/>
                  </a:lnTo>
                  <a:lnTo>
                    <a:pt x="0" y="1143000"/>
                  </a:lnTo>
                  <a:lnTo>
                    <a:pt x="0" y="190500"/>
                  </a:lnTo>
                  <a:cubicBezTo>
                    <a:pt x="0" y="85290"/>
                    <a:pt x="85290" y="0"/>
                    <a:pt x="190500" y="0"/>
                  </a:cubicBezTo>
                  <a:close/>
                </a:path>
              </a:pathLst>
            </a:custGeom>
            <a:gradFill>
              <a:gsLst>
                <a:gs pos="0">
                  <a:srgbClr val="5B8DEF">
                    <a:alpha val="82000"/>
                  </a:srgbClr>
                </a:gs>
                <a:gs pos="100000">
                  <a:srgbClr val="5B8DEF">
                    <a:alpha val="32000"/>
                  </a:srgbClr>
                </a:gs>
              </a:gsLst>
              <a:lin ang="2700000" scaled="1"/>
            </a:gradFill>
            <a:ln>
              <a:noFill/>
            </a:ln>
          </p:spPr>
        </p:sp>
        <p:grpSp>
          <p:nvGrpSpPr>
            <p:cNvPr id="16" name="Group 16"/>
            <p:cNvGrpSpPr/>
            <p:nvPr/>
          </p:nvGrpSpPr>
          <p:grpSpPr>
            <a:xfrm>
              <a:off x="1116493" y="2039562"/>
              <a:ext cx="357510" cy="265697"/>
              <a:chOff x="1116493" y="2039562"/>
              <a:chExt cx="357510" cy="26569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128712" y="2195512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solidFill>
                <a:srgbClr val="E8EC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1116493" y="2039562"/>
                <a:ext cx="357510" cy="265697"/>
              </a:xfrm>
              <a:custGeom>
                <a:avLst/>
                <a:gdLst/>
                <a:ahLst/>
                <a:cxnLst/>
                <a:rect l="l" t="t" r="r" b="b"/>
                <a:pathLst>
                  <a:path w="357510" h="265697">
                    <a:moveTo>
                      <a:pt x="354018" y="52277"/>
                    </a:moveTo>
                    <a:lnTo>
                      <a:pt x="306393" y="4652"/>
                    </a:lnTo>
                    <a:cubicBezTo>
                      <a:pt x="301741" y="0"/>
                      <a:pt x="294198" y="0"/>
                      <a:pt x="289546" y="4652"/>
                    </a:cubicBezTo>
                    <a:cubicBezTo>
                      <a:pt x="284894" y="9305"/>
                      <a:pt x="284894" y="16847"/>
                      <a:pt x="289546" y="21500"/>
                    </a:cubicBezTo>
                    <a:lnTo>
                      <a:pt x="316856" y="48795"/>
                    </a:lnTo>
                    <a:lnTo>
                      <a:pt x="274157" y="48795"/>
                    </a:lnTo>
                    <a:cubicBezTo>
                      <a:pt x="259571" y="49323"/>
                      <a:pt x="245232" y="52727"/>
                      <a:pt x="231965" y="58811"/>
                    </a:cubicBezTo>
                    <a:cubicBezTo>
                      <a:pt x="211694" y="68172"/>
                      <a:pt x="186081" y="88145"/>
                      <a:pt x="179071" y="130248"/>
                    </a:cubicBezTo>
                    <a:cubicBezTo>
                      <a:pt x="171153" y="177769"/>
                      <a:pt x="135762" y="188619"/>
                      <a:pt x="118052" y="191059"/>
                    </a:cubicBezTo>
                    <a:cubicBezTo>
                      <a:pt x="111583" y="161200"/>
                      <a:pt x="83560" y="141084"/>
                      <a:pt x="53200" y="144508"/>
                    </a:cubicBezTo>
                    <a:cubicBezTo>
                      <a:pt x="22840" y="147931"/>
                      <a:pt x="0" y="173781"/>
                      <a:pt x="342" y="204331"/>
                    </a:cubicBezTo>
                    <a:cubicBezTo>
                      <a:pt x="685" y="234882"/>
                      <a:pt x="24098" y="260213"/>
                      <a:pt x="54528" y="262955"/>
                    </a:cubicBezTo>
                    <a:cubicBezTo>
                      <a:pt x="84957" y="265697"/>
                      <a:pt x="112521" y="244958"/>
                      <a:pt x="118319" y="214961"/>
                    </a:cubicBezTo>
                    <a:cubicBezTo>
                      <a:pt x="129023" y="213741"/>
                      <a:pt x="139481" y="210906"/>
                      <a:pt x="149335" y="206552"/>
                    </a:cubicBezTo>
                    <a:cubicBezTo>
                      <a:pt x="169606" y="197623"/>
                      <a:pt x="195278" y="177680"/>
                      <a:pt x="202556" y="134088"/>
                    </a:cubicBezTo>
                    <a:cubicBezTo>
                      <a:pt x="212617" y="73753"/>
                      <a:pt x="271687" y="72607"/>
                      <a:pt x="274157" y="72607"/>
                    </a:cubicBezTo>
                    <a:lnTo>
                      <a:pt x="316856" y="72607"/>
                    </a:lnTo>
                    <a:lnTo>
                      <a:pt x="289546" y="99902"/>
                    </a:lnTo>
                    <a:cubicBezTo>
                      <a:pt x="284894" y="104555"/>
                      <a:pt x="284894" y="112097"/>
                      <a:pt x="289546" y="116750"/>
                    </a:cubicBezTo>
                    <a:cubicBezTo>
                      <a:pt x="294198" y="121402"/>
                      <a:pt x="301741" y="121402"/>
                      <a:pt x="306393" y="116750"/>
                    </a:cubicBezTo>
                    <a:lnTo>
                      <a:pt x="354018" y="69125"/>
                    </a:lnTo>
                    <a:cubicBezTo>
                      <a:pt x="356254" y="66891"/>
                      <a:pt x="357510" y="63861"/>
                      <a:pt x="357510" y="60701"/>
                    </a:cubicBezTo>
                    <a:cubicBezTo>
                      <a:pt x="357510" y="57541"/>
                      <a:pt x="356254" y="54511"/>
                      <a:pt x="354018" y="52277"/>
                    </a:cubicBezTo>
                    <a:close/>
                    <a:moveTo>
                      <a:pt x="59845" y="239295"/>
                    </a:moveTo>
                    <a:cubicBezTo>
                      <a:pt x="40118" y="239295"/>
                      <a:pt x="24126" y="223303"/>
                      <a:pt x="24126" y="203576"/>
                    </a:cubicBezTo>
                    <a:cubicBezTo>
                      <a:pt x="24126" y="183849"/>
                      <a:pt x="40118" y="167857"/>
                      <a:pt x="59845" y="167857"/>
                    </a:cubicBezTo>
                    <a:cubicBezTo>
                      <a:pt x="79572" y="167857"/>
                      <a:pt x="95564" y="183849"/>
                      <a:pt x="95564" y="203576"/>
                    </a:cubicBezTo>
                    <a:cubicBezTo>
                      <a:pt x="95564" y="223303"/>
                      <a:pt x="79572" y="239295"/>
                      <a:pt x="59845" y="239295"/>
                    </a:cubicBezTo>
                    <a:close/>
                  </a:path>
                </a:pathLst>
              </a:custGeom>
              <a:solidFill>
                <a:srgbClr val="E8ECFF"/>
              </a:solidFill>
              <a:ln>
                <a:noFill/>
              </a:ln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2169899" y="2047399"/>
              <a:ext cx="72750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PATTERN 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774338" y="2306955"/>
              <a:ext cx="1518623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1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Workflow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50041" y="3002756"/>
              <a:ext cx="116721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DETERMINISTIC</a:t>
              </a:r>
            </a:p>
          </p:txBody>
        </p:sp>
        <p:sp>
          <p:nvSpPr>
            <p:cNvPr id="20" name="Line 20"/>
            <p:cNvSpPr/>
            <p:nvPr/>
          </p:nvSpPr>
          <p:spPr>
            <a:xfrm>
              <a:off x="1143000" y="3390900"/>
              <a:ext cx="2781300" cy="9525"/>
            </a:xfrm>
            <a:custGeom>
              <a:avLst/>
              <a:gdLst/>
              <a:ahLst/>
              <a:cxnLst/>
              <a:rect l="l" t="t" r="r" b="b"/>
              <a:pathLst>
                <a:path w="2781300" h="9525">
                  <a:moveTo>
                    <a:pt x="0" y="0"/>
                  </a:moveTo>
                  <a:lnTo>
                    <a:pt x="2781300" y="0"/>
                  </a:lnTo>
                </a:path>
              </a:pathLst>
            </a:custGeom>
            <a:noFill/>
            <a:ln w="9525">
              <a:solidFill>
                <a:srgbClr val="FFFFFF">
                  <a:alpha val="14000"/>
                </a:srgbClr>
              </a:solidFill>
            </a:ln>
          </p:spPr>
        </p:sp>
        <p:grpSp>
          <p:nvGrpSpPr>
            <p:cNvPr id="30" name="Group 30"/>
            <p:cNvGrpSpPr/>
            <p:nvPr/>
          </p:nvGrpSpPr>
          <p:grpSpPr>
            <a:xfrm>
              <a:off x="1066800" y="3680460"/>
              <a:ext cx="1769269" cy="1765459"/>
              <a:chOff x="1066800" y="3680460"/>
              <a:chExt cx="1769269" cy="1765459"/>
            </a:xfrm>
          </p:grpSpPr>
          <p:sp>
            <p:nvSpPr>
              <p:cNvPr id="21" name="Ellipse 21"/>
              <p:cNvSpPr/>
              <p:nvPr/>
            </p:nvSpPr>
            <p:spPr>
              <a:xfrm>
                <a:off x="1066800" y="3724275"/>
                <a:ext cx="76200" cy="76200"/>
              </a:xfrm>
              <a:prstGeom prst="ellipse">
                <a:avLst/>
              </a:prstGeom>
              <a:solidFill>
                <a:srgbClr val="5B8DEF"/>
              </a:solidFill>
              <a:ln>
                <a:noFill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1242060" y="3680460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路径固定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244918" y="3914299"/>
                <a:ext cx="139891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DAG 编排,LLM 只填空</a:t>
                </a:r>
              </a:p>
            </p:txBody>
          </p:sp>
          <p:sp>
            <p:nvSpPr>
              <p:cNvPr id="24" name="Ellipse 24"/>
              <p:cNvSpPr/>
              <p:nvPr/>
            </p:nvSpPr>
            <p:spPr>
              <a:xfrm>
                <a:off x="1066800" y="4391025"/>
                <a:ext cx="76200" cy="76200"/>
              </a:xfrm>
              <a:prstGeom prst="ellipse">
                <a:avLst/>
              </a:prstGeom>
              <a:solidFill>
                <a:srgbClr val="5B8DEF"/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1242060" y="4347210"/>
                <a:ext cx="58254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可预测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244918" y="4581049"/>
                <a:ext cx="159115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每一步成本、延迟可量化</a:t>
                </a:r>
              </a:p>
            </p:txBody>
          </p:sp>
          <p:sp>
            <p:nvSpPr>
              <p:cNvPr id="27" name="Ellipse 27"/>
              <p:cNvSpPr/>
              <p:nvPr/>
            </p:nvSpPr>
            <p:spPr>
              <a:xfrm>
                <a:off x="1066800" y="5057775"/>
                <a:ext cx="76200" cy="76200"/>
              </a:xfrm>
              <a:prstGeom prst="ellipse">
                <a:avLst/>
              </a:prstGeom>
              <a:solidFill>
                <a:srgbClr val="5B8DEF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242060" y="5013960"/>
                <a:ext cx="58254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易调试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44918" y="5247799"/>
                <a:ext cx="130635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问题定位精确到节点</a:t>
                </a:r>
              </a:p>
            </p:txBody>
          </p:sp>
        </p:grpSp>
        <p:sp>
          <p:nvSpPr>
            <p:cNvPr id="31" name="Rectangle 31"/>
            <p:cNvSpPr/>
            <p:nvPr/>
          </p:nvSpPr>
          <p:spPr>
            <a:xfrm>
              <a:off x="1143000" y="5715000"/>
              <a:ext cx="2781300" cy="438150"/>
            </a:xfrm>
            <a:prstGeom prst="roundRect">
              <a:avLst>
                <a:gd name="adj" fmla="val 21739"/>
              </a:avLst>
            </a:prstGeom>
            <a:solidFill>
              <a:srgbClr val="5B8DEF">
                <a:alpha val="15000"/>
              </a:srgbClr>
            </a:solidFill>
            <a:ln w="9525">
              <a:solidFill>
                <a:srgbClr val="5B8DEF">
                  <a:alpha val="50000"/>
                </a:srgbClr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956745" y="5887402"/>
              <a:ext cx="115381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适合确定性任务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4476750" y="1409700"/>
            <a:ext cx="3524250" cy="5067300"/>
            <a:chOff x="4476750" y="1409700"/>
            <a:chExt cx="3524250" cy="5067300"/>
          </a:xfrm>
        </p:grpSpPr>
        <p:sp>
          <p:nvSpPr>
            <p:cNvPr id="34" name="Rectangle 34"/>
            <p:cNvSpPr/>
            <p:nvPr/>
          </p:nvSpPr>
          <p:spPr>
            <a:xfrm>
              <a:off x="4476750" y="1619250"/>
              <a:ext cx="3524250" cy="4857750"/>
            </a:xfrm>
            <a:prstGeom prst="roundRect">
              <a:avLst>
                <a:gd name="adj" fmla="val 5405"/>
              </a:avLst>
            </a:prstGeom>
            <a:gradFill>
              <a:gsLst>
                <a:gs pos="0">
                  <a:srgbClr val="A26BFA">
                    <a:alpha val="32000"/>
                  </a:srgbClr>
                </a:gs>
                <a:gs pos="50000">
                  <a:srgbClr val="5B8DEF">
                    <a:alpha val="22000"/>
                  </a:srgbClr>
                </a:gs>
                <a:gs pos="100000">
                  <a:srgbClr val="A26BFA">
                    <a:alpha val="32000"/>
                  </a:srgbClr>
                </a:gs>
              </a:gsLst>
              <a:lin ang="5400000" scaled="1"/>
            </a:gradFill>
            <a:ln w="14288">
              <a:solidFill>
                <a:srgbClr val="A26BFA">
                  <a:alpha val="75000"/>
                </a:srgbClr>
              </a:solidFill>
            </a:ln>
          </p:spPr>
        </p:sp>
        <p:sp>
          <p:nvSpPr>
            <p:cNvPr id="35" name="Rectangle 35"/>
            <p:cNvSpPr/>
            <p:nvPr/>
          </p:nvSpPr>
          <p:spPr>
            <a:xfrm>
              <a:off x="4648200" y="1628775"/>
              <a:ext cx="3181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36" name="Freeform 36"/>
            <p:cNvSpPr/>
            <p:nvPr/>
          </p:nvSpPr>
          <p:spPr>
            <a:xfrm>
              <a:off x="4476750" y="1619250"/>
              <a:ext cx="3524250" cy="1238250"/>
            </a:xfrm>
            <a:custGeom>
              <a:avLst/>
              <a:gdLst/>
              <a:ahLst/>
              <a:cxnLst/>
              <a:rect l="l" t="t" r="r" b="b"/>
              <a:pathLst>
                <a:path w="3524250" h="1238250">
                  <a:moveTo>
                    <a:pt x="190500" y="0"/>
                  </a:moveTo>
                  <a:lnTo>
                    <a:pt x="3333750" y="0"/>
                  </a:lnTo>
                  <a:cubicBezTo>
                    <a:pt x="3438960" y="0"/>
                    <a:pt x="3524250" y="85290"/>
                    <a:pt x="3524250" y="190500"/>
                  </a:cubicBezTo>
                  <a:lnTo>
                    <a:pt x="3524250" y="1238250"/>
                  </a:lnTo>
                  <a:lnTo>
                    <a:pt x="0" y="1238250"/>
                  </a:lnTo>
                  <a:lnTo>
                    <a:pt x="0" y="190500"/>
                  </a:lnTo>
                  <a:cubicBezTo>
                    <a:pt x="0" y="85290"/>
                    <a:pt x="85290" y="0"/>
                    <a:pt x="190500" y="0"/>
                  </a:cubicBezTo>
                  <a:close/>
                </a:path>
              </a:pathLst>
            </a:custGeom>
            <a:gradFill>
              <a:gsLst>
                <a:gs pos="0">
                  <a:srgbClr val="A26BFA">
                    <a:alpha val="95000"/>
                  </a:srgbClr>
                </a:gs>
                <a:gs pos="100000">
                  <a:srgbClr val="5B8DEF">
                    <a:alpha val="70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37" name="Rectangle 37"/>
            <p:cNvSpPr/>
            <p:nvPr/>
          </p:nvSpPr>
          <p:spPr>
            <a:xfrm>
              <a:off x="5600700" y="1409700"/>
              <a:ext cx="1276350" cy="266700"/>
            </a:xfrm>
            <a:prstGeom prst="roundRect">
              <a:avLst>
                <a:gd name="adj" fmla="val 50000"/>
              </a:avLst>
            </a:prstGeom>
            <a:solidFill>
              <a:srgbClr val="3DDDFC"/>
            </a:solidFill>
            <a:ln>
              <a:noFill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5744385" y="1493520"/>
              <a:ext cx="98898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0A0E27"/>
                  </a:solidFill>
                  <a:latin typeface="Segoe UI"/>
                  <a:ea typeface="Microsoft YaHei"/>
                  <a:cs typeface="Segoe UI"/>
                </a:rPr>
                <a:t>MOST COMMON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4862512" y="1995488"/>
              <a:ext cx="371475" cy="385762"/>
              <a:chOff x="4862512" y="1995488"/>
              <a:chExt cx="371475" cy="385762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4876800" y="2081212"/>
                <a:ext cx="3429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285750">
                    <a:moveTo>
                      <a:pt x="300038" y="0"/>
                    </a:moveTo>
                    <a:lnTo>
                      <a:pt x="42862" y="0"/>
                    </a:lnTo>
                    <a:cubicBezTo>
                      <a:pt x="19190" y="0"/>
                      <a:pt x="0" y="19190"/>
                      <a:pt x="0" y="42862"/>
                    </a:cubicBezTo>
                    <a:lnTo>
                      <a:pt x="0" y="242888"/>
                    </a:lnTo>
                    <a:cubicBezTo>
                      <a:pt x="0" y="266560"/>
                      <a:pt x="19190" y="285750"/>
                      <a:pt x="42862" y="285750"/>
                    </a:cubicBezTo>
                    <a:lnTo>
                      <a:pt x="300038" y="285750"/>
                    </a:lnTo>
                    <a:cubicBezTo>
                      <a:pt x="323710" y="285750"/>
                      <a:pt x="342900" y="266560"/>
                      <a:pt x="342900" y="242888"/>
                    </a:cubicBezTo>
                    <a:lnTo>
                      <a:pt x="342900" y="42862"/>
                    </a:lnTo>
                    <a:cubicBezTo>
                      <a:pt x="342900" y="19190"/>
                      <a:pt x="323710" y="0"/>
                      <a:pt x="300038" y="0"/>
                    </a:cubicBezTo>
                    <a:close/>
                    <a:moveTo>
                      <a:pt x="235744" y="228600"/>
                    </a:moveTo>
                    <a:lnTo>
                      <a:pt x="107156" y="228600"/>
                    </a:lnTo>
                    <a:cubicBezTo>
                      <a:pt x="87429" y="228600"/>
                      <a:pt x="71438" y="212608"/>
                      <a:pt x="71438" y="192881"/>
                    </a:cubicBezTo>
                    <a:cubicBezTo>
                      <a:pt x="71438" y="173154"/>
                      <a:pt x="87429" y="157162"/>
                      <a:pt x="107156" y="157162"/>
                    </a:cubicBezTo>
                    <a:lnTo>
                      <a:pt x="235744" y="157162"/>
                    </a:lnTo>
                    <a:cubicBezTo>
                      <a:pt x="255471" y="157162"/>
                      <a:pt x="271462" y="173154"/>
                      <a:pt x="271462" y="192881"/>
                    </a:cubicBezTo>
                    <a:cubicBezTo>
                      <a:pt x="271462" y="212608"/>
                      <a:pt x="255471" y="228600"/>
                      <a:pt x="235744" y="228600"/>
                    </a:cubicBezTo>
                    <a:close/>
                  </a:path>
                </a:pathLst>
              </a:custGeom>
              <a:solidFill>
                <a:srgbClr val="E8EC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40" name="Freeform 40"/>
              <p:cNvSpPr/>
              <p:nvPr/>
            </p:nvSpPr>
            <p:spPr>
              <a:xfrm>
                <a:off x="4862512" y="1995488"/>
                <a:ext cx="371475" cy="385762"/>
              </a:xfrm>
              <a:custGeom>
                <a:avLst/>
                <a:gdLst/>
                <a:ahLst/>
                <a:cxnLst/>
                <a:rect l="l" t="t" r="r" b="b"/>
                <a:pathLst>
                  <a:path w="371475" h="385762">
                    <a:moveTo>
                      <a:pt x="314325" y="71438"/>
                    </a:moveTo>
                    <a:lnTo>
                      <a:pt x="200025" y="71438"/>
                    </a:lnTo>
                    <a:lnTo>
                      <a:pt x="200025" y="14288"/>
                    </a:lnTo>
                    <a:cubicBezTo>
                      <a:pt x="200025" y="6397"/>
                      <a:pt x="193628" y="0"/>
                      <a:pt x="185738" y="0"/>
                    </a:cubicBezTo>
                    <a:cubicBezTo>
                      <a:pt x="177847" y="0"/>
                      <a:pt x="171450" y="6397"/>
                      <a:pt x="171450" y="14288"/>
                    </a:cubicBezTo>
                    <a:lnTo>
                      <a:pt x="171450" y="71438"/>
                    </a:lnTo>
                    <a:lnTo>
                      <a:pt x="57150" y="71438"/>
                    </a:lnTo>
                    <a:cubicBezTo>
                      <a:pt x="25587" y="71438"/>
                      <a:pt x="0" y="97024"/>
                      <a:pt x="0" y="128588"/>
                    </a:cubicBezTo>
                    <a:lnTo>
                      <a:pt x="0" y="328612"/>
                    </a:lnTo>
                    <a:cubicBezTo>
                      <a:pt x="0" y="360176"/>
                      <a:pt x="25587" y="385762"/>
                      <a:pt x="57150" y="385762"/>
                    </a:cubicBezTo>
                    <a:lnTo>
                      <a:pt x="314325" y="385762"/>
                    </a:lnTo>
                    <a:cubicBezTo>
                      <a:pt x="345888" y="385762"/>
                      <a:pt x="371475" y="360176"/>
                      <a:pt x="371475" y="328612"/>
                    </a:cubicBezTo>
                    <a:lnTo>
                      <a:pt x="371475" y="128588"/>
                    </a:lnTo>
                    <a:cubicBezTo>
                      <a:pt x="371475" y="97024"/>
                      <a:pt x="345888" y="71438"/>
                      <a:pt x="314325" y="71438"/>
                    </a:cubicBezTo>
                    <a:close/>
                    <a:moveTo>
                      <a:pt x="342900" y="328612"/>
                    </a:moveTo>
                    <a:cubicBezTo>
                      <a:pt x="342900" y="344394"/>
                      <a:pt x="330107" y="357188"/>
                      <a:pt x="314325" y="357188"/>
                    </a:cubicBezTo>
                    <a:lnTo>
                      <a:pt x="57150" y="357188"/>
                    </a:lnTo>
                    <a:cubicBezTo>
                      <a:pt x="41368" y="357188"/>
                      <a:pt x="28575" y="344394"/>
                      <a:pt x="28575" y="328612"/>
                    </a:cubicBezTo>
                    <a:lnTo>
                      <a:pt x="28575" y="128588"/>
                    </a:lnTo>
                    <a:cubicBezTo>
                      <a:pt x="28575" y="112806"/>
                      <a:pt x="41368" y="100012"/>
                      <a:pt x="57150" y="100012"/>
                    </a:cubicBezTo>
                    <a:lnTo>
                      <a:pt x="314325" y="100012"/>
                    </a:lnTo>
                    <a:cubicBezTo>
                      <a:pt x="330107" y="100012"/>
                      <a:pt x="342900" y="112806"/>
                      <a:pt x="342900" y="128588"/>
                    </a:cubicBezTo>
                    <a:close/>
                    <a:moveTo>
                      <a:pt x="250031" y="228600"/>
                    </a:moveTo>
                    <a:lnTo>
                      <a:pt x="121444" y="228600"/>
                    </a:lnTo>
                    <a:cubicBezTo>
                      <a:pt x="93826" y="228600"/>
                      <a:pt x="71438" y="250989"/>
                      <a:pt x="71438" y="278606"/>
                    </a:cubicBezTo>
                    <a:cubicBezTo>
                      <a:pt x="71438" y="306224"/>
                      <a:pt x="93826" y="328612"/>
                      <a:pt x="121444" y="328612"/>
                    </a:cubicBezTo>
                    <a:lnTo>
                      <a:pt x="250031" y="328612"/>
                    </a:lnTo>
                    <a:cubicBezTo>
                      <a:pt x="277649" y="328612"/>
                      <a:pt x="300038" y="306224"/>
                      <a:pt x="300038" y="278606"/>
                    </a:cubicBezTo>
                    <a:cubicBezTo>
                      <a:pt x="300038" y="250989"/>
                      <a:pt x="277649" y="228600"/>
                      <a:pt x="250031" y="228600"/>
                    </a:cubicBezTo>
                    <a:close/>
                    <a:moveTo>
                      <a:pt x="200025" y="257175"/>
                    </a:moveTo>
                    <a:lnTo>
                      <a:pt x="200025" y="300038"/>
                    </a:lnTo>
                    <a:lnTo>
                      <a:pt x="171450" y="300038"/>
                    </a:lnTo>
                    <a:lnTo>
                      <a:pt x="171450" y="257175"/>
                    </a:lnTo>
                    <a:close/>
                    <a:moveTo>
                      <a:pt x="100012" y="278606"/>
                    </a:moveTo>
                    <a:cubicBezTo>
                      <a:pt x="100012" y="266770"/>
                      <a:pt x="109608" y="257175"/>
                      <a:pt x="121444" y="257175"/>
                    </a:cubicBezTo>
                    <a:lnTo>
                      <a:pt x="142875" y="257175"/>
                    </a:lnTo>
                    <a:lnTo>
                      <a:pt x="142875" y="300038"/>
                    </a:lnTo>
                    <a:lnTo>
                      <a:pt x="121444" y="300038"/>
                    </a:lnTo>
                    <a:cubicBezTo>
                      <a:pt x="109608" y="300038"/>
                      <a:pt x="100012" y="290442"/>
                      <a:pt x="100012" y="278606"/>
                    </a:cubicBezTo>
                    <a:close/>
                    <a:moveTo>
                      <a:pt x="250031" y="300038"/>
                    </a:moveTo>
                    <a:lnTo>
                      <a:pt x="228600" y="300038"/>
                    </a:lnTo>
                    <a:lnTo>
                      <a:pt x="228600" y="257175"/>
                    </a:lnTo>
                    <a:lnTo>
                      <a:pt x="250031" y="257175"/>
                    </a:lnTo>
                    <a:cubicBezTo>
                      <a:pt x="261867" y="257175"/>
                      <a:pt x="271462" y="266770"/>
                      <a:pt x="271462" y="278606"/>
                    </a:cubicBezTo>
                    <a:cubicBezTo>
                      <a:pt x="271462" y="290442"/>
                      <a:pt x="261867" y="300038"/>
                      <a:pt x="250031" y="300038"/>
                    </a:cubicBezTo>
                    <a:close/>
                    <a:moveTo>
                      <a:pt x="85725" y="178594"/>
                    </a:moveTo>
                    <a:cubicBezTo>
                      <a:pt x="85725" y="166758"/>
                      <a:pt x="95320" y="157162"/>
                      <a:pt x="107156" y="157162"/>
                    </a:cubicBezTo>
                    <a:cubicBezTo>
                      <a:pt x="118992" y="157162"/>
                      <a:pt x="128588" y="166758"/>
                      <a:pt x="128588" y="178594"/>
                    </a:cubicBezTo>
                    <a:cubicBezTo>
                      <a:pt x="128588" y="190430"/>
                      <a:pt x="118992" y="200025"/>
                      <a:pt x="107156" y="200025"/>
                    </a:cubicBezTo>
                    <a:cubicBezTo>
                      <a:pt x="95320" y="200025"/>
                      <a:pt x="85725" y="190430"/>
                      <a:pt x="85725" y="178594"/>
                    </a:cubicBezTo>
                    <a:close/>
                    <a:moveTo>
                      <a:pt x="242888" y="178594"/>
                    </a:moveTo>
                    <a:cubicBezTo>
                      <a:pt x="242888" y="166758"/>
                      <a:pt x="252483" y="157162"/>
                      <a:pt x="264319" y="157162"/>
                    </a:cubicBezTo>
                    <a:cubicBezTo>
                      <a:pt x="276155" y="157162"/>
                      <a:pt x="285750" y="166758"/>
                      <a:pt x="285750" y="178594"/>
                    </a:cubicBezTo>
                    <a:cubicBezTo>
                      <a:pt x="285750" y="190430"/>
                      <a:pt x="276155" y="200025"/>
                      <a:pt x="264319" y="200025"/>
                    </a:cubicBezTo>
                    <a:cubicBezTo>
                      <a:pt x="252483" y="200025"/>
                      <a:pt x="242888" y="190430"/>
                      <a:pt x="242888" y="178594"/>
                    </a:cubicBezTo>
                    <a:close/>
                  </a:path>
                </a:pathLst>
              </a:custGeom>
              <a:solidFill>
                <a:srgbClr val="E8ECFF"/>
              </a:solidFill>
              <a:ln>
                <a:noFill/>
              </a:ln>
            </p:spPr>
          </p:sp>
        </p:grpSp>
        <p:sp>
          <p:nvSpPr>
            <p:cNvPr id="42" name="TextBox 42"/>
            <p:cNvSpPr txBox="1"/>
            <p:nvPr/>
          </p:nvSpPr>
          <p:spPr>
            <a:xfrm>
              <a:off x="5884649" y="2047399"/>
              <a:ext cx="72750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PATTERN B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778925" y="2306955"/>
              <a:ext cx="938951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1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Agent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5677730" y="3098006"/>
              <a:ext cx="114133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EXPLORATORY</a:t>
              </a:r>
            </a:p>
          </p:txBody>
        </p:sp>
        <p:sp>
          <p:nvSpPr>
            <p:cNvPr id="45" name="Line 45"/>
            <p:cNvSpPr/>
            <p:nvPr/>
          </p:nvSpPr>
          <p:spPr>
            <a:xfrm>
              <a:off x="4857750" y="3486150"/>
              <a:ext cx="2781300" cy="9525"/>
            </a:xfrm>
            <a:custGeom>
              <a:avLst/>
              <a:gdLst/>
              <a:ahLst/>
              <a:cxnLst/>
              <a:rect l="l" t="t" r="r" b="b"/>
              <a:pathLst>
                <a:path w="2781300" h="9525">
                  <a:moveTo>
                    <a:pt x="0" y="0"/>
                  </a:moveTo>
                  <a:lnTo>
                    <a:pt x="2781300" y="0"/>
                  </a:lnTo>
                </a:path>
              </a:pathLst>
            </a:custGeom>
            <a:noFill/>
            <a:ln w="9525">
              <a:solidFill>
                <a:srgbClr val="FFFFFF">
                  <a:alpha val="18000"/>
                </a:srgbClr>
              </a:solidFill>
            </a:ln>
          </p:spPr>
        </p:sp>
        <p:grpSp>
          <p:nvGrpSpPr>
            <p:cNvPr id="55" name="Group 55"/>
            <p:cNvGrpSpPr/>
            <p:nvPr/>
          </p:nvGrpSpPr>
          <p:grpSpPr>
            <a:xfrm>
              <a:off x="4781550" y="3775710"/>
              <a:ext cx="2089666" cy="1765459"/>
              <a:chOff x="4781550" y="3775710"/>
              <a:chExt cx="2089666" cy="1765459"/>
            </a:xfrm>
          </p:grpSpPr>
          <p:sp>
            <p:nvSpPr>
              <p:cNvPr id="46" name="Ellipse 46"/>
              <p:cNvSpPr/>
              <p:nvPr/>
            </p:nvSpPr>
            <p:spPr>
              <a:xfrm>
                <a:off x="4781550" y="3819525"/>
                <a:ext cx="76200" cy="76200"/>
              </a:xfrm>
              <a:prstGeom prst="ellipse">
                <a:avLst/>
              </a:prstGeom>
              <a:solidFill>
                <a:srgbClr val="A26BFA"/>
              </a:solidFill>
              <a:ln>
                <a:noFill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4956810" y="3775710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路径动态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959668" y="4009549"/>
                <a:ext cx="159115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运行时按情境自选下一步</a:t>
                </a:r>
              </a:p>
            </p:txBody>
          </p:sp>
          <p:sp>
            <p:nvSpPr>
              <p:cNvPr id="49" name="Ellipse 49"/>
              <p:cNvSpPr/>
              <p:nvPr/>
            </p:nvSpPr>
            <p:spPr>
              <a:xfrm>
                <a:off x="4781550" y="4486275"/>
                <a:ext cx="76200" cy="76200"/>
              </a:xfrm>
              <a:prstGeom prst="ellipse">
                <a:avLst/>
              </a:prstGeom>
              <a:solidFill>
                <a:srgbClr val="A26BFA"/>
              </a:solidFill>
              <a:ln>
                <a:noFill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4956810" y="4442460"/>
                <a:ext cx="794175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LLM 决策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4959668" y="4676299"/>
                <a:ext cx="191154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用模型判断 → 工具/继续/终止</a:t>
                </a:r>
              </a:p>
            </p:txBody>
          </p:sp>
          <p:sp>
            <p:nvSpPr>
              <p:cNvPr id="52" name="Ellipse 52"/>
              <p:cNvSpPr/>
              <p:nvPr/>
            </p:nvSpPr>
            <p:spPr>
              <a:xfrm>
                <a:off x="4781550" y="5153025"/>
                <a:ext cx="76200" cy="76200"/>
              </a:xfrm>
              <a:prstGeom prst="ellipse">
                <a:avLst/>
              </a:prstGeom>
              <a:solidFill>
                <a:srgbClr val="A26BFA"/>
              </a:solidFill>
              <a:ln>
                <a:noFill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4956810" y="5109210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工具调用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4959668" y="5343049"/>
                <a:ext cx="144875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检索 · 计算 · 业务 API</a:t>
                </a:r>
              </a:p>
            </p:txBody>
          </p:sp>
        </p:grpSp>
        <p:sp>
          <p:nvSpPr>
            <p:cNvPr id="56" name="Rectangle 56"/>
            <p:cNvSpPr/>
            <p:nvPr/>
          </p:nvSpPr>
          <p:spPr>
            <a:xfrm>
              <a:off x="4857750" y="5810250"/>
              <a:ext cx="2781300" cy="438150"/>
            </a:xfrm>
            <a:prstGeom prst="roundRect">
              <a:avLst>
                <a:gd name="adj" fmla="val 21739"/>
              </a:avLst>
            </a:prstGeom>
            <a:solidFill>
              <a:srgbClr val="A26BFA">
                <a:alpha val="25000"/>
              </a:srgbClr>
            </a:solidFill>
            <a:ln w="9525">
              <a:solidFill>
                <a:srgbClr val="A26BFA">
                  <a:alpha val="70000"/>
                </a:srgbClr>
              </a:solidFill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5590984" y="5982652"/>
              <a:ext cx="131483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适合半结构化探索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8191500" y="1714500"/>
            <a:ext cx="3524250" cy="4667250"/>
            <a:chOff x="8191500" y="1714500"/>
            <a:chExt cx="3524250" cy="4667250"/>
          </a:xfrm>
        </p:grpSpPr>
        <p:sp>
          <p:nvSpPr>
            <p:cNvPr id="59" name="Rectangle 59"/>
            <p:cNvSpPr/>
            <p:nvPr/>
          </p:nvSpPr>
          <p:spPr>
            <a:xfrm>
              <a:off x="8191500" y="1714500"/>
              <a:ext cx="3524250" cy="4667250"/>
            </a:xfrm>
            <a:prstGeom prst="roundRect">
              <a:avLst>
                <a:gd name="adj" fmla="val 5405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0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60" name="Rectangle 60"/>
            <p:cNvSpPr/>
            <p:nvPr/>
          </p:nvSpPr>
          <p:spPr>
            <a:xfrm>
              <a:off x="8362950" y="1724025"/>
              <a:ext cx="3181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61" name="Freeform 61"/>
            <p:cNvSpPr/>
            <p:nvPr/>
          </p:nvSpPr>
          <p:spPr>
            <a:xfrm>
              <a:off x="8191500" y="1714500"/>
              <a:ext cx="3524250" cy="1143000"/>
            </a:xfrm>
            <a:custGeom>
              <a:avLst/>
              <a:gdLst/>
              <a:ahLst/>
              <a:cxnLst/>
              <a:rect l="l" t="t" r="r" b="b"/>
              <a:pathLst>
                <a:path w="3524250" h="1143000">
                  <a:moveTo>
                    <a:pt x="190500" y="0"/>
                  </a:moveTo>
                  <a:lnTo>
                    <a:pt x="3333750" y="0"/>
                  </a:lnTo>
                  <a:cubicBezTo>
                    <a:pt x="3438960" y="0"/>
                    <a:pt x="3524250" y="85290"/>
                    <a:pt x="3524250" y="190500"/>
                  </a:cubicBezTo>
                  <a:lnTo>
                    <a:pt x="3524250" y="1143000"/>
                  </a:lnTo>
                  <a:lnTo>
                    <a:pt x="0" y="1143000"/>
                  </a:lnTo>
                  <a:lnTo>
                    <a:pt x="0" y="190500"/>
                  </a:lnTo>
                  <a:cubicBezTo>
                    <a:pt x="0" y="85290"/>
                    <a:pt x="85290" y="0"/>
                    <a:pt x="190500" y="0"/>
                  </a:cubicBezTo>
                  <a:close/>
                </a:path>
              </a:pathLst>
            </a:custGeom>
            <a:gradFill>
              <a:gsLst>
                <a:gs pos="0">
                  <a:srgbClr val="3DDDFC">
                    <a:alpha val="78000"/>
                  </a:srgbClr>
                </a:gs>
                <a:gs pos="100000">
                  <a:srgbClr val="3DDDFC">
                    <a:alpha val="30000"/>
                  </a:srgbClr>
                </a:gs>
              </a:gsLst>
              <a:lin ang="2700000" scaled="1"/>
            </a:gradFill>
            <a:ln>
              <a:noFill/>
            </a:ln>
          </p:spPr>
        </p:sp>
        <p:grpSp>
          <p:nvGrpSpPr>
            <p:cNvPr id="64" name="Group 64"/>
            <p:cNvGrpSpPr/>
            <p:nvPr/>
          </p:nvGrpSpPr>
          <p:grpSpPr>
            <a:xfrm>
              <a:off x="8544738" y="2050840"/>
              <a:ext cx="359123" cy="264227"/>
              <a:chOff x="8544738" y="2050840"/>
              <a:chExt cx="359123" cy="26422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8582025" y="2064544"/>
                <a:ext cx="2857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0500">
                    <a:moveTo>
                      <a:pt x="202406" y="130969"/>
                    </a:moveTo>
                    <a:cubicBezTo>
                      <a:pt x="202406" y="163847"/>
                      <a:pt x="175753" y="190500"/>
                      <a:pt x="142875" y="190500"/>
                    </a:cubicBezTo>
                    <a:cubicBezTo>
                      <a:pt x="109997" y="190500"/>
                      <a:pt x="83344" y="163847"/>
                      <a:pt x="83344" y="130969"/>
                    </a:cubicBezTo>
                    <a:cubicBezTo>
                      <a:pt x="83344" y="98091"/>
                      <a:pt x="109997" y="71438"/>
                      <a:pt x="142875" y="71438"/>
                    </a:cubicBezTo>
                    <a:cubicBezTo>
                      <a:pt x="175753" y="71438"/>
                      <a:pt x="202406" y="98091"/>
                      <a:pt x="202406" y="130969"/>
                    </a:cubicBezTo>
                    <a:close/>
                    <a:moveTo>
                      <a:pt x="47625" y="0"/>
                    </a:moveTo>
                    <a:cubicBezTo>
                      <a:pt x="21322" y="0"/>
                      <a:pt x="0" y="21322"/>
                      <a:pt x="0" y="47625"/>
                    </a:cubicBezTo>
                    <a:cubicBezTo>
                      <a:pt x="0" y="73928"/>
                      <a:pt x="21322" y="95250"/>
                      <a:pt x="47625" y="95250"/>
                    </a:cubicBezTo>
                    <a:cubicBezTo>
                      <a:pt x="73928" y="95250"/>
                      <a:pt x="95250" y="73928"/>
                      <a:pt x="95250" y="47625"/>
                    </a:cubicBezTo>
                    <a:cubicBezTo>
                      <a:pt x="95250" y="21322"/>
                      <a:pt x="73928" y="0"/>
                      <a:pt x="47625" y="0"/>
                    </a:cubicBezTo>
                    <a:close/>
                    <a:moveTo>
                      <a:pt x="238125" y="0"/>
                    </a:moveTo>
                    <a:cubicBezTo>
                      <a:pt x="211822" y="0"/>
                      <a:pt x="190500" y="21322"/>
                      <a:pt x="190500" y="47625"/>
                    </a:cubicBezTo>
                    <a:cubicBezTo>
                      <a:pt x="190500" y="73928"/>
                      <a:pt x="211822" y="95250"/>
                      <a:pt x="238125" y="95250"/>
                    </a:cubicBezTo>
                    <a:cubicBezTo>
                      <a:pt x="264428" y="95250"/>
                      <a:pt x="285750" y="73928"/>
                      <a:pt x="285750" y="47625"/>
                    </a:cubicBezTo>
                    <a:cubicBezTo>
                      <a:pt x="285750" y="21322"/>
                      <a:pt x="264428" y="0"/>
                      <a:pt x="238125" y="0"/>
                    </a:cubicBezTo>
                    <a:close/>
                  </a:path>
                </a:pathLst>
              </a:custGeom>
              <a:solidFill>
                <a:srgbClr val="E8EC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63" name="Freeform 63"/>
              <p:cNvSpPr/>
              <p:nvPr/>
            </p:nvSpPr>
            <p:spPr>
              <a:xfrm>
                <a:off x="8544738" y="2050840"/>
                <a:ext cx="359123" cy="264227"/>
              </a:xfrm>
              <a:custGeom>
                <a:avLst/>
                <a:gdLst/>
                <a:ahLst/>
                <a:cxnLst/>
                <a:rect l="l" t="t" r="r" b="b"/>
                <a:pathLst>
                  <a:path w="359123" h="264227">
                    <a:moveTo>
                      <a:pt x="353993" y="154197"/>
                    </a:moveTo>
                    <a:cubicBezTo>
                      <a:pt x="348733" y="158143"/>
                      <a:pt x="341270" y="157076"/>
                      <a:pt x="337324" y="151816"/>
                    </a:cubicBezTo>
                    <a:cubicBezTo>
                      <a:pt x="322771" y="132254"/>
                      <a:pt x="299793" y="120765"/>
                      <a:pt x="275412" y="120860"/>
                    </a:cubicBezTo>
                    <a:cubicBezTo>
                      <a:pt x="268836" y="120860"/>
                      <a:pt x="263506" y="115529"/>
                      <a:pt x="263506" y="108953"/>
                    </a:cubicBezTo>
                    <a:cubicBezTo>
                      <a:pt x="263506" y="102378"/>
                      <a:pt x="268836" y="97047"/>
                      <a:pt x="275412" y="97047"/>
                    </a:cubicBezTo>
                    <a:cubicBezTo>
                      <a:pt x="293974" y="97046"/>
                      <a:pt x="309441" y="82827"/>
                      <a:pt x="311001" y="64331"/>
                    </a:cubicBezTo>
                    <a:cubicBezTo>
                      <a:pt x="312562" y="45835"/>
                      <a:pt x="299695" y="29227"/>
                      <a:pt x="281396" y="26115"/>
                    </a:cubicBezTo>
                    <a:cubicBezTo>
                      <a:pt x="263097" y="23004"/>
                      <a:pt x="245465" y="34427"/>
                      <a:pt x="240824" y="52399"/>
                    </a:cubicBezTo>
                    <a:cubicBezTo>
                      <a:pt x="239180" y="58769"/>
                      <a:pt x="232684" y="62600"/>
                      <a:pt x="226314" y="60956"/>
                    </a:cubicBezTo>
                    <a:cubicBezTo>
                      <a:pt x="219943" y="59312"/>
                      <a:pt x="216112" y="52816"/>
                      <a:pt x="217756" y="46446"/>
                    </a:cubicBezTo>
                    <a:cubicBezTo>
                      <a:pt x="224115" y="21842"/>
                      <a:pt x="245390" y="3987"/>
                      <a:pt x="270724" y="1993"/>
                    </a:cubicBezTo>
                    <a:cubicBezTo>
                      <a:pt x="296057" y="0"/>
                      <a:pt x="319863" y="14308"/>
                      <a:pt x="329992" y="37614"/>
                    </a:cubicBezTo>
                    <a:cubicBezTo>
                      <a:pt x="340120" y="60920"/>
                      <a:pt x="334338" y="88087"/>
                      <a:pt x="315596" y="105248"/>
                    </a:cubicBezTo>
                    <a:cubicBezTo>
                      <a:pt x="331785" y="112257"/>
                      <a:pt x="345859" y="123381"/>
                      <a:pt x="356419" y="137514"/>
                    </a:cubicBezTo>
                    <a:cubicBezTo>
                      <a:pt x="358314" y="140046"/>
                      <a:pt x="359123" y="143229"/>
                      <a:pt x="358668" y="146359"/>
                    </a:cubicBezTo>
                    <a:cubicBezTo>
                      <a:pt x="358212" y="149489"/>
                      <a:pt x="356531" y="152309"/>
                      <a:pt x="353993" y="154197"/>
                    </a:cubicBezTo>
                    <a:close/>
                    <a:moveTo>
                      <a:pt x="273805" y="245875"/>
                    </a:moveTo>
                    <a:cubicBezTo>
                      <a:pt x="276068" y="249565"/>
                      <a:pt x="276150" y="254192"/>
                      <a:pt x="274019" y="257960"/>
                    </a:cubicBezTo>
                    <a:cubicBezTo>
                      <a:pt x="271889" y="261728"/>
                      <a:pt x="267881" y="264043"/>
                      <a:pt x="263553" y="264006"/>
                    </a:cubicBezTo>
                    <a:cubicBezTo>
                      <a:pt x="259225" y="263969"/>
                      <a:pt x="255257" y="261585"/>
                      <a:pt x="253192" y="257782"/>
                    </a:cubicBezTo>
                    <a:cubicBezTo>
                      <a:pt x="237930" y="231949"/>
                      <a:pt x="210158" y="216101"/>
                      <a:pt x="180155" y="216101"/>
                    </a:cubicBezTo>
                    <a:cubicBezTo>
                      <a:pt x="150151" y="216101"/>
                      <a:pt x="122379" y="231949"/>
                      <a:pt x="107117" y="257782"/>
                    </a:cubicBezTo>
                    <a:cubicBezTo>
                      <a:pt x="105090" y="261657"/>
                      <a:pt x="101101" y="264109"/>
                      <a:pt x="96728" y="264168"/>
                    </a:cubicBezTo>
                    <a:cubicBezTo>
                      <a:pt x="92355" y="264227"/>
                      <a:pt x="88302" y="261884"/>
                      <a:pt x="86171" y="258065"/>
                    </a:cubicBezTo>
                    <a:cubicBezTo>
                      <a:pt x="84039" y="254246"/>
                      <a:pt x="84173" y="249566"/>
                      <a:pt x="86519" y="245875"/>
                    </a:cubicBezTo>
                    <a:cubicBezTo>
                      <a:pt x="98062" y="226042"/>
                      <a:pt x="115663" y="210434"/>
                      <a:pt x="136734" y="201346"/>
                    </a:cubicBezTo>
                    <a:cubicBezTo>
                      <a:pt x="112423" y="182733"/>
                      <a:pt x="102677" y="150696"/>
                      <a:pt x="112503" y="121698"/>
                    </a:cubicBezTo>
                    <a:cubicBezTo>
                      <a:pt x="122330" y="92699"/>
                      <a:pt x="149544" y="73187"/>
                      <a:pt x="180162" y="73187"/>
                    </a:cubicBezTo>
                    <a:cubicBezTo>
                      <a:pt x="210780" y="73187"/>
                      <a:pt x="237994" y="92699"/>
                      <a:pt x="247821" y="121698"/>
                    </a:cubicBezTo>
                    <a:cubicBezTo>
                      <a:pt x="257647" y="150696"/>
                      <a:pt x="247901" y="182733"/>
                      <a:pt x="223590" y="201346"/>
                    </a:cubicBezTo>
                    <a:cubicBezTo>
                      <a:pt x="244661" y="210434"/>
                      <a:pt x="262262" y="226042"/>
                      <a:pt x="273805" y="245875"/>
                    </a:cubicBezTo>
                    <a:close/>
                    <a:moveTo>
                      <a:pt x="180162" y="192297"/>
                    </a:moveTo>
                    <a:cubicBezTo>
                      <a:pt x="206465" y="192297"/>
                      <a:pt x="227787" y="170975"/>
                      <a:pt x="227787" y="144672"/>
                    </a:cubicBezTo>
                    <a:cubicBezTo>
                      <a:pt x="227787" y="118370"/>
                      <a:pt x="206465" y="97047"/>
                      <a:pt x="180162" y="97047"/>
                    </a:cubicBezTo>
                    <a:cubicBezTo>
                      <a:pt x="153859" y="97047"/>
                      <a:pt x="132537" y="118370"/>
                      <a:pt x="132537" y="144672"/>
                    </a:cubicBezTo>
                    <a:cubicBezTo>
                      <a:pt x="132537" y="170975"/>
                      <a:pt x="153859" y="192297"/>
                      <a:pt x="180162" y="192297"/>
                    </a:cubicBezTo>
                    <a:close/>
                    <a:moveTo>
                      <a:pt x="96818" y="108953"/>
                    </a:moveTo>
                    <a:cubicBezTo>
                      <a:pt x="96818" y="102378"/>
                      <a:pt x="91488" y="97047"/>
                      <a:pt x="84912" y="97047"/>
                    </a:cubicBezTo>
                    <a:cubicBezTo>
                      <a:pt x="66350" y="97046"/>
                      <a:pt x="50883" y="82827"/>
                      <a:pt x="49323" y="64331"/>
                    </a:cubicBezTo>
                    <a:cubicBezTo>
                      <a:pt x="47762" y="45835"/>
                      <a:pt x="60629" y="29227"/>
                      <a:pt x="78928" y="26115"/>
                    </a:cubicBezTo>
                    <a:cubicBezTo>
                      <a:pt x="97227" y="23004"/>
                      <a:pt x="114859" y="34427"/>
                      <a:pt x="119500" y="52399"/>
                    </a:cubicBezTo>
                    <a:cubicBezTo>
                      <a:pt x="121144" y="58769"/>
                      <a:pt x="127640" y="62600"/>
                      <a:pt x="134010" y="60956"/>
                    </a:cubicBezTo>
                    <a:cubicBezTo>
                      <a:pt x="140381" y="59312"/>
                      <a:pt x="144212" y="52816"/>
                      <a:pt x="142568" y="46446"/>
                    </a:cubicBezTo>
                    <a:cubicBezTo>
                      <a:pt x="136209" y="21842"/>
                      <a:pt x="114934" y="3987"/>
                      <a:pt x="89600" y="1993"/>
                    </a:cubicBezTo>
                    <a:cubicBezTo>
                      <a:pt x="64267" y="0"/>
                      <a:pt x="40461" y="14308"/>
                      <a:pt x="30332" y="37614"/>
                    </a:cubicBezTo>
                    <a:cubicBezTo>
                      <a:pt x="20204" y="60920"/>
                      <a:pt x="25986" y="88087"/>
                      <a:pt x="44728" y="105248"/>
                    </a:cubicBezTo>
                    <a:cubicBezTo>
                      <a:pt x="28555" y="112264"/>
                      <a:pt x="14497" y="123387"/>
                      <a:pt x="3949" y="137514"/>
                    </a:cubicBezTo>
                    <a:cubicBezTo>
                      <a:pt x="0" y="142774"/>
                      <a:pt x="1063" y="150240"/>
                      <a:pt x="6323" y="154190"/>
                    </a:cubicBezTo>
                    <a:cubicBezTo>
                      <a:pt x="11584" y="158139"/>
                      <a:pt x="19050" y="157076"/>
                      <a:pt x="22999" y="151816"/>
                    </a:cubicBezTo>
                    <a:cubicBezTo>
                      <a:pt x="37553" y="132254"/>
                      <a:pt x="60530" y="120765"/>
                      <a:pt x="84912" y="120860"/>
                    </a:cubicBezTo>
                    <a:cubicBezTo>
                      <a:pt x="91488" y="120860"/>
                      <a:pt x="96818" y="115529"/>
                      <a:pt x="96818" y="108953"/>
                    </a:cubicBezTo>
                    <a:close/>
                  </a:path>
                </a:pathLst>
              </a:custGeom>
              <a:solidFill>
                <a:srgbClr val="E8ECFF"/>
              </a:solidFill>
              <a:ln>
                <a:noFill/>
              </a:ln>
            </p:spPr>
          </p:sp>
        </p:grpSp>
        <p:sp>
          <p:nvSpPr>
            <p:cNvPr id="65" name="TextBox 65"/>
            <p:cNvSpPr txBox="1"/>
            <p:nvPr/>
          </p:nvSpPr>
          <p:spPr>
            <a:xfrm>
              <a:off x="9599399" y="2047399"/>
              <a:ext cx="72750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PATTERN C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9010614" y="2306955"/>
              <a:ext cx="1905071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1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Multi-Agent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9319159" y="3002756"/>
              <a:ext cx="128798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COLLABORATIVE</a:t>
              </a:r>
            </a:p>
          </p:txBody>
        </p:sp>
        <p:sp>
          <p:nvSpPr>
            <p:cNvPr id="68" name="Line 68"/>
            <p:cNvSpPr/>
            <p:nvPr/>
          </p:nvSpPr>
          <p:spPr>
            <a:xfrm>
              <a:off x="8572500" y="3390900"/>
              <a:ext cx="2781300" cy="9525"/>
            </a:xfrm>
            <a:custGeom>
              <a:avLst/>
              <a:gdLst/>
              <a:ahLst/>
              <a:cxnLst/>
              <a:rect l="l" t="t" r="r" b="b"/>
              <a:pathLst>
                <a:path w="2781300" h="9525">
                  <a:moveTo>
                    <a:pt x="0" y="0"/>
                  </a:moveTo>
                  <a:lnTo>
                    <a:pt x="2781300" y="0"/>
                  </a:lnTo>
                </a:path>
              </a:pathLst>
            </a:custGeom>
            <a:noFill/>
            <a:ln w="9525">
              <a:solidFill>
                <a:srgbClr val="FFFFFF">
                  <a:alpha val="14000"/>
                </a:srgbClr>
              </a:solidFill>
            </a:ln>
          </p:spPr>
        </p:sp>
        <p:grpSp>
          <p:nvGrpSpPr>
            <p:cNvPr id="78" name="Group 78"/>
            <p:cNvGrpSpPr/>
            <p:nvPr/>
          </p:nvGrpSpPr>
          <p:grpSpPr>
            <a:xfrm>
              <a:off x="8496300" y="3680460"/>
              <a:ext cx="1940148" cy="1765459"/>
              <a:chOff x="8496300" y="3680460"/>
              <a:chExt cx="1940148" cy="1765459"/>
            </a:xfrm>
          </p:grpSpPr>
          <p:sp>
            <p:nvSpPr>
              <p:cNvPr id="69" name="Ellipse 69"/>
              <p:cNvSpPr/>
              <p:nvPr/>
            </p:nvSpPr>
            <p:spPr>
              <a:xfrm>
                <a:off x="8496300" y="3724275"/>
                <a:ext cx="76200" cy="76200"/>
              </a:xfrm>
              <a:prstGeom prst="ellipse">
                <a:avLst/>
              </a:prstGeom>
              <a:solidFill>
                <a:srgbClr val="3DDDFC"/>
              </a:solidFill>
              <a:ln>
                <a:noFill/>
              </a:ln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8671560" y="3680460"/>
                <a:ext cx="950595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多角色协作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8674418" y="3914299"/>
                <a:ext cx="176203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Planner · Critic · Worker</a:t>
                </a:r>
              </a:p>
            </p:txBody>
          </p:sp>
          <p:sp>
            <p:nvSpPr>
              <p:cNvPr id="72" name="Ellipse 72"/>
              <p:cNvSpPr/>
              <p:nvPr/>
            </p:nvSpPr>
            <p:spPr>
              <a:xfrm>
                <a:off x="8496300" y="4391025"/>
                <a:ext cx="76200" cy="76200"/>
              </a:xfrm>
              <a:prstGeom prst="ellipse">
                <a:avLst/>
              </a:prstGeom>
              <a:solidFill>
                <a:srgbClr val="3DDDFC"/>
              </a:solidFill>
              <a:ln>
                <a:noFill/>
              </a:ln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8671560" y="4347210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任务分发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8674418" y="4581049"/>
                <a:ext cx="149147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并发 / 串联 / 投票仲裁</a:t>
                </a:r>
              </a:p>
            </p:txBody>
          </p:sp>
          <p:sp>
            <p:nvSpPr>
              <p:cNvPr id="75" name="Ellipse 75"/>
              <p:cNvSpPr/>
              <p:nvPr/>
            </p:nvSpPr>
            <p:spPr>
              <a:xfrm>
                <a:off x="8496300" y="5057775"/>
                <a:ext cx="76200" cy="76200"/>
              </a:xfrm>
              <a:prstGeom prst="ellipse">
                <a:avLst/>
              </a:prstGeom>
              <a:solidFill>
                <a:srgbClr val="3DDDFC"/>
              </a:solidFill>
              <a:ln>
                <a:noFill/>
              </a:ln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8671560" y="5013960"/>
                <a:ext cx="950595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CFF"/>
                    </a:solidFill>
                    <a:latin typeface="Segoe UI"/>
                    <a:ea typeface="Microsoft YaHei"/>
                    <a:cs typeface="Segoe UI"/>
                  </a:rPr>
                  <a:t>上下文共享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8674418" y="5247799"/>
                <a:ext cx="132771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A8B0D0"/>
                    </a:solidFill>
                    <a:latin typeface="Segoe UI"/>
                    <a:ea typeface="Microsoft YaHei"/>
                    <a:cs typeface="Segoe UI"/>
                  </a:rPr>
                  <a:t>共享黑板 / 消息总线</a:t>
                </a:r>
              </a:p>
            </p:txBody>
          </p:sp>
        </p:grpSp>
        <p:sp>
          <p:nvSpPr>
            <p:cNvPr id="79" name="Rectangle 79"/>
            <p:cNvSpPr/>
            <p:nvPr/>
          </p:nvSpPr>
          <p:spPr>
            <a:xfrm>
              <a:off x="8572500" y="5715000"/>
              <a:ext cx="2781300" cy="438150"/>
            </a:xfrm>
            <a:prstGeom prst="roundRect">
              <a:avLst>
                <a:gd name="adj" fmla="val 21739"/>
              </a:avLst>
            </a:prstGeom>
            <a:solidFill>
              <a:srgbClr val="3DDDFC">
                <a:alpha val="18000"/>
              </a:srgbClr>
            </a:solidFill>
            <a:ln w="9525">
              <a:solidFill>
                <a:srgbClr val="3DDDFC">
                  <a:alpha val="55000"/>
                </a:srgbClr>
              </a:solidFill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9305734" y="5887402"/>
              <a:ext cx="131483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适合复杂长程任务</a:t>
              </a: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559118" y="6562249"/>
            <a:ext cx="11073765" cy="198120"/>
            <a:chOff x="559118" y="6562249"/>
            <a:chExt cx="11073765" cy="198120"/>
          </a:xfrm>
        </p:grpSpPr>
        <p:sp>
          <p:nvSpPr>
            <p:cNvPr id="82" name="TextBox 82"/>
            <p:cNvSpPr txBox="1"/>
            <p:nvPr/>
          </p:nvSpPr>
          <p:spPr>
            <a:xfrm>
              <a:off x="559118" y="6562249"/>
              <a:ext cx="184141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三种模式 · 路径确定性递减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11144610" y="6562249"/>
              <a:ext cx="48827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05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7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0"/>
                            </p:stCondLst>
                            <p:childTnLst>
                              <p:par>
                                <p:cTn id="13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5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1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A0E27">
                    <a:alpha val="62000"/>
                  </a:srgbClr>
                </a:gs>
                <a:gs pos="100000">
                  <a:srgbClr val="0A0E27">
                    <a:alpha val="78000"/>
                  </a:srgbClr>
                </a:gs>
              </a:gsLst>
              <a:lin ang="5400000" scaled="1"/>
            </a:gra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571500" y="448628"/>
            <a:ext cx="5384730" cy="680084"/>
            <a:chOff x="571500" y="448628"/>
            <a:chExt cx="5384730" cy="680084"/>
          </a:xfrm>
        </p:grpSpPr>
        <p:sp>
          <p:nvSpPr>
            <p:cNvPr id="6" name="Rectangle 6"/>
            <p:cNvSpPr/>
            <p:nvPr/>
          </p:nvSpPr>
          <p:spPr>
            <a:xfrm>
              <a:off x="571500" y="476250"/>
              <a:ext cx="57150" cy="304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B8DEF"/>
                </a:gs>
                <a:gs pos="50000">
                  <a:srgbClr val="A26BFA"/>
                </a:gs>
                <a:gs pos="100000">
                  <a:srgbClr val="3DDDFC"/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29615" y="448628"/>
              <a:ext cx="5226615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让工具调用从"能跑"到"稳跑"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48665" y="915352"/>
              <a:ext cx="347250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TOOL ORCHESTRATION · A SIX-STEP DISCIPLINE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71500" y="1905000"/>
            <a:ext cx="11049000" cy="9525"/>
            <a:chOff x="571500" y="1905000"/>
            <a:chExt cx="11049000" cy="9525"/>
          </a:xfrm>
        </p:grpSpPr>
        <p:sp>
          <p:nvSpPr>
            <p:cNvPr id="10" name="Line 10"/>
            <p:cNvSpPr/>
            <p:nvPr/>
          </p:nvSpPr>
          <p:spPr>
            <a:xfrm>
              <a:off x="571500" y="19050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19050">
              <a:gradFill>
                <a:gsLst>
                  <a:gs pos="0">
                    <a:srgbClr val="5B8DEF">
                      <a:alpha val="0"/>
                    </a:srgbClr>
                  </a:gs>
                  <a:gs pos="10000">
                    <a:srgbClr val="5B8DEF">
                      <a:alpha val="70000"/>
                    </a:srgbClr>
                  </a:gs>
                  <a:gs pos="50000">
                    <a:srgbClr val="A26BFA">
                      <a:alpha val="70000"/>
                    </a:srgbClr>
                  </a:gs>
                  <a:gs pos="90000">
                    <a:srgbClr val="3DDDFC">
                      <a:alpha val="70000"/>
                    </a:srgbClr>
                  </a:gs>
                  <a:gs pos="100000">
                    <a:srgbClr val="3DDDFC">
                      <a:alpha val="0"/>
                    </a:srgbClr>
                  </a:gs>
                </a:gsLst>
                <a:lin ang="0" scaled="1"/>
              </a:gradFill>
              <a:custDash>
                <a:ds d="300000" sp="300000"/>
              </a:custDash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571500" y="1695450"/>
            <a:ext cx="1619250" cy="4019550"/>
            <a:chOff x="571500" y="1695450"/>
            <a:chExt cx="1619250" cy="4019550"/>
          </a:xfrm>
        </p:grpSpPr>
        <p:sp>
          <p:nvSpPr>
            <p:cNvPr id="12" name="Ellipse 12"/>
            <p:cNvSpPr/>
            <p:nvPr/>
          </p:nvSpPr>
          <p:spPr>
            <a:xfrm>
              <a:off x="1171575" y="1695450"/>
              <a:ext cx="419100" cy="419100"/>
            </a:xfrm>
            <a:prstGeom prst="ellipse">
              <a:avLst/>
            </a:prstGeom>
            <a:solidFill>
              <a:srgbClr val="0A0E27"/>
            </a:solidFill>
            <a:ln w="19050">
              <a:solidFill>
                <a:srgbClr val="5B8DEF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99356" y="1858328"/>
              <a:ext cx="16353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5B8DEF"/>
                  </a:solidFill>
                  <a:latin typeface="Segoe UI"/>
                  <a:ea typeface="Microsoft YaHei"/>
                  <a:cs typeface="Segoe UI"/>
                </a:rPr>
                <a:t>01</a:t>
              </a: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571500" y="2324100"/>
              <a:ext cx="1619250" cy="3390900"/>
            </a:xfrm>
            <a:prstGeom prst="roundRect">
              <a:avLst>
                <a:gd name="adj" fmla="val 9412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0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4000"/>
                </a:srgbClr>
              </a:solidFill>
            </a:ln>
          </p:spPr>
        </p:sp>
        <p:sp>
          <p:nvSpPr>
            <p:cNvPr id="15" name="Rectangle 15"/>
            <p:cNvSpPr/>
            <p:nvPr/>
          </p:nvSpPr>
          <p:spPr>
            <a:xfrm>
              <a:off x="742950" y="2333625"/>
              <a:ext cx="1276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grpSp>
          <p:nvGrpSpPr>
            <p:cNvPr id="18" name="Group 18"/>
            <p:cNvGrpSpPr/>
            <p:nvPr/>
          </p:nvGrpSpPr>
          <p:grpSpPr>
            <a:xfrm>
              <a:off x="1212800" y="2593868"/>
              <a:ext cx="324276" cy="324333"/>
              <a:chOff x="1212800" y="2593868"/>
              <a:chExt cx="324276" cy="32433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238250" y="2619375"/>
                <a:ext cx="23812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238125">
                    <a:moveTo>
                      <a:pt x="238125" y="119062"/>
                    </a:moveTo>
                    <a:cubicBezTo>
                      <a:pt x="238125" y="184819"/>
                      <a:pt x="184819" y="238125"/>
                      <a:pt x="119062" y="238125"/>
                    </a:cubicBezTo>
                    <a:cubicBezTo>
                      <a:pt x="53306" y="238125"/>
                      <a:pt x="0" y="184819"/>
                      <a:pt x="0" y="119062"/>
                    </a:cubicBezTo>
                    <a:cubicBezTo>
                      <a:pt x="0" y="53306"/>
                      <a:pt x="53306" y="0"/>
                      <a:pt x="119062" y="0"/>
                    </a:cubicBezTo>
                    <a:cubicBezTo>
                      <a:pt x="184819" y="0"/>
                      <a:pt x="238125" y="53306"/>
                      <a:pt x="238125" y="119062"/>
                    </a:cubicBezTo>
                    <a:close/>
                  </a:path>
                </a:pathLst>
              </a:custGeom>
              <a:solidFill>
                <a:srgbClr val="5B8DE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17" name="Freeform 17"/>
              <p:cNvSpPr/>
              <p:nvPr/>
            </p:nvSpPr>
            <p:spPr>
              <a:xfrm>
                <a:off x="1212800" y="2593868"/>
                <a:ext cx="324276" cy="324333"/>
              </a:xfrm>
              <a:custGeom>
                <a:avLst/>
                <a:gdLst/>
                <a:ahLst/>
                <a:cxnLst/>
                <a:rect l="l" t="t" r="r" b="b"/>
                <a:pathLst>
                  <a:path w="324276" h="324333">
                    <a:moveTo>
                      <a:pt x="319624" y="302833"/>
                    </a:moveTo>
                    <a:lnTo>
                      <a:pt x="245120" y="228330"/>
                    </a:lnTo>
                    <a:cubicBezTo>
                      <a:pt x="290068" y="174423"/>
                      <a:pt x="284664" y="94697"/>
                      <a:pt x="232853" y="47348"/>
                    </a:cubicBezTo>
                    <a:cubicBezTo>
                      <a:pt x="181042" y="0"/>
                      <a:pt x="101153" y="1779"/>
                      <a:pt x="51501" y="51387"/>
                    </a:cubicBezTo>
                    <a:cubicBezTo>
                      <a:pt x="1850" y="100995"/>
                      <a:pt x="0" y="180882"/>
                      <a:pt x="47303" y="232735"/>
                    </a:cubicBezTo>
                    <a:cubicBezTo>
                      <a:pt x="94605" y="284587"/>
                      <a:pt x="174326" y="290062"/>
                      <a:pt x="228273" y="245162"/>
                    </a:cubicBezTo>
                    <a:lnTo>
                      <a:pt x="302776" y="319680"/>
                    </a:lnTo>
                    <a:cubicBezTo>
                      <a:pt x="307429" y="324333"/>
                      <a:pt x="314971" y="324333"/>
                      <a:pt x="319624" y="319680"/>
                    </a:cubicBezTo>
                    <a:cubicBezTo>
                      <a:pt x="324276" y="315028"/>
                      <a:pt x="324276" y="307485"/>
                      <a:pt x="319624" y="302833"/>
                    </a:cubicBezTo>
                    <a:close/>
                    <a:moveTo>
                      <a:pt x="37356" y="144569"/>
                    </a:moveTo>
                    <a:cubicBezTo>
                      <a:pt x="37356" y="85388"/>
                      <a:pt x="85332" y="37413"/>
                      <a:pt x="144512" y="37413"/>
                    </a:cubicBezTo>
                    <a:cubicBezTo>
                      <a:pt x="203693" y="37413"/>
                      <a:pt x="251669" y="85388"/>
                      <a:pt x="251669" y="144569"/>
                    </a:cubicBezTo>
                    <a:cubicBezTo>
                      <a:pt x="251669" y="203750"/>
                      <a:pt x="203693" y="251725"/>
                      <a:pt x="144512" y="251725"/>
                    </a:cubicBezTo>
                    <a:cubicBezTo>
                      <a:pt x="85359" y="251660"/>
                      <a:pt x="37422" y="203723"/>
                      <a:pt x="37356" y="144569"/>
                    </a:cubicBezTo>
                    <a:close/>
                  </a:path>
                </a:pathLst>
              </a:custGeom>
              <a:solidFill>
                <a:srgbClr val="5B8DEF"/>
              </a:solidFill>
              <a:ln>
                <a:noFill/>
              </a:ln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949928" y="3149918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解析任务</a:t>
              </a:r>
            </a:p>
          </p:txBody>
        </p:sp>
        <p:sp>
          <p:nvSpPr>
            <p:cNvPr id="20" name="Line 20"/>
            <p:cNvSpPr/>
            <p:nvPr/>
          </p:nvSpPr>
          <p:spPr>
            <a:xfrm>
              <a:off x="876300" y="3505200"/>
              <a:ext cx="1009650" cy="9525"/>
            </a:xfrm>
            <a:custGeom>
              <a:avLst/>
              <a:gdLst/>
              <a:ahLst/>
              <a:cxnLst/>
              <a:rect l="l" t="t" r="r" b="b"/>
              <a:pathLst>
                <a:path w="1009650" h="9525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941546" y="3742849"/>
              <a:ext cx="87915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拆解用户意图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70347" y="3942874"/>
              <a:ext cx="102155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明确目标和约束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87184" y="4419124"/>
              <a:ext cx="38788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输出: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24985" y="4630102"/>
              <a:ext cx="91228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subtasks[]</a:t>
              </a:r>
            </a:p>
          </p:txBody>
        </p:sp>
        <p:sp>
          <p:nvSpPr>
            <p:cNvPr id="25" name="Rectangle 25"/>
            <p:cNvSpPr/>
            <p:nvPr/>
          </p:nvSpPr>
          <p:spPr>
            <a:xfrm>
              <a:off x="762000" y="5334000"/>
              <a:ext cx="1238250" cy="228600"/>
            </a:xfrm>
            <a:prstGeom prst="roundRect">
              <a:avLst>
                <a:gd name="adj" fmla="val 50000"/>
              </a:avLst>
            </a:prstGeom>
            <a:solidFill>
              <a:srgbClr val="5B8DEF">
                <a:alpha val="20000"/>
              </a:srgbClr>
            </a:solidFill>
            <a:ln w="9525">
              <a:solidFill>
                <a:srgbClr val="5B8DEF">
                  <a:alpha val="50000"/>
                </a:srgbClr>
              </a:solidFill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1231480" y="5406866"/>
              <a:ext cx="299290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5B8DEF"/>
                  </a:solidFill>
                  <a:latin typeface="Segoe UI"/>
                  <a:ea typeface="Microsoft YaHei"/>
                  <a:cs typeface="Segoe UI"/>
                </a:rPr>
                <a:t>PLAN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457450" y="1695450"/>
            <a:ext cx="1619250" cy="4019550"/>
            <a:chOff x="2457450" y="1695450"/>
            <a:chExt cx="1619250" cy="4019550"/>
          </a:xfrm>
        </p:grpSpPr>
        <p:sp>
          <p:nvSpPr>
            <p:cNvPr id="28" name="Ellipse 28"/>
            <p:cNvSpPr/>
            <p:nvPr/>
          </p:nvSpPr>
          <p:spPr>
            <a:xfrm>
              <a:off x="3057525" y="1695450"/>
              <a:ext cx="419100" cy="419100"/>
            </a:xfrm>
            <a:prstGeom prst="ellipse">
              <a:avLst/>
            </a:prstGeom>
            <a:solidFill>
              <a:srgbClr val="0A0E27"/>
            </a:solidFill>
            <a:ln w="19050">
              <a:solidFill>
                <a:srgbClr val="5B8DEF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3165179" y="1858328"/>
              <a:ext cx="20379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5B8DEF"/>
                  </a:solidFill>
                  <a:latin typeface="Segoe UI"/>
                  <a:ea typeface="Microsoft YaHei"/>
                  <a:cs typeface="Segoe UI"/>
                </a:rPr>
                <a:t>02</a:t>
              </a:r>
            </a:p>
          </p:txBody>
        </p:sp>
        <p:sp>
          <p:nvSpPr>
            <p:cNvPr id="30" name="Rectangle 30"/>
            <p:cNvSpPr/>
            <p:nvPr/>
          </p:nvSpPr>
          <p:spPr>
            <a:xfrm>
              <a:off x="2457450" y="2324100"/>
              <a:ext cx="1619250" cy="3390900"/>
            </a:xfrm>
            <a:prstGeom prst="roundRect">
              <a:avLst>
                <a:gd name="adj" fmla="val 9412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0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4000"/>
                </a:srgbClr>
              </a:solidFill>
            </a:ln>
          </p:spPr>
        </p:sp>
        <p:sp>
          <p:nvSpPr>
            <p:cNvPr id="31" name="Rectangle 31"/>
            <p:cNvSpPr/>
            <p:nvPr/>
          </p:nvSpPr>
          <p:spPr>
            <a:xfrm>
              <a:off x="2628900" y="2333625"/>
              <a:ext cx="1276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grpSp>
          <p:nvGrpSpPr>
            <p:cNvPr id="34" name="Group 34"/>
            <p:cNvGrpSpPr/>
            <p:nvPr/>
          </p:nvGrpSpPr>
          <p:grpSpPr>
            <a:xfrm>
              <a:off x="3095791" y="2593071"/>
              <a:ext cx="345209" cy="342820"/>
              <a:chOff x="3095791" y="2593071"/>
              <a:chExt cx="345209" cy="34282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3195638" y="2690812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142875">
                    <a:moveTo>
                      <a:pt x="142875" y="71438"/>
                    </a:moveTo>
                    <a:cubicBezTo>
                      <a:pt x="142875" y="110891"/>
                      <a:pt x="110891" y="142875"/>
                      <a:pt x="71438" y="142875"/>
                    </a:cubicBezTo>
                    <a:cubicBezTo>
                      <a:pt x="31984" y="142875"/>
                      <a:pt x="0" y="110891"/>
                      <a:pt x="0" y="71438"/>
                    </a:cubicBezTo>
                    <a:cubicBezTo>
                      <a:pt x="0" y="31984"/>
                      <a:pt x="31984" y="0"/>
                      <a:pt x="71438" y="0"/>
                    </a:cubicBezTo>
                    <a:cubicBezTo>
                      <a:pt x="110891" y="0"/>
                      <a:pt x="142875" y="31984"/>
                      <a:pt x="142875" y="71438"/>
                    </a:cubicBezTo>
                    <a:close/>
                  </a:path>
                </a:pathLst>
              </a:custGeom>
              <a:solidFill>
                <a:srgbClr val="5B8DE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3095791" y="2593071"/>
                <a:ext cx="345209" cy="342820"/>
              </a:xfrm>
              <a:custGeom>
                <a:avLst/>
                <a:gdLst/>
                <a:ahLst/>
                <a:cxnLst/>
                <a:rect l="l" t="t" r="r" b="b"/>
                <a:pathLst>
                  <a:path w="345209" h="342820">
                    <a:moveTo>
                      <a:pt x="310989" y="102444"/>
                    </a:moveTo>
                    <a:cubicBezTo>
                      <a:pt x="345209" y="174014"/>
                      <a:pt x="319839" y="259871"/>
                      <a:pt x="252213" y="301345"/>
                    </a:cubicBezTo>
                    <a:cubicBezTo>
                      <a:pt x="184588" y="342820"/>
                      <a:pt x="96559" y="326511"/>
                      <a:pt x="48280" y="263564"/>
                    </a:cubicBezTo>
                    <a:cubicBezTo>
                      <a:pt x="0" y="200616"/>
                      <a:pt x="7070" y="111369"/>
                      <a:pt x="64658" y="56807"/>
                    </a:cubicBezTo>
                    <a:cubicBezTo>
                      <a:pt x="122246" y="2246"/>
                      <a:pt x="211744" y="0"/>
                      <a:pt x="271996" y="51604"/>
                    </a:cubicBezTo>
                    <a:lnTo>
                      <a:pt x="305736" y="17850"/>
                    </a:lnTo>
                    <a:cubicBezTo>
                      <a:pt x="310388" y="13198"/>
                      <a:pt x="317931" y="13198"/>
                      <a:pt x="322583" y="17850"/>
                    </a:cubicBezTo>
                    <a:cubicBezTo>
                      <a:pt x="327235" y="22502"/>
                      <a:pt x="327235" y="30045"/>
                      <a:pt x="322583" y="34697"/>
                    </a:cubicBezTo>
                    <a:lnTo>
                      <a:pt x="179708" y="177572"/>
                    </a:lnTo>
                    <a:cubicBezTo>
                      <a:pt x="175056" y="182225"/>
                      <a:pt x="167513" y="182225"/>
                      <a:pt x="162861" y="177572"/>
                    </a:cubicBezTo>
                    <a:cubicBezTo>
                      <a:pt x="158208" y="172920"/>
                      <a:pt x="158208" y="165377"/>
                      <a:pt x="162861" y="160725"/>
                    </a:cubicBezTo>
                    <a:lnTo>
                      <a:pt x="204116" y="119470"/>
                    </a:lnTo>
                    <a:cubicBezTo>
                      <a:pt x="181098" y="104247"/>
                      <a:pt x="150636" y="106839"/>
                      <a:pt x="130520" y="125731"/>
                    </a:cubicBezTo>
                    <a:cubicBezTo>
                      <a:pt x="110405" y="144624"/>
                      <a:pt x="105911" y="174865"/>
                      <a:pt x="119663" y="198790"/>
                    </a:cubicBezTo>
                    <a:cubicBezTo>
                      <a:pt x="133416" y="222716"/>
                      <a:pt x="161808" y="234054"/>
                      <a:pt x="188258" y="226182"/>
                    </a:cubicBezTo>
                    <a:cubicBezTo>
                      <a:pt x="214708" y="218310"/>
                      <a:pt x="232280" y="193292"/>
                      <a:pt x="230711" y="165741"/>
                    </a:cubicBezTo>
                    <a:cubicBezTo>
                      <a:pt x="230341" y="159165"/>
                      <a:pt x="235372" y="153535"/>
                      <a:pt x="241948" y="153165"/>
                    </a:cubicBezTo>
                    <a:cubicBezTo>
                      <a:pt x="248523" y="152795"/>
                      <a:pt x="254154" y="157826"/>
                      <a:pt x="254524" y="164401"/>
                    </a:cubicBezTo>
                    <a:cubicBezTo>
                      <a:pt x="256760" y="203424"/>
                      <a:pt x="231577" y="238758"/>
                      <a:pt x="193961" y="249378"/>
                    </a:cubicBezTo>
                    <a:cubicBezTo>
                      <a:pt x="156344" y="259997"/>
                      <a:pt x="116401" y="243049"/>
                      <a:pt x="97900" y="208618"/>
                    </a:cubicBezTo>
                    <a:cubicBezTo>
                      <a:pt x="79399" y="174187"/>
                      <a:pt x="87311" y="131525"/>
                      <a:pt x="116928" y="106018"/>
                    </a:cubicBezTo>
                    <a:cubicBezTo>
                      <a:pt x="146545" y="80511"/>
                      <a:pt x="189909" y="79012"/>
                      <a:pt x="221216" y="102414"/>
                    </a:cubicBezTo>
                    <a:lnTo>
                      <a:pt x="255074" y="68556"/>
                    </a:lnTo>
                    <a:cubicBezTo>
                      <a:pt x="203692" y="25895"/>
                      <a:pt x="128422" y="28798"/>
                      <a:pt x="80478" y="75290"/>
                    </a:cubicBezTo>
                    <a:cubicBezTo>
                      <a:pt x="32534" y="121781"/>
                      <a:pt x="27318" y="196926"/>
                      <a:pt x="68378" y="249597"/>
                    </a:cubicBezTo>
                    <a:cubicBezTo>
                      <a:pt x="109438" y="302267"/>
                      <a:pt x="183585" y="315542"/>
                      <a:pt x="240369" y="280390"/>
                    </a:cubicBezTo>
                    <a:cubicBezTo>
                      <a:pt x="297153" y="245238"/>
                      <a:pt x="318333" y="172951"/>
                      <a:pt x="289498" y="112713"/>
                    </a:cubicBezTo>
                    <a:cubicBezTo>
                      <a:pt x="286663" y="106779"/>
                      <a:pt x="289175" y="99669"/>
                      <a:pt x="295109" y="96833"/>
                    </a:cubicBezTo>
                    <a:cubicBezTo>
                      <a:pt x="301044" y="93997"/>
                      <a:pt x="308153" y="96510"/>
                      <a:pt x="310989" y="102444"/>
                    </a:cubicBezTo>
                    <a:close/>
                  </a:path>
                </a:pathLst>
              </a:custGeom>
              <a:solidFill>
                <a:srgbClr val="5B8DEF"/>
              </a:solidFill>
              <a:ln>
                <a:noFill/>
              </a:ln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2835878" y="3149918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选择工具</a:t>
              </a:r>
            </a:p>
          </p:txBody>
        </p:sp>
        <p:sp>
          <p:nvSpPr>
            <p:cNvPr id="36" name="Line 36"/>
            <p:cNvSpPr/>
            <p:nvPr/>
          </p:nvSpPr>
          <p:spPr>
            <a:xfrm>
              <a:off x="2762250" y="3505200"/>
              <a:ext cx="1009650" cy="9525"/>
            </a:xfrm>
            <a:custGeom>
              <a:avLst/>
              <a:gdLst/>
              <a:ahLst/>
              <a:cxnLst/>
              <a:rect l="l" t="t" r="r" b="b"/>
              <a:pathLst>
                <a:path w="1009650" h="9525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2841736" y="3742849"/>
              <a:ext cx="85067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schema 匹配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827496" y="3942874"/>
              <a:ext cx="87915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描述向量检索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073134" y="4419124"/>
              <a:ext cx="38788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输出: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827037" y="4630102"/>
              <a:ext cx="88007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tool + args</a:t>
              </a:r>
            </a:p>
          </p:txBody>
        </p:sp>
        <p:sp>
          <p:nvSpPr>
            <p:cNvPr id="41" name="Rectangle 41"/>
            <p:cNvSpPr/>
            <p:nvPr/>
          </p:nvSpPr>
          <p:spPr>
            <a:xfrm>
              <a:off x="2647950" y="5334000"/>
              <a:ext cx="1238250" cy="228600"/>
            </a:xfrm>
            <a:prstGeom prst="roundRect">
              <a:avLst>
                <a:gd name="adj" fmla="val 50000"/>
              </a:avLst>
            </a:prstGeom>
            <a:solidFill>
              <a:srgbClr val="5B8DEF">
                <a:alpha val="20000"/>
              </a:srgbClr>
            </a:solidFill>
            <a:ln w="9525">
              <a:solidFill>
                <a:srgbClr val="5B8DEF">
                  <a:alpha val="50000"/>
                </a:srgbClr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3047846" y="5406866"/>
              <a:ext cx="43845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5B8DEF"/>
                  </a:solidFill>
                  <a:latin typeface="Segoe UI"/>
                  <a:ea typeface="Microsoft YaHei"/>
                  <a:cs typeface="Segoe UI"/>
                </a:rPr>
                <a:t>SELECT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4343400" y="1695450"/>
            <a:ext cx="1619250" cy="4019550"/>
            <a:chOff x="4343400" y="1695450"/>
            <a:chExt cx="1619250" cy="4019550"/>
          </a:xfrm>
        </p:grpSpPr>
        <p:sp>
          <p:nvSpPr>
            <p:cNvPr id="44" name="Ellipse 44"/>
            <p:cNvSpPr/>
            <p:nvPr/>
          </p:nvSpPr>
          <p:spPr>
            <a:xfrm>
              <a:off x="4943475" y="1695450"/>
              <a:ext cx="419100" cy="419100"/>
            </a:xfrm>
            <a:prstGeom prst="ellipse">
              <a:avLst/>
            </a:prstGeom>
            <a:solidFill>
              <a:srgbClr val="0A0E27"/>
            </a:solidFill>
            <a:ln w="19050">
              <a:solidFill>
                <a:srgbClr val="A26BFA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5051129" y="1858328"/>
              <a:ext cx="20379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A26BFA"/>
                  </a:solidFill>
                  <a:latin typeface="Segoe UI"/>
                  <a:ea typeface="Microsoft YaHei"/>
                  <a:cs typeface="Segoe UI"/>
                </a:rPr>
                <a:t>03</a:t>
              </a:r>
            </a:p>
          </p:txBody>
        </p:sp>
        <p:sp>
          <p:nvSpPr>
            <p:cNvPr id="46" name="Rectangle 46"/>
            <p:cNvSpPr/>
            <p:nvPr/>
          </p:nvSpPr>
          <p:spPr>
            <a:xfrm>
              <a:off x="4343400" y="2324100"/>
              <a:ext cx="1619250" cy="3390900"/>
            </a:xfrm>
            <a:prstGeom prst="roundRect">
              <a:avLst>
                <a:gd name="adj" fmla="val 9412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0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4000"/>
                </a:srgbClr>
              </a:solidFill>
            </a:ln>
          </p:spPr>
        </p:sp>
        <p:sp>
          <p:nvSpPr>
            <p:cNvPr id="47" name="Rectangle 47"/>
            <p:cNvSpPr/>
            <p:nvPr/>
          </p:nvSpPr>
          <p:spPr>
            <a:xfrm>
              <a:off x="4514850" y="2333625"/>
              <a:ext cx="1276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grpSp>
          <p:nvGrpSpPr>
            <p:cNvPr id="50" name="Group 50"/>
            <p:cNvGrpSpPr/>
            <p:nvPr/>
          </p:nvGrpSpPr>
          <p:grpSpPr>
            <a:xfrm>
              <a:off x="4997074" y="2594393"/>
              <a:ext cx="322648" cy="323808"/>
              <a:chOff x="4997074" y="2594393"/>
              <a:chExt cx="322648" cy="323808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5041220" y="2637234"/>
                <a:ext cx="236821" cy="236821"/>
              </a:xfrm>
              <a:custGeom>
                <a:avLst/>
                <a:gdLst/>
                <a:ahLst/>
                <a:cxnLst/>
                <a:rect l="l" t="t" r="r" b="b"/>
                <a:pathLst>
                  <a:path w="236821" h="236821">
                    <a:moveTo>
                      <a:pt x="236821" y="130969"/>
                    </a:moveTo>
                    <a:lnTo>
                      <a:pt x="149563" y="218227"/>
                    </a:lnTo>
                    <a:cubicBezTo>
                      <a:pt x="130965" y="236821"/>
                      <a:pt x="100816" y="236821"/>
                      <a:pt x="82218" y="218227"/>
                    </a:cubicBezTo>
                    <a:lnTo>
                      <a:pt x="18594" y="154603"/>
                    </a:lnTo>
                    <a:cubicBezTo>
                      <a:pt x="0" y="136005"/>
                      <a:pt x="0" y="105856"/>
                      <a:pt x="18594" y="87258"/>
                    </a:cubicBezTo>
                    <a:lnTo>
                      <a:pt x="105852" y="0"/>
                    </a:lnTo>
                    <a:close/>
                  </a:path>
                </a:pathLst>
              </a:custGeom>
              <a:solidFill>
                <a:srgbClr val="A26BFA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49" name="Freeform 49"/>
              <p:cNvSpPr/>
              <p:nvPr/>
            </p:nvSpPr>
            <p:spPr>
              <a:xfrm>
                <a:off x="4997074" y="2594393"/>
                <a:ext cx="322648" cy="323808"/>
              </a:xfrm>
              <a:custGeom>
                <a:avLst/>
                <a:gdLst/>
                <a:ahLst/>
                <a:cxnLst/>
                <a:rect l="l" t="t" r="r" b="b"/>
                <a:pathLst>
                  <a:path w="322648" h="323808">
                    <a:moveTo>
                      <a:pt x="319156" y="76090"/>
                    </a:moveTo>
                    <a:cubicBezTo>
                      <a:pt x="316923" y="73854"/>
                      <a:pt x="313892" y="72598"/>
                      <a:pt x="310732" y="72598"/>
                    </a:cubicBezTo>
                    <a:cubicBezTo>
                      <a:pt x="307572" y="72598"/>
                      <a:pt x="304542" y="73854"/>
                      <a:pt x="302309" y="76090"/>
                    </a:cubicBezTo>
                    <a:lnTo>
                      <a:pt x="251201" y="127212"/>
                    </a:lnTo>
                    <a:lnTo>
                      <a:pt x="196596" y="72607"/>
                    </a:lnTo>
                    <a:lnTo>
                      <a:pt x="247718" y="21500"/>
                    </a:lnTo>
                    <a:cubicBezTo>
                      <a:pt x="252371" y="16847"/>
                      <a:pt x="252371" y="9305"/>
                      <a:pt x="247718" y="4652"/>
                    </a:cubicBezTo>
                    <a:cubicBezTo>
                      <a:pt x="243066" y="0"/>
                      <a:pt x="235523" y="0"/>
                      <a:pt x="230871" y="4652"/>
                    </a:cubicBezTo>
                    <a:lnTo>
                      <a:pt x="179763" y="55775"/>
                    </a:lnTo>
                    <a:lnTo>
                      <a:pt x="140562" y="16559"/>
                    </a:lnTo>
                    <a:cubicBezTo>
                      <a:pt x="135910" y="11906"/>
                      <a:pt x="128367" y="11906"/>
                      <a:pt x="123715" y="16559"/>
                    </a:cubicBezTo>
                    <a:cubicBezTo>
                      <a:pt x="119062" y="21211"/>
                      <a:pt x="119062" y="28754"/>
                      <a:pt x="123715" y="33406"/>
                    </a:cubicBezTo>
                    <a:lnTo>
                      <a:pt x="133165" y="42842"/>
                    </a:lnTo>
                    <a:lnTo>
                      <a:pt x="54286" y="121720"/>
                    </a:lnTo>
                    <a:cubicBezTo>
                      <a:pt x="43122" y="132885"/>
                      <a:pt x="36849" y="148027"/>
                      <a:pt x="36849" y="163817"/>
                    </a:cubicBezTo>
                    <a:cubicBezTo>
                      <a:pt x="36849" y="179606"/>
                      <a:pt x="43122" y="194748"/>
                      <a:pt x="54286" y="205913"/>
                    </a:cubicBezTo>
                    <a:lnTo>
                      <a:pt x="77667" y="229293"/>
                    </a:lnTo>
                    <a:lnTo>
                      <a:pt x="4652" y="302309"/>
                    </a:lnTo>
                    <a:cubicBezTo>
                      <a:pt x="0" y="306961"/>
                      <a:pt x="0" y="314504"/>
                      <a:pt x="4652" y="319156"/>
                    </a:cubicBezTo>
                    <a:cubicBezTo>
                      <a:pt x="9305" y="323808"/>
                      <a:pt x="16847" y="323808"/>
                      <a:pt x="21500" y="319156"/>
                    </a:cubicBezTo>
                    <a:lnTo>
                      <a:pt x="94559" y="246096"/>
                    </a:lnTo>
                    <a:lnTo>
                      <a:pt x="117940" y="269477"/>
                    </a:lnTo>
                    <a:cubicBezTo>
                      <a:pt x="129105" y="280642"/>
                      <a:pt x="144247" y="286914"/>
                      <a:pt x="160036" y="286914"/>
                    </a:cubicBezTo>
                    <a:cubicBezTo>
                      <a:pt x="175825" y="286914"/>
                      <a:pt x="190968" y="280642"/>
                      <a:pt x="202132" y="269477"/>
                    </a:cubicBezTo>
                    <a:lnTo>
                      <a:pt x="281011" y="190598"/>
                    </a:lnTo>
                    <a:lnTo>
                      <a:pt x="290447" y="200049"/>
                    </a:lnTo>
                    <a:cubicBezTo>
                      <a:pt x="295099" y="204701"/>
                      <a:pt x="302642" y="204701"/>
                      <a:pt x="307294" y="200049"/>
                    </a:cubicBezTo>
                    <a:cubicBezTo>
                      <a:pt x="311947" y="195396"/>
                      <a:pt x="311947" y="187854"/>
                      <a:pt x="307294" y="183201"/>
                    </a:cubicBezTo>
                    <a:lnTo>
                      <a:pt x="268033" y="144045"/>
                    </a:lnTo>
                    <a:lnTo>
                      <a:pt x="319156" y="92937"/>
                    </a:lnTo>
                    <a:cubicBezTo>
                      <a:pt x="321392" y="90704"/>
                      <a:pt x="322648" y="87673"/>
                      <a:pt x="322648" y="84513"/>
                    </a:cubicBezTo>
                    <a:cubicBezTo>
                      <a:pt x="322648" y="81353"/>
                      <a:pt x="321392" y="78323"/>
                      <a:pt x="319156" y="76090"/>
                    </a:cubicBezTo>
                    <a:close/>
                    <a:moveTo>
                      <a:pt x="185300" y="252689"/>
                    </a:moveTo>
                    <a:cubicBezTo>
                      <a:pt x="178601" y="259392"/>
                      <a:pt x="169513" y="263158"/>
                      <a:pt x="160036" y="263158"/>
                    </a:cubicBezTo>
                    <a:cubicBezTo>
                      <a:pt x="150560" y="263158"/>
                      <a:pt x="141472" y="259392"/>
                      <a:pt x="134773" y="252689"/>
                    </a:cubicBezTo>
                    <a:lnTo>
                      <a:pt x="71119" y="189035"/>
                    </a:lnTo>
                    <a:cubicBezTo>
                      <a:pt x="64416" y="182336"/>
                      <a:pt x="60651" y="173248"/>
                      <a:pt x="60651" y="163772"/>
                    </a:cubicBezTo>
                    <a:cubicBezTo>
                      <a:pt x="60651" y="154295"/>
                      <a:pt x="64416" y="145207"/>
                      <a:pt x="71119" y="138508"/>
                    </a:cubicBezTo>
                    <a:lnTo>
                      <a:pt x="149998" y="59629"/>
                    </a:lnTo>
                    <a:lnTo>
                      <a:pt x="264134" y="173810"/>
                    </a:lnTo>
                    <a:close/>
                  </a:path>
                </a:pathLst>
              </a:custGeom>
              <a:solidFill>
                <a:srgbClr val="A26BFA"/>
              </a:solidFill>
              <a:ln>
                <a:noFill/>
              </a:ln>
            </p:spPr>
          </p:sp>
        </p:grpSp>
        <p:sp>
          <p:nvSpPr>
            <p:cNvPr id="51" name="TextBox 51"/>
            <p:cNvSpPr txBox="1"/>
            <p:nvPr/>
          </p:nvSpPr>
          <p:spPr>
            <a:xfrm>
              <a:off x="4721828" y="3149918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调用执行</a:t>
              </a:r>
            </a:p>
          </p:txBody>
        </p:sp>
        <p:sp>
          <p:nvSpPr>
            <p:cNvPr id="52" name="Line 52"/>
            <p:cNvSpPr/>
            <p:nvPr/>
          </p:nvSpPr>
          <p:spPr>
            <a:xfrm>
              <a:off x="4648200" y="3505200"/>
              <a:ext cx="1009650" cy="9525"/>
            </a:xfrm>
            <a:custGeom>
              <a:avLst/>
              <a:gdLst/>
              <a:ahLst/>
              <a:cxnLst/>
              <a:rect l="l" t="t" r="r" b="b"/>
              <a:pathLst>
                <a:path w="1009650" h="9525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4855845" y="374284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超时控制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4859405" y="3942874"/>
              <a:ext cx="5872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幂等 key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4959084" y="4419124"/>
              <a:ext cx="38788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输出: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4700910" y="4630102"/>
              <a:ext cx="90423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raw_result</a:t>
              </a:r>
            </a:p>
          </p:txBody>
        </p:sp>
        <p:sp>
          <p:nvSpPr>
            <p:cNvPr id="57" name="Rectangle 57"/>
            <p:cNvSpPr/>
            <p:nvPr/>
          </p:nvSpPr>
          <p:spPr>
            <a:xfrm>
              <a:off x="4533900" y="5334000"/>
              <a:ext cx="1238250" cy="228600"/>
            </a:xfrm>
            <a:prstGeom prst="roundRect">
              <a:avLst>
                <a:gd name="adj" fmla="val 50000"/>
              </a:avLst>
            </a:prstGeom>
            <a:solidFill>
              <a:srgbClr val="A26BFA">
                <a:alpha val="20000"/>
              </a:srgbClr>
            </a:solidFill>
            <a:ln w="9525">
              <a:solidFill>
                <a:srgbClr val="A26BFA">
                  <a:alpha val="50000"/>
                </a:srgbClr>
              </a:solidFill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4899005" y="5406866"/>
              <a:ext cx="50804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A26BFA"/>
                  </a:solidFill>
                  <a:latin typeface="Segoe UI"/>
                  <a:ea typeface="Microsoft YaHei"/>
                  <a:cs typeface="Segoe UI"/>
                </a:rPr>
                <a:t>EXECUTE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6229350" y="1695450"/>
            <a:ext cx="1619250" cy="4019550"/>
            <a:chOff x="6229350" y="1695450"/>
            <a:chExt cx="1619250" cy="4019550"/>
          </a:xfrm>
        </p:grpSpPr>
        <p:sp>
          <p:nvSpPr>
            <p:cNvPr id="60" name="Ellipse 60"/>
            <p:cNvSpPr/>
            <p:nvPr/>
          </p:nvSpPr>
          <p:spPr>
            <a:xfrm>
              <a:off x="6829425" y="1695450"/>
              <a:ext cx="419100" cy="419100"/>
            </a:xfrm>
            <a:prstGeom prst="ellipse">
              <a:avLst/>
            </a:prstGeom>
            <a:solidFill>
              <a:srgbClr val="0A0E27"/>
            </a:solidFill>
            <a:ln w="19050">
              <a:solidFill>
                <a:srgbClr val="A26BFA"/>
              </a:solidFill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6937079" y="1858328"/>
              <a:ext cx="20379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A26BFA"/>
                  </a:solidFill>
                  <a:latin typeface="Segoe UI"/>
                  <a:ea typeface="Microsoft YaHei"/>
                  <a:cs typeface="Segoe UI"/>
                </a:rPr>
                <a:t>04</a:t>
              </a:r>
            </a:p>
          </p:txBody>
        </p:sp>
        <p:sp>
          <p:nvSpPr>
            <p:cNvPr id="62" name="Rectangle 62"/>
            <p:cNvSpPr/>
            <p:nvPr/>
          </p:nvSpPr>
          <p:spPr>
            <a:xfrm>
              <a:off x="6229350" y="2324100"/>
              <a:ext cx="1619250" cy="3390900"/>
            </a:xfrm>
            <a:prstGeom prst="roundRect">
              <a:avLst>
                <a:gd name="adj" fmla="val 9412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0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4000"/>
                </a:srgbClr>
              </a:solidFill>
            </a:ln>
          </p:spPr>
        </p:sp>
        <p:sp>
          <p:nvSpPr>
            <p:cNvPr id="63" name="Rectangle 63"/>
            <p:cNvSpPr/>
            <p:nvPr/>
          </p:nvSpPr>
          <p:spPr>
            <a:xfrm>
              <a:off x="6400800" y="2333625"/>
              <a:ext cx="1276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grpSp>
          <p:nvGrpSpPr>
            <p:cNvPr id="66" name="Group 66"/>
            <p:cNvGrpSpPr/>
            <p:nvPr/>
          </p:nvGrpSpPr>
          <p:grpSpPr>
            <a:xfrm>
              <a:off x="6884194" y="2607469"/>
              <a:ext cx="309562" cy="309562"/>
              <a:chOff x="6884194" y="2607469"/>
              <a:chExt cx="309562" cy="309562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6896100" y="2619375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A26BFA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65" name="Freeform 65"/>
              <p:cNvSpPr/>
              <p:nvPr/>
            </p:nvSpPr>
            <p:spPr>
              <a:xfrm>
                <a:off x="6884194" y="2607469"/>
                <a:ext cx="309562" cy="309562"/>
              </a:xfrm>
              <a:custGeom>
                <a:avLst/>
                <a:gdLst/>
                <a:ahLst/>
                <a:cxnLst/>
                <a:rect l="l" t="t" r="r" b="b"/>
                <a:pathLst>
                  <a:path w="309562" h="309562">
                    <a:moveTo>
                      <a:pt x="222736" y="110639"/>
                    </a:moveTo>
                    <a:cubicBezTo>
                      <a:pt x="224972" y="112872"/>
                      <a:pt x="226228" y="115902"/>
                      <a:pt x="226228" y="119062"/>
                    </a:cubicBezTo>
                    <a:cubicBezTo>
                      <a:pt x="226228" y="122223"/>
                      <a:pt x="224972" y="125253"/>
                      <a:pt x="222736" y="127486"/>
                    </a:cubicBezTo>
                    <a:lnTo>
                      <a:pt x="139392" y="210830"/>
                    </a:lnTo>
                    <a:cubicBezTo>
                      <a:pt x="137159" y="213066"/>
                      <a:pt x="134129" y="214322"/>
                      <a:pt x="130969" y="214322"/>
                    </a:cubicBezTo>
                    <a:cubicBezTo>
                      <a:pt x="127809" y="214322"/>
                      <a:pt x="124778" y="213066"/>
                      <a:pt x="122545" y="210830"/>
                    </a:cubicBezTo>
                    <a:lnTo>
                      <a:pt x="86826" y="175111"/>
                    </a:lnTo>
                    <a:cubicBezTo>
                      <a:pt x="82174" y="170459"/>
                      <a:pt x="82174" y="162916"/>
                      <a:pt x="86826" y="158264"/>
                    </a:cubicBezTo>
                    <a:cubicBezTo>
                      <a:pt x="91479" y="153612"/>
                      <a:pt x="99021" y="153612"/>
                      <a:pt x="103674" y="158264"/>
                    </a:cubicBezTo>
                    <a:lnTo>
                      <a:pt x="130969" y="185574"/>
                    </a:lnTo>
                    <a:lnTo>
                      <a:pt x="205889" y="110639"/>
                    </a:lnTo>
                    <a:cubicBezTo>
                      <a:pt x="208122" y="108403"/>
                      <a:pt x="211152" y="107147"/>
                      <a:pt x="214312" y="107147"/>
                    </a:cubicBezTo>
                    <a:cubicBezTo>
                      <a:pt x="217473" y="107147"/>
                      <a:pt x="220503" y="108403"/>
                      <a:pt x="222736" y="110639"/>
                    </a:cubicBezTo>
                    <a:close/>
                    <a:moveTo>
                      <a:pt x="309562" y="154781"/>
                    </a:moveTo>
                    <a:cubicBezTo>
                      <a:pt x="309562" y="240265"/>
                      <a:pt x="240265" y="309562"/>
                      <a:pt x="154781" y="309562"/>
                    </a:cubicBezTo>
                    <a:cubicBezTo>
                      <a:pt x="69298" y="309562"/>
                      <a:pt x="0" y="240265"/>
                      <a:pt x="0" y="154781"/>
                    </a:cubicBezTo>
                    <a:cubicBezTo>
                      <a:pt x="0" y="69298"/>
                      <a:pt x="69298" y="0"/>
                      <a:pt x="154781" y="0"/>
                    </a:cubicBezTo>
                    <a:cubicBezTo>
                      <a:pt x="240227" y="90"/>
                      <a:pt x="309472" y="69335"/>
                      <a:pt x="309562" y="154781"/>
                    </a:cubicBezTo>
                    <a:close/>
                    <a:moveTo>
                      <a:pt x="285750" y="154781"/>
                    </a:moveTo>
                    <a:cubicBezTo>
                      <a:pt x="285750" y="82449"/>
                      <a:pt x="227113" y="23812"/>
                      <a:pt x="154781" y="23812"/>
                    </a:cubicBezTo>
                    <a:cubicBezTo>
                      <a:pt x="82449" y="23812"/>
                      <a:pt x="23812" y="82449"/>
                      <a:pt x="23812" y="154781"/>
                    </a:cubicBezTo>
                    <a:cubicBezTo>
                      <a:pt x="23812" y="227113"/>
                      <a:pt x="82449" y="285750"/>
                      <a:pt x="154781" y="285750"/>
                    </a:cubicBezTo>
                    <a:cubicBezTo>
                      <a:pt x="227079" y="285668"/>
                      <a:pt x="285668" y="227079"/>
                      <a:pt x="285750" y="154781"/>
                    </a:cubicBezTo>
                    <a:close/>
                  </a:path>
                </a:pathLst>
              </a:custGeom>
              <a:solidFill>
                <a:srgbClr val="A26BFA"/>
              </a:solidFill>
              <a:ln>
                <a:noFill/>
              </a:ln>
            </p:spPr>
          </p:sp>
        </p:grpSp>
        <p:sp>
          <p:nvSpPr>
            <p:cNvPr id="67" name="TextBox 67"/>
            <p:cNvSpPr txBox="1"/>
            <p:nvPr/>
          </p:nvSpPr>
          <p:spPr>
            <a:xfrm>
              <a:off x="6607778" y="3149918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验证返回</a:t>
              </a:r>
            </a:p>
          </p:txBody>
        </p:sp>
        <p:sp>
          <p:nvSpPr>
            <p:cNvPr id="68" name="Line 68"/>
            <p:cNvSpPr/>
            <p:nvPr/>
          </p:nvSpPr>
          <p:spPr>
            <a:xfrm>
              <a:off x="6534150" y="3505200"/>
              <a:ext cx="1009650" cy="9525"/>
            </a:xfrm>
            <a:custGeom>
              <a:avLst/>
              <a:gdLst/>
              <a:ahLst/>
              <a:cxnLst/>
              <a:rect l="l" t="t" r="r" b="b"/>
              <a:pathLst>
                <a:path w="1009650" h="9525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6585156" y="3742849"/>
              <a:ext cx="90763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JSON schema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6741795" y="3942874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业务规则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6845034" y="4419124"/>
              <a:ext cx="38788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输出: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6615039" y="4630102"/>
              <a:ext cx="84787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valid / fail</a:t>
              </a:r>
            </a:p>
          </p:txBody>
        </p:sp>
        <p:sp>
          <p:nvSpPr>
            <p:cNvPr id="73" name="Rectangle 73"/>
            <p:cNvSpPr/>
            <p:nvPr/>
          </p:nvSpPr>
          <p:spPr>
            <a:xfrm>
              <a:off x="6419850" y="5334000"/>
              <a:ext cx="1238250" cy="228600"/>
            </a:xfrm>
            <a:prstGeom prst="roundRect">
              <a:avLst>
                <a:gd name="adj" fmla="val 50000"/>
              </a:avLst>
            </a:prstGeom>
            <a:solidFill>
              <a:srgbClr val="A26BFA">
                <a:alpha val="20000"/>
              </a:srgbClr>
            </a:solidFill>
            <a:ln w="9525">
              <a:solidFill>
                <a:srgbClr val="A26BFA">
                  <a:alpha val="50000"/>
                </a:srgbClr>
              </a:solidFill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6765977" y="5406866"/>
              <a:ext cx="54599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A26BFA"/>
                  </a:solidFill>
                  <a:latin typeface="Segoe UI"/>
                  <a:ea typeface="Microsoft YaHei"/>
                  <a:cs typeface="Segoe UI"/>
                </a:rPr>
                <a:t>VALIDATE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8115300" y="1695450"/>
            <a:ext cx="1619250" cy="4019550"/>
            <a:chOff x="8115300" y="1695450"/>
            <a:chExt cx="1619250" cy="4019550"/>
          </a:xfrm>
        </p:grpSpPr>
        <p:sp>
          <p:nvSpPr>
            <p:cNvPr id="76" name="Ellipse 76"/>
            <p:cNvSpPr/>
            <p:nvPr/>
          </p:nvSpPr>
          <p:spPr>
            <a:xfrm>
              <a:off x="8715375" y="1695450"/>
              <a:ext cx="419100" cy="419100"/>
            </a:xfrm>
            <a:prstGeom prst="ellipse">
              <a:avLst/>
            </a:prstGeom>
            <a:solidFill>
              <a:srgbClr val="0A0E27"/>
            </a:solidFill>
            <a:ln w="19050">
              <a:solidFill>
                <a:srgbClr val="3DDDFC"/>
              </a:solidFill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8823029" y="1858328"/>
              <a:ext cx="20379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05</a:t>
              </a:r>
            </a:p>
          </p:txBody>
        </p:sp>
        <p:sp>
          <p:nvSpPr>
            <p:cNvPr id="78" name="Rectangle 78"/>
            <p:cNvSpPr/>
            <p:nvPr/>
          </p:nvSpPr>
          <p:spPr>
            <a:xfrm>
              <a:off x="8115300" y="2324100"/>
              <a:ext cx="1619250" cy="3390900"/>
            </a:xfrm>
            <a:prstGeom prst="roundRect">
              <a:avLst>
                <a:gd name="adj" fmla="val 9412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0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4000"/>
                </a:srgbClr>
              </a:solidFill>
            </a:ln>
          </p:spPr>
        </p:sp>
        <p:sp>
          <p:nvSpPr>
            <p:cNvPr id="79" name="Rectangle 79"/>
            <p:cNvSpPr/>
            <p:nvPr/>
          </p:nvSpPr>
          <p:spPr>
            <a:xfrm>
              <a:off x="8286750" y="2333625"/>
              <a:ext cx="1276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grpSp>
          <p:nvGrpSpPr>
            <p:cNvPr id="82" name="Group 82"/>
            <p:cNvGrpSpPr/>
            <p:nvPr/>
          </p:nvGrpSpPr>
          <p:grpSpPr>
            <a:xfrm>
              <a:off x="8782046" y="2619375"/>
              <a:ext cx="285754" cy="285750"/>
              <a:chOff x="8782046" y="2619375"/>
              <a:chExt cx="285754" cy="28575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8793956" y="2643188"/>
                <a:ext cx="261938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261938" h="238125">
                    <a:moveTo>
                      <a:pt x="261938" y="0"/>
                    </a:moveTo>
                    <a:lnTo>
                      <a:pt x="261938" y="71438"/>
                    </a:lnTo>
                    <a:lnTo>
                      <a:pt x="190500" y="71438"/>
                    </a:lnTo>
                    <a:close/>
                    <a:moveTo>
                      <a:pt x="0" y="238125"/>
                    </a:moveTo>
                    <a:lnTo>
                      <a:pt x="71438" y="166688"/>
                    </a:lnTo>
                    <a:lnTo>
                      <a:pt x="0" y="166688"/>
                    </a:ln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81" name="Freeform 81"/>
              <p:cNvSpPr/>
              <p:nvPr/>
            </p:nvSpPr>
            <p:spPr>
              <a:xfrm>
                <a:off x="8782046" y="2619375"/>
                <a:ext cx="285754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4" h="285750">
                    <a:moveTo>
                      <a:pt x="278402" y="12814"/>
                    </a:moveTo>
                    <a:cubicBezTo>
                      <a:pt x="273953" y="10969"/>
                      <a:pt x="268831" y="11985"/>
                      <a:pt x="265424" y="15389"/>
                    </a:cubicBezTo>
                    <a:lnTo>
                      <a:pt x="241522" y="39306"/>
                    </a:lnTo>
                    <a:cubicBezTo>
                      <a:pt x="211533" y="13543"/>
                      <a:pt x="177645" y="0"/>
                      <a:pt x="142879" y="0"/>
                    </a:cubicBezTo>
                    <a:cubicBezTo>
                      <a:pt x="79151" y="0"/>
                      <a:pt x="40812" y="37609"/>
                      <a:pt x="39205" y="39201"/>
                    </a:cubicBezTo>
                    <a:cubicBezTo>
                      <a:pt x="34553" y="43854"/>
                      <a:pt x="34553" y="51396"/>
                      <a:pt x="39205" y="56049"/>
                    </a:cubicBezTo>
                    <a:cubicBezTo>
                      <a:pt x="43857" y="60701"/>
                      <a:pt x="51400" y="60701"/>
                      <a:pt x="56052" y="56049"/>
                    </a:cubicBezTo>
                    <a:cubicBezTo>
                      <a:pt x="56365" y="55721"/>
                      <a:pt x="88899" y="23812"/>
                      <a:pt x="142879" y="23812"/>
                    </a:cubicBezTo>
                    <a:cubicBezTo>
                      <a:pt x="177362" y="23812"/>
                      <a:pt x="205268" y="39960"/>
                      <a:pt x="224615" y="56197"/>
                    </a:cubicBezTo>
                    <a:lnTo>
                      <a:pt x="193986" y="86826"/>
                    </a:lnTo>
                    <a:cubicBezTo>
                      <a:pt x="190577" y="90232"/>
                      <a:pt x="189557" y="95356"/>
                      <a:pt x="191401" y="99808"/>
                    </a:cubicBezTo>
                    <a:cubicBezTo>
                      <a:pt x="193246" y="104259"/>
                      <a:pt x="197592" y="107160"/>
                      <a:pt x="202410" y="107156"/>
                    </a:cubicBezTo>
                    <a:lnTo>
                      <a:pt x="273848" y="107156"/>
                    </a:lnTo>
                    <a:cubicBezTo>
                      <a:pt x="280423" y="107156"/>
                      <a:pt x="285754" y="101826"/>
                      <a:pt x="285754" y="95250"/>
                    </a:cubicBezTo>
                    <a:lnTo>
                      <a:pt x="285754" y="23812"/>
                    </a:lnTo>
                    <a:cubicBezTo>
                      <a:pt x="285753" y="18997"/>
                      <a:pt x="282851" y="14656"/>
                      <a:pt x="278402" y="12814"/>
                    </a:cubicBezTo>
                    <a:close/>
                    <a:moveTo>
                      <a:pt x="261941" y="83344"/>
                    </a:moveTo>
                    <a:lnTo>
                      <a:pt x="231149" y="83344"/>
                    </a:lnTo>
                    <a:lnTo>
                      <a:pt x="261941" y="52551"/>
                    </a:lnTo>
                    <a:close/>
                    <a:moveTo>
                      <a:pt x="229705" y="229701"/>
                    </a:moveTo>
                    <a:cubicBezTo>
                      <a:pt x="229393" y="230029"/>
                      <a:pt x="196859" y="261938"/>
                      <a:pt x="142879" y="261938"/>
                    </a:cubicBezTo>
                    <a:cubicBezTo>
                      <a:pt x="108395" y="261938"/>
                      <a:pt x="80490" y="245790"/>
                      <a:pt x="61142" y="229553"/>
                    </a:cubicBezTo>
                    <a:lnTo>
                      <a:pt x="91771" y="198924"/>
                    </a:lnTo>
                    <a:cubicBezTo>
                      <a:pt x="95180" y="195518"/>
                      <a:pt x="96201" y="190394"/>
                      <a:pt x="94356" y="185942"/>
                    </a:cubicBezTo>
                    <a:cubicBezTo>
                      <a:pt x="92512" y="181491"/>
                      <a:pt x="88166" y="178590"/>
                      <a:pt x="83348" y="178594"/>
                    </a:cubicBezTo>
                    <a:lnTo>
                      <a:pt x="11910" y="178594"/>
                    </a:lnTo>
                    <a:cubicBezTo>
                      <a:pt x="5334" y="178594"/>
                      <a:pt x="4" y="183924"/>
                      <a:pt x="4" y="190500"/>
                    </a:cubicBezTo>
                    <a:lnTo>
                      <a:pt x="4" y="261938"/>
                    </a:lnTo>
                    <a:cubicBezTo>
                      <a:pt x="0" y="266756"/>
                      <a:pt x="2901" y="271102"/>
                      <a:pt x="7352" y="272946"/>
                    </a:cubicBezTo>
                    <a:cubicBezTo>
                      <a:pt x="11804" y="274791"/>
                      <a:pt x="16928" y="273770"/>
                      <a:pt x="20334" y="270361"/>
                    </a:cubicBezTo>
                    <a:lnTo>
                      <a:pt x="44236" y="246444"/>
                    </a:lnTo>
                    <a:cubicBezTo>
                      <a:pt x="74224" y="272207"/>
                      <a:pt x="108113" y="285750"/>
                      <a:pt x="142879" y="285750"/>
                    </a:cubicBezTo>
                    <a:cubicBezTo>
                      <a:pt x="206607" y="285750"/>
                      <a:pt x="244945" y="248141"/>
                      <a:pt x="246552" y="246549"/>
                    </a:cubicBezTo>
                    <a:cubicBezTo>
                      <a:pt x="251205" y="241896"/>
                      <a:pt x="251205" y="234354"/>
                      <a:pt x="246552" y="229701"/>
                    </a:cubicBezTo>
                    <a:cubicBezTo>
                      <a:pt x="241900" y="225049"/>
                      <a:pt x="234357" y="225049"/>
                      <a:pt x="229705" y="229701"/>
                    </a:cubicBezTo>
                    <a:close/>
                    <a:moveTo>
                      <a:pt x="23816" y="202406"/>
                    </a:moveTo>
                    <a:lnTo>
                      <a:pt x="54609" y="202406"/>
                    </a:lnTo>
                    <a:lnTo>
                      <a:pt x="23816" y="233199"/>
                    </a:ln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83" name="TextBox 83"/>
            <p:cNvSpPr txBox="1"/>
            <p:nvPr/>
          </p:nvSpPr>
          <p:spPr>
            <a:xfrm>
              <a:off x="8493728" y="3149918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重试回退</a:t>
              </a:r>
            </a:p>
          </p:txBody>
        </p:sp>
        <p:sp>
          <p:nvSpPr>
            <p:cNvPr id="84" name="Line 84"/>
            <p:cNvSpPr/>
            <p:nvPr/>
          </p:nvSpPr>
          <p:spPr>
            <a:xfrm>
              <a:off x="8420100" y="3505200"/>
              <a:ext cx="1009650" cy="9525"/>
            </a:xfrm>
            <a:custGeom>
              <a:avLst/>
              <a:gdLst/>
              <a:ahLst/>
              <a:cxnLst/>
              <a:rect l="l" t="t" r="r" b="b"/>
              <a:pathLst>
                <a:path w="1009650" h="9525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8627745" y="374284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指数退避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8627745" y="3942874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降级路径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8730984" y="4419124"/>
              <a:ext cx="38788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输出: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8283612" y="4630102"/>
              <a:ext cx="12826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retry / fallback</a:t>
              </a:r>
            </a:p>
          </p:txBody>
        </p:sp>
        <p:sp>
          <p:nvSpPr>
            <p:cNvPr id="89" name="Rectangle 89"/>
            <p:cNvSpPr/>
            <p:nvPr/>
          </p:nvSpPr>
          <p:spPr>
            <a:xfrm>
              <a:off x="8305800" y="5334000"/>
              <a:ext cx="1238250" cy="228600"/>
            </a:xfrm>
            <a:prstGeom prst="roundRect">
              <a:avLst>
                <a:gd name="adj" fmla="val 50000"/>
              </a:avLst>
            </a:prstGeom>
            <a:solidFill>
              <a:srgbClr val="3DDDFC">
                <a:alpha val="20000"/>
              </a:srgbClr>
            </a:solidFill>
            <a:ln w="9525">
              <a:solidFill>
                <a:srgbClr val="3DDDFC">
                  <a:alpha val="50000"/>
                </a:srgbClr>
              </a:solidFill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8658253" y="5406866"/>
              <a:ext cx="533344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RECOVER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0001250" y="1695450"/>
            <a:ext cx="1619250" cy="4019550"/>
            <a:chOff x="10001250" y="1695450"/>
            <a:chExt cx="1619250" cy="4019550"/>
          </a:xfrm>
        </p:grpSpPr>
        <p:sp>
          <p:nvSpPr>
            <p:cNvPr id="92" name="Ellipse 92"/>
            <p:cNvSpPr/>
            <p:nvPr/>
          </p:nvSpPr>
          <p:spPr>
            <a:xfrm>
              <a:off x="10601325" y="1695450"/>
              <a:ext cx="419100" cy="419100"/>
            </a:xfrm>
            <a:prstGeom prst="ellipse">
              <a:avLst/>
            </a:prstGeom>
            <a:solidFill>
              <a:srgbClr val="0A0E27"/>
            </a:solidFill>
            <a:ln w="19050">
              <a:solidFill>
                <a:srgbClr val="4ADE80"/>
              </a:solidFill>
            </a:ln>
          </p:spPr>
        </p:sp>
        <p:sp>
          <p:nvSpPr>
            <p:cNvPr id="93" name="TextBox 93"/>
            <p:cNvSpPr txBox="1"/>
            <p:nvPr/>
          </p:nvSpPr>
          <p:spPr>
            <a:xfrm>
              <a:off x="10708979" y="1858328"/>
              <a:ext cx="20379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06</a:t>
              </a:r>
            </a:p>
          </p:txBody>
        </p:sp>
        <p:sp>
          <p:nvSpPr>
            <p:cNvPr id="94" name="Rectangle 94"/>
            <p:cNvSpPr/>
            <p:nvPr/>
          </p:nvSpPr>
          <p:spPr>
            <a:xfrm>
              <a:off x="10001250" y="2324100"/>
              <a:ext cx="1619250" cy="3390900"/>
            </a:xfrm>
            <a:prstGeom prst="roundRect">
              <a:avLst>
                <a:gd name="adj" fmla="val 9412"/>
              </a:avLst>
            </a:prstGeom>
            <a:gradFill>
              <a:gsLst>
                <a:gs pos="0">
                  <a:srgbClr val="5B8DEF">
                    <a:alpha val="65000"/>
                  </a:srgbClr>
                </a:gs>
                <a:gs pos="100000">
                  <a:srgbClr val="A26BFA">
                    <a:alpha val="45000"/>
                  </a:srgbClr>
                </a:gs>
              </a:gsLst>
              <a:lin ang="2700000" scaled="1"/>
            </a:gradFill>
            <a:ln w="9525">
              <a:solidFill>
                <a:srgbClr val="4ADE80">
                  <a:alpha val="55000"/>
                </a:srgbClr>
              </a:solidFill>
            </a:ln>
          </p:spPr>
        </p:sp>
        <p:sp>
          <p:nvSpPr>
            <p:cNvPr id="95" name="Rectangle 95"/>
            <p:cNvSpPr/>
            <p:nvPr/>
          </p:nvSpPr>
          <p:spPr>
            <a:xfrm>
              <a:off x="10172700" y="2333625"/>
              <a:ext cx="127635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grpSp>
          <p:nvGrpSpPr>
            <p:cNvPr id="98" name="Group 98"/>
            <p:cNvGrpSpPr/>
            <p:nvPr/>
          </p:nvGrpSpPr>
          <p:grpSpPr>
            <a:xfrm>
              <a:off x="10654523" y="2595023"/>
              <a:ext cx="312785" cy="334453"/>
              <a:chOff x="10654523" y="2595023"/>
              <a:chExt cx="312785" cy="334453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10668000" y="2607469"/>
                <a:ext cx="285750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66688">
                    <a:moveTo>
                      <a:pt x="285750" y="83344"/>
                    </a:moveTo>
                    <a:lnTo>
                      <a:pt x="142875" y="166688"/>
                    </a:lnTo>
                    <a:lnTo>
                      <a:pt x="0" y="83344"/>
                    </a:lnTo>
                    <a:lnTo>
                      <a:pt x="142875" y="0"/>
                    </a:lnTo>
                    <a:close/>
                  </a:path>
                </a:pathLst>
              </a:custGeom>
              <a:solidFill>
                <a:srgbClr val="4ADE80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97" name="Freeform 97"/>
              <p:cNvSpPr/>
              <p:nvPr/>
            </p:nvSpPr>
            <p:spPr>
              <a:xfrm>
                <a:off x="10654523" y="2595023"/>
                <a:ext cx="312785" cy="334453"/>
              </a:xfrm>
              <a:custGeom>
                <a:avLst/>
                <a:gdLst/>
                <a:ahLst/>
                <a:cxnLst/>
                <a:rect l="l" t="t" r="r" b="b"/>
                <a:pathLst>
                  <a:path w="312785" h="334453">
                    <a:moveTo>
                      <a:pt x="309511" y="232711"/>
                    </a:moveTo>
                    <a:cubicBezTo>
                      <a:pt x="312785" y="238393"/>
                      <a:pt x="310849" y="245652"/>
                      <a:pt x="305180" y="248948"/>
                    </a:cubicBezTo>
                    <a:lnTo>
                      <a:pt x="162305" y="332292"/>
                    </a:lnTo>
                    <a:cubicBezTo>
                      <a:pt x="158599" y="334453"/>
                      <a:pt x="154016" y="334453"/>
                      <a:pt x="150309" y="332292"/>
                    </a:cubicBezTo>
                    <a:lnTo>
                      <a:pt x="7434" y="248948"/>
                    </a:lnTo>
                    <a:cubicBezTo>
                      <a:pt x="1850" y="245593"/>
                      <a:pt x="0" y="238372"/>
                      <a:pt x="3282" y="232745"/>
                    </a:cubicBezTo>
                    <a:cubicBezTo>
                      <a:pt x="6564" y="227117"/>
                      <a:pt x="13760" y="225172"/>
                      <a:pt x="19430" y="228380"/>
                    </a:cubicBezTo>
                    <a:lnTo>
                      <a:pt x="156352" y="308226"/>
                    </a:lnTo>
                    <a:lnTo>
                      <a:pt x="293274" y="228380"/>
                    </a:lnTo>
                    <a:cubicBezTo>
                      <a:pt x="298955" y="225106"/>
                      <a:pt x="306215" y="227042"/>
                      <a:pt x="309511" y="232711"/>
                    </a:cubicBezTo>
                    <a:close/>
                    <a:moveTo>
                      <a:pt x="293274" y="156943"/>
                    </a:moveTo>
                    <a:lnTo>
                      <a:pt x="156352" y="236789"/>
                    </a:lnTo>
                    <a:lnTo>
                      <a:pt x="19430" y="156943"/>
                    </a:lnTo>
                    <a:cubicBezTo>
                      <a:pt x="13803" y="154141"/>
                      <a:pt x="6968" y="156196"/>
                      <a:pt x="3819" y="161636"/>
                    </a:cubicBezTo>
                    <a:cubicBezTo>
                      <a:pt x="670" y="167076"/>
                      <a:pt x="2292" y="174027"/>
                      <a:pt x="7524" y="177511"/>
                    </a:cubicBezTo>
                    <a:lnTo>
                      <a:pt x="150399" y="260854"/>
                    </a:lnTo>
                    <a:cubicBezTo>
                      <a:pt x="154105" y="263016"/>
                      <a:pt x="158688" y="263016"/>
                      <a:pt x="162394" y="260854"/>
                    </a:cubicBezTo>
                    <a:lnTo>
                      <a:pt x="305269" y="177511"/>
                    </a:lnTo>
                    <a:cubicBezTo>
                      <a:pt x="309004" y="175398"/>
                      <a:pt x="311313" y="171439"/>
                      <a:pt x="311313" y="167148"/>
                    </a:cubicBezTo>
                    <a:cubicBezTo>
                      <a:pt x="311312" y="162857"/>
                      <a:pt x="309004" y="158898"/>
                      <a:pt x="305269" y="156785"/>
                    </a:cubicBezTo>
                    <a:cubicBezTo>
                      <a:pt x="301534" y="154672"/>
                      <a:pt x="296952" y="154733"/>
                      <a:pt x="293274" y="156943"/>
                    </a:cubicBezTo>
                    <a:close/>
                    <a:moveTo>
                      <a:pt x="1571" y="95789"/>
                    </a:moveTo>
                    <a:cubicBezTo>
                      <a:pt x="1580" y="91545"/>
                      <a:pt x="3848" y="87627"/>
                      <a:pt x="7524" y="85505"/>
                    </a:cubicBezTo>
                    <a:lnTo>
                      <a:pt x="150399" y="2161"/>
                    </a:lnTo>
                    <a:cubicBezTo>
                      <a:pt x="154105" y="0"/>
                      <a:pt x="158688" y="0"/>
                      <a:pt x="162394" y="2161"/>
                    </a:cubicBezTo>
                    <a:lnTo>
                      <a:pt x="305269" y="85505"/>
                    </a:lnTo>
                    <a:cubicBezTo>
                      <a:pt x="308927" y="87639"/>
                      <a:pt x="311176" y="91555"/>
                      <a:pt x="311176" y="95789"/>
                    </a:cubicBezTo>
                    <a:cubicBezTo>
                      <a:pt x="311176" y="100024"/>
                      <a:pt x="308927" y="103939"/>
                      <a:pt x="305269" y="106073"/>
                    </a:cubicBezTo>
                    <a:lnTo>
                      <a:pt x="162394" y="189417"/>
                    </a:lnTo>
                    <a:cubicBezTo>
                      <a:pt x="158688" y="191578"/>
                      <a:pt x="154105" y="191578"/>
                      <a:pt x="150399" y="189417"/>
                    </a:cubicBezTo>
                    <a:lnTo>
                      <a:pt x="7524" y="106073"/>
                    </a:lnTo>
                    <a:cubicBezTo>
                      <a:pt x="3848" y="103951"/>
                      <a:pt x="1580" y="100033"/>
                      <a:pt x="1571" y="95789"/>
                    </a:cubicBezTo>
                    <a:close/>
                    <a:moveTo>
                      <a:pt x="37111" y="95789"/>
                    </a:moveTo>
                    <a:lnTo>
                      <a:pt x="156352" y="165351"/>
                    </a:lnTo>
                    <a:lnTo>
                      <a:pt x="275593" y="95789"/>
                    </a:lnTo>
                    <a:lnTo>
                      <a:pt x="156352" y="26227"/>
                    </a:lnTo>
                    <a:close/>
                  </a:path>
                </a:pathLst>
              </a:custGeom>
              <a:solidFill>
                <a:srgbClr val="4ADE80"/>
              </a:solidFill>
              <a:ln>
                <a:noFill/>
              </a:ln>
            </p:spPr>
          </p:sp>
        </p:grpSp>
        <p:sp>
          <p:nvSpPr>
            <p:cNvPr id="99" name="TextBox 99"/>
            <p:cNvSpPr txBox="1"/>
            <p:nvPr/>
          </p:nvSpPr>
          <p:spPr>
            <a:xfrm>
              <a:off x="10379678" y="3149918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结果汇总</a:t>
              </a:r>
            </a:p>
          </p:txBody>
        </p:sp>
        <p:sp>
          <p:nvSpPr>
            <p:cNvPr id="100" name="Line 100"/>
            <p:cNvSpPr/>
            <p:nvPr/>
          </p:nvSpPr>
          <p:spPr>
            <a:xfrm>
              <a:off x="10306050" y="3505200"/>
              <a:ext cx="1009650" cy="9525"/>
            </a:xfrm>
            <a:custGeom>
              <a:avLst/>
              <a:gdLst/>
              <a:ahLst/>
              <a:cxnLst/>
              <a:rect l="l" t="t" r="r" b="b"/>
              <a:pathLst>
                <a:path w="1009650" h="9525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noFill/>
            <a:ln w="9525">
              <a:solidFill>
                <a:srgbClr val="FFFFFF">
                  <a:alpha val="18000"/>
                </a:srgbClr>
              </a:solidFill>
            </a:ln>
          </p:spPr>
        </p:sp>
        <p:sp>
          <p:nvSpPr>
            <p:cNvPr id="101" name="TextBox 101"/>
            <p:cNvSpPr txBox="1"/>
            <p:nvPr/>
          </p:nvSpPr>
          <p:spPr>
            <a:xfrm>
              <a:off x="10513695" y="374284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多轮聚合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10300097" y="3942874"/>
              <a:ext cx="102155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引用与可解释化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10616934" y="4419124"/>
              <a:ext cx="38788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输出: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10310454" y="4630102"/>
              <a:ext cx="10008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final answer</a:t>
              </a:r>
            </a:p>
          </p:txBody>
        </p:sp>
        <p:sp>
          <p:nvSpPr>
            <p:cNvPr id="105" name="Rectangle 105"/>
            <p:cNvSpPr/>
            <p:nvPr/>
          </p:nvSpPr>
          <p:spPr>
            <a:xfrm>
              <a:off x="10191750" y="5334000"/>
              <a:ext cx="1238250" cy="228600"/>
            </a:xfrm>
            <a:prstGeom prst="roundRect">
              <a:avLst>
                <a:gd name="adj" fmla="val 50000"/>
              </a:avLst>
            </a:prstGeom>
            <a:solidFill>
              <a:srgbClr val="4ADE80">
                <a:alpha val="25000"/>
              </a:srgbClr>
            </a:solidFill>
            <a:ln w="9525">
              <a:solidFill>
                <a:srgbClr val="4ADE80">
                  <a:alpha val="70000"/>
                </a:srgbClr>
              </a:solidFill>
            </a:ln>
          </p:spPr>
        </p:sp>
        <p:sp>
          <p:nvSpPr>
            <p:cNvPr id="106" name="TextBox 106"/>
            <p:cNvSpPr txBox="1"/>
            <p:nvPr/>
          </p:nvSpPr>
          <p:spPr>
            <a:xfrm>
              <a:off x="10572669" y="5406866"/>
              <a:ext cx="47641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DELIVER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559118" y="6505099"/>
            <a:ext cx="11073765" cy="198120"/>
            <a:chOff x="559118" y="6505099"/>
            <a:chExt cx="11073765" cy="198120"/>
          </a:xfrm>
        </p:grpSpPr>
        <p:sp>
          <p:nvSpPr>
            <p:cNvPr id="108" name="TextBox 108"/>
            <p:cNvSpPr txBox="1"/>
            <p:nvPr/>
          </p:nvSpPr>
          <p:spPr>
            <a:xfrm>
              <a:off x="559118" y="6505099"/>
              <a:ext cx="199093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每步都可观测 · 每步都有回退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11144610" y="6505099"/>
              <a:ext cx="48827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06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4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31" dur="5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43" grpId="0"/>
      <p:bldP spid="59" grpId="0"/>
      <p:bldP spid="75" grpId="0"/>
      <p:bldP spid="91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A0E27">
                    <a:alpha val="60000"/>
                  </a:srgbClr>
                </a:gs>
                <a:gs pos="100000">
                  <a:srgbClr val="0A0E27">
                    <a:alpha val="78000"/>
                  </a:srgbClr>
                </a:gs>
              </a:gsLst>
              <a:lin ang="5400000" scaled="1"/>
            </a:gra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571500" y="448628"/>
            <a:ext cx="6088618" cy="680084"/>
            <a:chOff x="571500" y="448628"/>
            <a:chExt cx="6088618" cy="680084"/>
          </a:xfrm>
        </p:grpSpPr>
        <p:sp>
          <p:nvSpPr>
            <p:cNvPr id="6" name="Rectangle 6"/>
            <p:cNvSpPr/>
            <p:nvPr/>
          </p:nvSpPr>
          <p:spPr>
            <a:xfrm>
              <a:off x="571500" y="476250"/>
              <a:ext cx="57150" cy="304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B8DEF"/>
                </a:gs>
                <a:gs pos="50000">
                  <a:srgbClr val="A26BFA"/>
                </a:gs>
                <a:gs pos="100000">
                  <a:srgbClr val="3DDDFC"/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29615" y="448628"/>
              <a:ext cx="5930503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上下文,才是 Agent 真正的"权重"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48665" y="915352"/>
              <a:ext cx="355301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CONTEXT ENGINEERING · 1 CORE + 6 CAPABILITIES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10000" y="1619250"/>
            <a:ext cx="4572000" cy="4572000"/>
            <a:chOff x="3810000" y="1619250"/>
            <a:chExt cx="4572000" cy="4572000"/>
          </a:xfrm>
        </p:grpSpPr>
        <p:sp>
          <p:nvSpPr>
            <p:cNvPr id="10" name="Ellipse 10"/>
            <p:cNvSpPr/>
            <p:nvPr/>
          </p:nvSpPr>
          <p:spPr>
            <a:xfrm>
              <a:off x="4572000" y="2381250"/>
              <a:ext cx="3048000" cy="3048000"/>
            </a:xfrm>
            <a:prstGeom prst="ellipse">
              <a:avLst/>
            </a:prstGeom>
            <a:noFill/>
            <a:ln w="9525">
              <a:solidFill>
                <a:srgbClr val="FFFFFF">
                  <a:alpha val="8000"/>
                </a:srgbClr>
              </a:solidFill>
            </a:ln>
          </p:spPr>
        </p:sp>
        <p:sp>
          <p:nvSpPr>
            <p:cNvPr id="11" name="Ellipse 11"/>
            <p:cNvSpPr/>
            <p:nvPr/>
          </p:nvSpPr>
          <p:spPr>
            <a:xfrm>
              <a:off x="3810000" y="1619250"/>
              <a:ext cx="4572000" cy="4572000"/>
            </a:xfrm>
            <a:prstGeom prst="ellipse">
              <a:avLst/>
            </a:prstGeom>
            <a:noFill/>
            <a:ln w="9525">
              <a:solidFill>
                <a:srgbClr val="FFFFFF">
                  <a:alpha val="6000"/>
                </a:srgbClr>
              </a:solidFill>
              <a:custDash>
                <a:ds d="400000" sp="600000"/>
              </a:custDash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3905250" y="1714500"/>
            <a:ext cx="4381500" cy="4381500"/>
            <a:chOff x="3905250" y="1714500"/>
            <a:chExt cx="4381500" cy="4381500"/>
          </a:xfrm>
        </p:grpSpPr>
        <p:sp>
          <p:nvSpPr>
            <p:cNvPr id="13" name="Line 13"/>
            <p:cNvSpPr/>
            <p:nvPr/>
          </p:nvSpPr>
          <p:spPr>
            <a:xfrm>
              <a:off x="6096000" y="1714500"/>
              <a:ext cx="9525" cy="2190750"/>
            </a:xfrm>
            <a:custGeom>
              <a:avLst/>
              <a:gdLst/>
              <a:ahLst/>
              <a:cxnLst/>
              <a:rect l="l" t="t" r="r" b="b"/>
              <a:pathLst>
                <a:path w="9525" h="2190750">
                  <a:moveTo>
                    <a:pt x="0" y="219075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B8DEF">
                  <a:alpha val="40000"/>
                </a:srgbClr>
              </a:solidFill>
              <a:custDash>
                <a:ds d="300000" sp="300000"/>
              </a:custDash>
            </a:ln>
          </p:spPr>
        </p:sp>
        <p:sp>
          <p:nvSpPr>
            <p:cNvPr id="14" name="Line 14"/>
            <p:cNvSpPr/>
            <p:nvPr/>
          </p:nvSpPr>
          <p:spPr>
            <a:xfrm>
              <a:off x="6096000" y="2571750"/>
              <a:ext cx="2190750" cy="1333500"/>
            </a:xfrm>
            <a:custGeom>
              <a:avLst/>
              <a:gdLst/>
              <a:ahLst/>
              <a:cxnLst/>
              <a:rect l="l" t="t" r="r" b="b"/>
              <a:pathLst>
                <a:path w="2190750" h="1333500">
                  <a:moveTo>
                    <a:pt x="0" y="1333500"/>
                  </a:moveTo>
                  <a:lnTo>
                    <a:pt x="2190750" y="0"/>
                  </a:lnTo>
                </a:path>
              </a:pathLst>
            </a:custGeom>
            <a:noFill/>
            <a:ln w="19050">
              <a:solidFill>
                <a:srgbClr val="A26BFA">
                  <a:alpha val="40000"/>
                </a:srgbClr>
              </a:solidFill>
              <a:custDash>
                <a:ds d="300000" sp="300000"/>
              </a:custDash>
            </a:ln>
          </p:spPr>
        </p:sp>
        <p:sp>
          <p:nvSpPr>
            <p:cNvPr id="15" name="Line 15"/>
            <p:cNvSpPr/>
            <p:nvPr/>
          </p:nvSpPr>
          <p:spPr>
            <a:xfrm>
              <a:off x="6096000" y="3905250"/>
              <a:ext cx="2190750" cy="1238250"/>
            </a:xfrm>
            <a:custGeom>
              <a:avLst/>
              <a:gdLst/>
              <a:ahLst/>
              <a:cxnLst/>
              <a:rect l="l" t="t" r="r" b="b"/>
              <a:pathLst>
                <a:path w="2190750" h="1238250">
                  <a:moveTo>
                    <a:pt x="0" y="0"/>
                  </a:moveTo>
                  <a:lnTo>
                    <a:pt x="2190750" y="1238250"/>
                  </a:lnTo>
                </a:path>
              </a:pathLst>
            </a:custGeom>
            <a:noFill/>
            <a:ln w="19050">
              <a:solidFill>
                <a:srgbClr val="3DDDFC">
                  <a:alpha val="40000"/>
                </a:srgbClr>
              </a:solidFill>
              <a:custDash>
                <a:ds d="300000" sp="300000"/>
              </a:custDash>
            </a:ln>
          </p:spPr>
        </p:sp>
        <p:sp>
          <p:nvSpPr>
            <p:cNvPr id="16" name="Line 16"/>
            <p:cNvSpPr/>
            <p:nvPr/>
          </p:nvSpPr>
          <p:spPr>
            <a:xfrm>
              <a:off x="6096000" y="3905250"/>
              <a:ext cx="9525" cy="2190750"/>
            </a:xfrm>
            <a:custGeom>
              <a:avLst/>
              <a:gdLst/>
              <a:ahLst/>
              <a:cxnLst/>
              <a:rect l="l" t="t" r="r" b="b"/>
              <a:pathLst>
                <a:path w="9525" h="2190750">
                  <a:moveTo>
                    <a:pt x="0" y="0"/>
                  </a:moveTo>
                  <a:lnTo>
                    <a:pt x="0" y="2190750"/>
                  </a:lnTo>
                </a:path>
              </a:pathLst>
            </a:custGeom>
            <a:noFill/>
            <a:ln w="19050">
              <a:solidFill>
                <a:srgbClr val="4ADE80">
                  <a:alpha val="40000"/>
                </a:srgbClr>
              </a:solidFill>
              <a:custDash>
                <a:ds d="300000" sp="300000"/>
              </a:custDash>
            </a:ln>
          </p:spPr>
        </p:sp>
        <p:sp>
          <p:nvSpPr>
            <p:cNvPr id="17" name="Line 17"/>
            <p:cNvSpPr/>
            <p:nvPr/>
          </p:nvSpPr>
          <p:spPr>
            <a:xfrm>
              <a:off x="3905250" y="3905250"/>
              <a:ext cx="2190750" cy="1238250"/>
            </a:xfrm>
            <a:custGeom>
              <a:avLst/>
              <a:gdLst/>
              <a:ahLst/>
              <a:cxnLst/>
              <a:rect l="l" t="t" r="r" b="b"/>
              <a:pathLst>
                <a:path w="2190750" h="1238250">
                  <a:moveTo>
                    <a:pt x="2190750" y="0"/>
                  </a:moveTo>
                  <a:lnTo>
                    <a:pt x="0" y="1238250"/>
                  </a:lnTo>
                </a:path>
              </a:pathLst>
            </a:custGeom>
            <a:noFill/>
            <a:ln w="19050">
              <a:solidFill>
                <a:srgbClr val="3DDDFC">
                  <a:alpha val="40000"/>
                </a:srgbClr>
              </a:solidFill>
              <a:custDash>
                <a:ds d="300000" sp="300000"/>
              </a:custDash>
            </a:ln>
          </p:spPr>
        </p:sp>
        <p:sp>
          <p:nvSpPr>
            <p:cNvPr id="18" name="Line 18"/>
            <p:cNvSpPr/>
            <p:nvPr/>
          </p:nvSpPr>
          <p:spPr>
            <a:xfrm>
              <a:off x="3905250" y="2571750"/>
              <a:ext cx="2190750" cy="1333500"/>
            </a:xfrm>
            <a:custGeom>
              <a:avLst/>
              <a:gdLst/>
              <a:ahLst/>
              <a:cxnLst/>
              <a:rect l="l" t="t" r="r" b="b"/>
              <a:pathLst>
                <a:path w="2190750" h="1333500">
                  <a:moveTo>
                    <a:pt x="2190750" y="13335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26BFA">
                  <a:alpha val="40000"/>
                </a:srgbClr>
              </a:solidFill>
              <a:custDash>
                <a:ds d="300000" sp="300000"/>
              </a:custDash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5219700" y="3028950"/>
            <a:ext cx="1752600" cy="1752600"/>
            <a:chOff x="5219700" y="3028950"/>
            <a:chExt cx="1752600" cy="1752600"/>
          </a:xfrm>
        </p:grpSpPr>
        <p:sp>
          <p:nvSpPr>
            <p:cNvPr id="20" name="Ellipse 20"/>
            <p:cNvSpPr/>
            <p:nvPr/>
          </p:nvSpPr>
          <p:spPr>
            <a:xfrm>
              <a:off x="5219700" y="3028950"/>
              <a:ext cx="1752600" cy="1752600"/>
            </a:xfrm>
            <a:prstGeom prst="ellipse">
              <a:avLst/>
            </a:prstGeom>
            <a:solidFill>
              <a:srgbClr val="5B8DEF">
                <a:alpha val="20000"/>
              </a:srgbClr>
            </a:solidFill>
            <a:ln>
              <a:noFill/>
            </a:ln>
          </p:spPr>
        </p:sp>
        <p:sp>
          <p:nvSpPr>
            <p:cNvPr id="21" name="Ellipse 21"/>
            <p:cNvSpPr/>
            <p:nvPr/>
          </p:nvSpPr>
          <p:spPr>
            <a:xfrm>
              <a:off x="5353050" y="3162300"/>
              <a:ext cx="1485900" cy="1485900"/>
            </a:xfrm>
            <a:prstGeom prst="ellipse">
              <a:avLst/>
            </a:prstGeom>
            <a:gradFill>
              <a:gsLst>
                <a:gs pos="0">
                  <a:srgbClr val="5B8DEF"/>
                </a:gs>
                <a:gs pos="50000">
                  <a:srgbClr val="A26BFA"/>
                </a:gs>
                <a:gs pos="100000">
                  <a:srgbClr val="3DDDFC"/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22" name="Ellipse 22"/>
            <p:cNvSpPr/>
            <p:nvPr/>
          </p:nvSpPr>
          <p:spPr>
            <a:xfrm>
              <a:off x="5448300" y="3257550"/>
              <a:ext cx="1295400" cy="1295400"/>
            </a:xfrm>
            <a:prstGeom prst="ellipse">
              <a:avLst/>
            </a:prstGeom>
            <a:noFill/>
            <a:ln w="9525">
              <a:solidFill>
                <a:srgbClr val="FFFFFF">
                  <a:alpha val="40000"/>
                </a:srgbClr>
              </a:solidFill>
            </a:ln>
          </p:spPr>
        </p:sp>
        <p:grpSp>
          <p:nvGrpSpPr>
            <p:cNvPr id="25" name="Group 25"/>
            <p:cNvGrpSpPr/>
            <p:nvPr/>
          </p:nvGrpSpPr>
          <p:grpSpPr>
            <a:xfrm>
              <a:off x="5910262" y="3646930"/>
              <a:ext cx="371475" cy="402303"/>
              <a:chOff x="5910262" y="3646930"/>
              <a:chExt cx="371475" cy="40230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924550" y="3756892"/>
                <a:ext cx="171450" cy="27694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76945">
                    <a:moveTo>
                      <a:pt x="171450" y="93155"/>
                    </a:moveTo>
                    <a:lnTo>
                      <a:pt x="171450" y="276945"/>
                    </a:lnTo>
                    <a:cubicBezTo>
                      <a:pt x="169050" y="276935"/>
                      <a:pt x="166692" y="276321"/>
                      <a:pt x="164592" y="275159"/>
                    </a:cubicBezTo>
                    <a:lnTo>
                      <a:pt x="7429" y="189149"/>
                    </a:lnTo>
                    <a:cubicBezTo>
                      <a:pt x="2859" y="186648"/>
                      <a:pt x="12" y="181857"/>
                      <a:pt x="0" y="176647"/>
                    </a:cubicBezTo>
                    <a:lnTo>
                      <a:pt x="0" y="5840"/>
                    </a:lnTo>
                    <a:cubicBezTo>
                      <a:pt x="1" y="3827"/>
                      <a:pt x="427" y="1837"/>
                      <a:pt x="1250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5910262" y="3646930"/>
                <a:ext cx="371475" cy="402303"/>
              </a:xfrm>
              <a:custGeom>
                <a:avLst/>
                <a:gdLst/>
                <a:ahLst/>
                <a:cxnLst/>
                <a:rect l="l" t="t" r="r" b="b"/>
                <a:pathLst>
                  <a:path w="371475" h="402303">
                    <a:moveTo>
                      <a:pt x="356616" y="90709"/>
                    </a:moveTo>
                    <a:lnTo>
                      <a:pt x="199454" y="4716"/>
                    </a:lnTo>
                    <a:lnTo>
                      <a:pt x="199454" y="4716"/>
                    </a:lnTo>
                    <a:cubicBezTo>
                      <a:pt x="190918" y="0"/>
                      <a:pt x="180557" y="0"/>
                      <a:pt x="172021" y="4716"/>
                    </a:cubicBezTo>
                    <a:lnTo>
                      <a:pt x="14859" y="90745"/>
                    </a:lnTo>
                    <a:cubicBezTo>
                      <a:pt x="5718" y="95747"/>
                      <a:pt x="24" y="105328"/>
                      <a:pt x="0" y="115748"/>
                    </a:cubicBezTo>
                    <a:lnTo>
                      <a:pt x="0" y="286555"/>
                    </a:lnTo>
                    <a:cubicBezTo>
                      <a:pt x="24" y="296975"/>
                      <a:pt x="5718" y="306557"/>
                      <a:pt x="14859" y="311558"/>
                    </a:cubicBezTo>
                    <a:lnTo>
                      <a:pt x="172021" y="397587"/>
                    </a:lnTo>
                    <a:cubicBezTo>
                      <a:pt x="180557" y="402303"/>
                      <a:pt x="190918" y="402303"/>
                      <a:pt x="199454" y="397587"/>
                    </a:cubicBezTo>
                    <a:lnTo>
                      <a:pt x="356616" y="311558"/>
                    </a:lnTo>
                    <a:cubicBezTo>
                      <a:pt x="365757" y="306557"/>
                      <a:pt x="371451" y="296975"/>
                      <a:pt x="371475" y="286555"/>
                    </a:cubicBezTo>
                    <a:lnTo>
                      <a:pt x="371475" y="115766"/>
                    </a:lnTo>
                    <a:cubicBezTo>
                      <a:pt x="371471" y="105327"/>
                      <a:pt x="365774" y="95720"/>
                      <a:pt x="356616" y="90709"/>
                    </a:cubicBezTo>
                    <a:close/>
                    <a:moveTo>
                      <a:pt x="185738" y="29720"/>
                    </a:moveTo>
                    <a:lnTo>
                      <a:pt x="185738" y="29720"/>
                    </a:lnTo>
                    <a:lnTo>
                      <a:pt x="329220" y="108301"/>
                    </a:lnTo>
                    <a:lnTo>
                      <a:pt x="185738" y="186882"/>
                    </a:lnTo>
                    <a:lnTo>
                      <a:pt x="42255" y="108301"/>
                    </a:lnTo>
                    <a:close/>
                    <a:moveTo>
                      <a:pt x="28575" y="133304"/>
                    </a:moveTo>
                    <a:lnTo>
                      <a:pt x="171450" y="211492"/>
                    </a:lnTo>
                    <a:lnTo>
                      <a:pt x="171450" y="364708"/>
                    </a:lnTo>
                    <a:lnTo>
                      <a:pt x="28575" y="286573"/>
                    </a:lnTo>
                    <a:close/>
                    <a:moveTo>
                      <a:pt x="200025" y="364708"/>
                    </a:moveTo>
                    <a:lnTo>
                      <a:pt x="200025" y="211564"/>
                    </a:lnTo>
                    <a:lnTo>
                      <a:pt x="342900" y="133304"/>
                    </a:lnTo>
                    <a:lnTo>
                      <a:pt x="342900" y="286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5708113" y="4204335"/>
              <a:ext cx="77577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CONTEXT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701572" y="4417695"/>
              <a:ext cx="78885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ENGINEERING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953000" y="1333500"/>
            <a:ext cx="2436209" cy="762000"/>
            <a:chOff x="4953000" y="1333500"/>
            <a:chExt cx="2436209" cy="762000"/>
          </a:xfrm>
        </p:grpSpPr>
        <p:sp>
          <p:nvSpPr>
            <p:cNvPr id="29" name="Rectangle 29"/>
            <p:cNvSpPr/>
            <p:nvPr/>
          </p:nvSpPr>
          <p:spPr>
            <a:xfrm>
              <a:off x="4953000" y="1333500"/>
              <a:ext cx="2286000" cy="762000"/>
            </a:xfrm>
            <a:prstGeom prst="roundRect">
              <a:avLst>
                <a:gd name="adj" fmla="val 17500"/>
              </a:avLst>
            </a:prstGeom>
            <a:gradFill>
              <a:gsLst>
                <a:gs pos="0">
                  <a:srgbClr val="1A2150">
                    <a:alpha val="85000"/>
                  </a:srgbClr>
                </a:gs>
                <a:gs pos="100000">
                  <a:srgbClr val="1A2150">
                    <a:alpha val="50000"/>
                  </a:srgbClr>
                </a:gs>
              </a:gsLst>
              <a:lin ang="5400000" scaled="1"/>
            </a:gradFill>
            <a:ln w="9525">
              <a:solidFill>
                <a:srgbClr val="5B8DEF">
                  <a:alpha val="55000"/>
                </a:srgbClr>
              </a:solidFill>
            </a:ln>
          </p:spPr>
        </p:sp>
        <p:sp>
          <p:nvSpPr>
            <p:cNvPr id="30" name="Rectangle 30"/>
            <p:cNvSpPr/>
            <p:nvPr/>
          </p:nvSpPr>
          <p:spPr>
            <a:xfrm>
              <a:off x="5124450" y="1343025"/>
              <a:ext cx="19431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31" name="Rectangle 31"/>
            <p:cNvSpPr/>
            <p:nvPr/>
          </p:nvSpPr>
          <p:spPr>
            <a:xfrm>
              <a:off x="4953000" y="1562100"/>
              <a:ext cx="38100" cy="304800"/>
            </a:xfrm>
            <a:prstGeom prst="roundRect">
              <a:avLst>
                <a:gd name="adj" fmla="val 50000"/>
              </a:avLst>
            </a:prstGeom>
            <a:solidFill>
              <a:srgbClr val="5B8DEF"/>
            </a:solidFill>
            <a:ln>
              <a:noFill/>
            </a:ln>
          </p:spPr>
        </p:sp>
        <p:sp>
          <p:nvSpPr>
            <p:cNvPr id="32" name="Rectangle 32"/>
            <p:cNvSpPr/>
            <p:nvPr/>
          </p:nvSpPr>
          <p:spPr>
            <a:xfrm>
              <a:off x="5143500" y="1485900"/>
              <a:ext cx="419100" cy="419100"/>
            </a:xfrm>
            <a:prstGeom prst="roundRect">
              <a:avLst>
                <a:gd name="adj" fmla="val 22727"/>
              </a:avLst>
            </a:prstGeom>
            <a:solidFill>
              <a:srgbClr val="5B8DEF">
                <a:alpha val="20000"/>
              </a:srgbClr>
            </a:solidFill>
            <a:ln>
              <a:noFill/>
            </a:ln>
          </p:spPr>
        </p:sp>
        <p:grpSp>
          <p:nvGrpSpPr>
            <p:cNvPr id="35" name="Group 35"/>
            <p:cNvGrpSpPr/>
            <p:nvPr/>
          </p:nvGrpSpPr>
          <p:grpSpPr>
            <a:xfrm>
              <a:off x="5235223" y="1577583"/>
              <a:ext cx="226993" cy="227033"/>
              <a:chOff x="5235223" y="1577583"/>
              <a:chExt cx="226993" cy="22703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5253038" y="1595438"/>
                <a:ext cx="166688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166688" h="166688">
                    <a:moveTo>
                      <a:pt x="166688" y="83344"/>
                    </a:moveTo>
                    <a:cubicBezTo>
                      <a:pt x="166688" y="129373"/>
                      <a:pt x="129373" y="166688"/>
                      <a:pt x="83344" y="166688"/>
                    </a:cubicBezTo>
                    <a:cubicBezTo>
                      <a:pt x="37314" y="166688"/>
                      <a:pt x="0" y="129373"/>
                      <a:pt x="0" y="83344"/>
                    </a:cubicBezTo>
                    <a:cubicBezTo>
                      <a:pt x="0" y="37314"/>
                      <a:pt x="37314" y="0"/>
                      <a:pt x="83344" y="0"/>
                    </a:cubicBezTo>
                    <a:cubicBezTo>
                      <a:pt x="129373" y="0"/>
                      <a:pt x="166688" y="37314"/>
                      <a:pt x="166688" y="83344"/>
                    </a:cubicBezTo>
                    <a:close/>
                  </a:path>
                </a:pathLst>
              </a:custGeom>
              <a:solidFill>
                <a:srgbClr val="5B8DE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4" name="Freeform 34"/>
              <p:cNvSpPr/>
              <p:nvPr/>
            </p:nvSpPr>
            <p:spPr>
              <a:xfrm>
                <a:off x="5235223" y="1577583"/>
                <a:ext cx="226993" cy="227033"/>
              </a:xfrm>
              <a:custGeom>
                <a:avLst/>
                <a:gdLst/>
                <a:ahLst/>
                <a:cxnLst/>
                <a:rect l="l" t="t" r="r" b="b"/>
                <a:pathLst>
                  <a:path w="226993" h="227033">
                    <a:moveTo>
                      <a:pt x="223737" y="211983"/>
                    </a:moveTo>
                    <a:lnTo>
                      <a:pt x="171584" y="159831"/>
                    </a:lnTo>
                    <a:cubicBezTo>
                      <a:pt x="203047" y="122096"/>
                      <a:pt x="199265" y="66288"/>
                      <a:pt x="162997" y="33144"/>
                    </a:cubicBezTo>
                    <a:cubicBezTo>
                      <a:pt x="126729" y="0"/>
                      <a:pt x="70807" y="1245"/>
                      <a:pt x="36051" y="35971"/>
                    </a:cubicBezTo>
                    <a:cubicBezTo>
                      <a:pt x="1295" y="70696"/>
                      <a:pt x="0" y="126618"/>
                      <a:pt x="33112" y="162914"/>
                    </a:cubicBezTo>
                    <a:cubicBezTo>
                      <a:pt x="66224" y="199211"/>
                      <a:pt x="122028" y="203043"/>
                      <a:pt x="159791" y="171613"/>
                    </a:cubicBezTo>
                    <a:lnTo>
                      <a:pt x="211943" y="223776"/>
                    </a:lnTo>
                    <a:cubicBezTo>
                      <a:pt x="215200" y="227033"/>
                      <a:pt x="220480" y="227033"/>
                      <a:pt x="223737" y="223776"/>
                    </a:cubicBezTo>
                    <a:cubicBezTo>
                      <a:pt x="226993" y="220520"/>
                      <a:pt x="226993" y="215240"/>
                      <a:pt x="223737" y="211983"/>
                    </a:cubicBezTo>
                    <a:close/>
                    <a:moveTo>
                      <a:pt x="26149" y="101198"/>
                    </a:moveTo>
                    <a:cubicBezTo>
                      <a:pt x="26149" y="59772"/>
                      <a:pt x="59732" y="26189"/>
                      <a:pt x="101159" y="26189"/>
                    </a:cubicBezTo>
                    <a:cubicBezTo>
                      <a:pt x="142585" y="26189"/>
                      <a:pt x="176168" y="59772"/>
                      <a:pt x="176168" y="101198"/>
                    </a:cubicBezTo>
                    <a:cubicBezTo>
                      <a:pt x="176168" y="142625"/>
                      <a:pt x="142585" y="176208"/>
                      <a:pt x="101159" y="176208"/>
                    </a:cubicBezTo>
                    <a:cubicBezTo>
                      <a:pt x="59751" y="176162"/>
                      <a:pt x="26195" y="142606"/>
                      <a:pt x="26149" y="101198"/>
                    </a:cubicBezTo>
                    <a:close/>
                  </a:path>
                </a:pathLst>
              </a:custGeom>
              <a:solidFill>
                <a:srgbClr val="5B8DEF"/>
              </a:solidFill>
              <a:ln>
                <a:noFill/>
              </a:ln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5698808" y="1519714"/>
              <a:ext cx="423434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检索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703570" y="1807845"/>
              <a:ext cx="168563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RAG · 向量召回 · BM25 混排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143750" y="2190750"/>
            <a:ext cx="2286000" cy="762000"/>
            <a:chOff x="7143750" y="2190750"/>
            <a:chExt cx="2286000" cy="762000"/>
          </a:xfrm>
        </p:grpSpPr>
        <p:sp>
          <p:nvSpPr>
            <p:cNvPr id="39" name="Rectangle 39"/>
            <p:cNvSpPr/>
            <p:nvPr/>
          </p:nvSpPr>
          <p:spPr>
            <a:xfrm>
              <a:off x="7143750" y="2190750"/>
              <a:ext cx="2286000" cy="762000"/>
            </a:xfrm>
            <a:prstGeom prst="roundRect">
              <a:avLst>
                <a:gd name="adj" fmla="val 17500"/>
              </a:avLst>
            </a:prstGeom>
            <a:gradFill>
              <a:gsLst>
                <a:gs pos="0">
                  <a:srgbClr val="1A2150">
                    <a:alpha val="85000"/>
                  </a:srgbClr>
                </a:gs>
                <a:gs pos="100000">
                  <a:srgbClr val="1A2150">
                    <a:alpha val="50000"/>
                  </a:srgbClr>
                </a:gs>
              </a:gsLst>
              <a:lin ang="5400000" scaled="1"/>
            </a:gradFill>
            <a:ln w="9525">
              <a:solidFill>
                <a:srgbClr val="A26BFA">
                  <a:alpha val="55000"/>
                </a:srgbClr>
              </a:solidFill>
            </a:ln>
          </p:spPr>
        </p:sp>
        <p:sp>
          <p:nvSpPr>
            <p:cNvPr id="40" name="Rectangle 40"/>
            <p:cNvSpPr/>
            <p:nvPr/>
          </p:nvSpPr>
          <p:spPr>
            <a:xfrm>
              <a:off x="7315200" y="2200275"/>
              <a:ext cx="19431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41" name="Rectangle 41"/>
            <p:cNvSpPr/>
            <p:nvPr/>
          </p:nvSpPr>
          <p:spPr>
            <a:xfrm>
              <a:off x="7143750" y="2419350"/>
              <a:ext cx="38100" cy="304800"/>
            </a:xfrm>
            <a:prstGeom prst="roundRect">
              <a:avLst>
                <a:gd name="adj" fmla="val 50000"/>
              </a:avLst>
            </a:prstGeom>
            <a:solidFill>
              <a:srgbClr val="A26BFA"/>
            </a:solidFill>
            <a:ln>
              <a:noFill/>
            </a:ln>
          </p:spPr>
        </p:sp>
        <p:sp>
          <p:nvSpPr>
            <p:cNvPr id="42" name="Rectangle 42"/>
            <p:cNvSpPr/>
            <p:nvPr/>
          </p:nvSpPr>
          <p:spPr>
            <a:xfrm>
              <a:off x="7334250" y="2343150"/>
              <a:ext cx="419100" cy="419100"/>
            </a:xfrm>
            <a:prstGeom prst="roundRect">
              <a:avLst>
                <a:gd name="adj" fmla="val 22727"/>
              </a:avLst>
            </a:prstGeom>
            <a:solidFill>
              <a:srgbClr val="A26BFA">
                <a:alpha val="20000"/>
              </a:srgbClr>
            </a:solidFill>
            <a:ln>
              <a:noFill/>
            </a:ln>
          </p:spPr>
        </p:sp>
        <p:grpSp>
          <p:nvGrpSpPr>
            <p:cNvPr id="45" name="Group 45"/>
            <p:cNvGrpSpPr/>
            <p:nvPr/>
          </p:nvGrpSpPr>
          <p:grpSpPr>
            <a:xfrm>
              <a:off x="7434244" y="2460984"/>
              <a:ext cx="219171" cy="200994"/>
              <a:chOff x="7434244" y="2460984"/>
              <a:chExt cx="219171" cy="20099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7443188" y="2469356"/>
                <a:ext cx="201223" cy="183805"/>
              </a:xfrm>
              <a:custGeom>
                <a:avLst/>
                <a:gdLst/>
                <a:ahLst/>
                <a:cxnLst/>
                <a:rect l="l" t="t" r="r" b="b"/>
                <a:pathLst>
                  <a:path w="201223" h="183805">
                    <a:moveTo>
                      <a:pt x="198436" y="13939"/>
                    </a:moveTo>
                    <a:lnTo>
                      <a:pt x="127865" y="89272"/>
                    </a:lnTo>
                    <a:cubicBezTo>
                      <a:pt x="126419" y="90817"/>
                      <a:pt x="125614" y="92854"/>
                      <a:pt x="125615" y="94970"/>
                    </a:cubicBezTo>
                    <a:lnTo>
                      <a:pt x="125615" y="152780"/>
                    </a:lnTo>
                    <a:cubicBezTo>
                      <a:pt x="125617" y="155567"/>
                      <a:pt x="124225" y="158171"/>
                      <a:pt x="121906" y="159718"/>
                    </a:cubicBezTo>
                    <a:lnTo>
                      <a:pt x="88569" y="181939"/>
                    </a:lnTo>
                    <a:cubicBezTo>
                      <a:pt x="86014" y="183644"/>
                      <a:pt x="82728" y="183805"/>
                      <a:pt x="80018" y="182359"/>
                    </a:cubicBezTo>
                    <a:cubicBezTo>
                      <a:pt x="77309" y="180913"/>
                      <a:pt x="75614" y="178093"/>
                      <a:pt x="75609" y="175022"/>
                    </a:cubicBezTo>
                    <a:lnTo>
                      <a:pt x="75609" y="94970"/>
                    </a:lnTo>
                    <a:cubicBezTo>
                      <a:pt x="75609" y="92854"/>
                      <a:pt x="74805" y="90817"/>
                      <a:pt x="73358" y="89272"/>
                    </a:cubicBezTo>
                    <a:lnTo>
                      <a:pt x="2787" y="13939"/>
                    </a:lnTo>
                    <a:cubicBezTo>
                      <a:pt x="571" y="11501"/>
                      <a:pt x="0" y="7986"/>
                      <a:pt x="1329" y="4972"/>
                    </a:cubicBezTo>
                    <a:cubicBezTo>
                      <a:pt x="2659" y="1957"/>
                      <a:pt x="5639" y="9"/>
                      <a:pt x="8934" y="0"/>
                    </a:cubicBezTo>
                    <a:lnTo>
                      <a:pt x="192290" y="0"/>
                    </a:lnTo>
                    <a:cubicBezTo>
                      <a:pt x="195584" y="9"/>
                      <a:pt x="198565" y="1957"/>
                      <a:pt x="199894" y="4972"/>
                    </a:cubicBezTo>
                    <a:cubicBezTo>
                      <a:pt x="201223" y="7986"/>
                      <a:pt x="200652" y="11501"/>
                      <a:pt x="198436" y="13939"/>
                    </a:cubicBezTo>
                    <a:close/>
                  </a:path>
                </a:pathLst>
              </a:custGeom>
              <a:solidFill>
                <a:srgbClr val="A26BFA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44" name="Freeform 44"/>
              <p:cNvSpPr/>
              <p:nvPr/>
            </p:nvSpPr>
            <p:spPr>
              <a:xfrm>
                <a:off x="7434244" y="2460984"/>
                <a:ext cx="219171" cy="200994"/>
              </a:xfrm>
              <a:custGeom>
                <a:avLst/>
                <a:gdLst/>
                <a:ahLst/>
                <a:cxnLst/>
                <a:rect l="l" t="t" r="r" b="b"/>
                <a:pathLst>
                  <a:path w="219171" h="200994">
                    <a:moveTo>
                      <a:pt x="216445" y="9966"/>
                    </a:moveTo>
                    <a:cubicBezTo>
                      <a:pt x="213822" y="3908"/>
                      <a:pt x="207836" y="0"/>
                      <a:pt x="201234" y="38"/>
                    </a:cubicBezTo>
                    <a:lnTo>
                      <a:pt x="17878" y="38"/>
                    </a:lnTo>
                    <a:cubicBezTo>
                      <a:pt x="11287" y="51"/>
                      <a:pt x="5322" y="3946"/>
                      <a:pt x="2661" y="9976"/>
                    </a:cubicBezTo>
                    <a:cubicBezTo>
                      <a:pt x="0" y="16006"/>
                      <a:pt x="1142" y="23038"/>
                      <a:pt x="5574" y="27916"/>
                    </a:cubicBezTo>
                    <a:lnTo>
                      <a:pt x="5658" y="28010"/>
                    </a:lnTo>
                    <a:lnTo>
                      <a:pt x="76219" y="103353"/>
                    </a:lnTo>
                    <a:lnTo>
                      <a:pt x="76219" y="183394"/>
                    </a:lnTo>
                    <a:cubicBezTo>
                      <a:pt x="76217" y="189541"/>
                      <a:pt x="79599" y="195190"/>
                      <a:pt x="85018" y="198092"/>
                    </a:cubicBezTo>
                    <a:cubicBezTo>
                      <a:pt x="90436" y="200994"/>
                      <a:pt x="97012" y="200679"/>
                      <a:pt x="102128" y="197271"/>
                    </a:cubicBezTo>
                    <a:lnTo>
                      <a:pt x="135466" y="175039"/>
                    </a:lnTo>
                    <a:cubicBezTo>
                      <a:pt x="140107" y="171947"/>
                      <a:pt x="142895" y="166739"/>
                      <a:pt x="142894" y="161162"/>
                    </a:cubicBezTo>
                    <a:lnTo>
                      <a:pt x="142894" y="103353"/>
                    </a:lnTo>
                    <a:lnTo>
                      <a:pt x="213465" y="28010"/>
                    </a:lnTo>
                    <a:lnTo>
                      <a:pt x="213548" y="27916"/>
                    </a:lnTo>
                    <a:cubicBezTo>
                      <a:pt x="218031" y="23057"/>
                      <a:pt x="219171" y="15988"/>
                      <a:pt x="216445" y="9966"/>
                    </a:cubicBezTo>
                    <a:close/>
                    <a:moveTo>
                      <a:pt x="17878" y="16707"/>
                    </a:moveTo>
                    <a:lnTo>
                      <a:pt x="17878" y="16707"/>
                    </a:lnTo>
                    <a:close/>
                    <a:moveTo>
                      <a:pt x="130746" y="92008"/>
                    </a:moveTo>
                    <a:cubicBezTo>
                      <a:pt x="127851" y="95077"/>
                      <a:pt x="126234" y="99134"/>
                      <a:pt x="126225" y="103353"/>
                    </a:cubicBezTo>
                    <a:lnTo>
                      <a:pt x="126225" y="161162"/>
                    </a:lnTo>
                    <a:lnTo>
                      <a:pt x="92887" y="183394"/>
                    </a:lnTo>
                    <a:lnTo>
                      <a:pt x="92887" y="103353"/>
                    </a:lnTo>
                    <a:cubicBezTo>
                      <a:pt x="92897" y="99119"/>
                      <a:pt x="91287" y="95041"/>
                      <a:pt x="88387" y="91956"/>
                    </a:cubicBezTo>
                    <a:lnTo>
                      <a:pt x="17878" y="16707"/>
                    </a:lnTo>
                    <a:lnTo>
                      <a:pt x="201234" y="16707"/>
                    </a:lnTo>
                    <a:close/>
                  </a:path>
                </a:pathLst>
              </a:custGeom>
              <a:solidFill>
                <a:srgbClr val="A26BFA"/>
              </a:solidFill>
              <a:ln>
                <a:noFill/>
              </a:ln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7889558" y="2376964"/>
              <a:ext cx="423434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重排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894320" y="2665095"/>
              <a:ext cx="141617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Reranker · Top-K 精筛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7143750" y="4762500"/>
            <a:ext cx="2377059" cy="762000"/>
            <a:chOff x="7143750" y="4762500"/>
            <a:chExt cx="2377059" cy="762000"/>
          </a:xfrm>
        </p:grpSpPr>
        <p:sp>
          <p:nvSpPr>
            <p:cNvPr id="49" name="Rectangle 49"/>
            <p:cNvSpPr/>
            <p:nvPr/>
          </p:nvSpPr>
          <p:spPr>
            <a:xfrm>
              <a:off x="7143750" y="4762500"/>
              <a:ext cx="2286000" cy="762000"/>
            </a:xfrm>
            <a:prstGeom prst="roundRect">
              <a:avLst>
                <a:gd name="adj" fmla="val 17500"/>
              </a:avLst>
            </a:prstGeom>
            <a:gradFill>
              <a:gsLst>
                <a:gs pos="0">
                  <a:srgbClr val="1A2150">
                    <a:alpha val="85000"/>
                  </a:srgbClr>
                </a:gs>
                <a:gs pos="100000">
                  <a:srgbClr val="1A2150">
                    <a:alpha val="50000"/>
                  </a:srgbClr>
                </a:gs>
              </a:gsLst>
              <a:lin ang="5400000" scaled="1"/>
            </a:gradFill>
            <a:ln w="9525">
              <a:solidFill>
                <a:srgbClr val="3DDDFC">
                  <a:alpha val="55000"/>
                </a:srgbClr>
              </a:solidFill>
            </a:ln>
          </p:spPr>
        </p:sp>
        <p:sp>
          <p:nvSpPr>
            <p:cNvPr id="50" name="Rectangle 50"/>
            <p:cNvSpPr/>
            <p:nvPr/>
          </p:nvSpPr>
          <p:spPr>
            <a:xfrm>
              <a:off x="7315200" y="4772025"/>
              <a:ext cx="19431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51" name="Rectangle 51"/>
            <p:cNvSpPr/>
            <p:nvPr/>
          </p:nvSpPr>
          <p:spPr>
            <a:xfrm>
              <a:off x="7143750" y="4991100"/>
              <a:ext cx="38100" cy="304800"/>
            </a:xfrm>
            <a:prstGeom prst="roundRect">
              <a:avLst>
                <a:gd name="adj" fmla="val 50000"/>
              </a:avLst>
            </a:prstGeom>
            <a:solidFill>
              <a:srgbClr val="3DDDFC"/>
            </a:solidFill>
            <a:ln>
              <a:noFill/>
            </a:ln>
          </p:spPr>
        </p:sp>
        <p:sp>
          <p:nvSpPr>
            <p:cNvPr id="52" name="Rectangle 52"/>
            <p:cNvSpPr/>
            <p:nvPr/>
          </p:nvSpPr>
          <p:spPr>
            <a:xfrm>
              <a:off x="7334250" y="4914900"/>
              <a:ext cx="419100" cy="419100"/>
            </a:xfrm>
            <a:prstGeom prst="roundRect">
              <a:avLst>
                <a:gd name="adj" fmla="val 22727"/>
              </a:avLst>
            </a:prstGeom>
            <a:solidFill>
              <a:srgbClr val="3DDDFC">
                <a:alpha val="20000"/>
              </a:srgbClr>
            </a:solidFill>
            <a:ln>
              <a:noFill/>
            </a:ln>
          </p:spPr>
        </p:sp>
        <p:grpSp>
          <p:nvGrpSpPr>
            <p:cNvPr id="55" name="Group 55"/>
            <p:cNvGrpSpPr/>
            <p:nvPr/>
          </p:nvGrpSpPr>
          <p:grpSpPr>
            <a:xfrm>
              <a:off x="7427112" y="5024438"/>
              <a:ext cx="233376" cy="200025"/>
              <a:chOff x="7427112" y="5024438"/>
              <a:chExt cx="233376" cy="20002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7435453" y="5049441"/>
                <a:ext cx="216694" cy="141684"/>
              </a:xfrm>
              <a:custGeom>
                <a:avLst/>
                <a:gdLst/>
                <a:ahLst/>
                <a:cxnLst/>
                <a:rect l="l" t="t" r="r" b="b"/>
                <a:pathLst>
                  <a:path w="216694" h="141684">
                    <a:moveTo>
                      <a:pt x="33338" y="33338"/>
                    </a:moveTo>
                    <a:lnTo>
                      <a:pt x="66675" y="116681"/>
                    </a:lnTo>
                    <a:cubicBezTo>
                      <a:pt x="66675" y="135090"/>
                      <a:pt x="45839" y="141684"/>
                      <a:pt x="33338" y="141684"/>
                    </a:cubicBezTo>
                    <a:cubicBezTo>
                      <a:pt x="20836" y="141684"/>
                      <a:pt x="0" y="135090"/>
                      <a:pt x="0" y="116681"/>
                    </a:cubicBezTo>
                    <a:close/>
                    <a:moveTo>
                      <a:pt x="183356" y="0"/>
                    </a:moveTo>
                    <a:lnTo>
                      <a:pt x="150019" y="83344"/>
                    </a:lnTo>
                    <a:cubicBezTo>
                      <a:pt x="150019" y="101752"/>
                      <a:pt x="170855" y="108347"/>
                      <a:pt x="183356" y="108347"/>
                    </a:cubicBezTo>
                    <a:cubicBezTo>
                      <a:pt x="195858" y="108347"/>
                      <a:pt x="216694" y="101752"/>
                      <a:pt x="216694" y="83344"/>
                    </a:cubicBez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4" name="Freeform 54"/>
              <p:cNvSpPr/>
              <p:nvPr/>
            </p:nvSpPr>
            <p:spPr>
              <a:xfrm>
                <a:off x="7427112" y="5024438"/>
                <a:ext cx="233376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233376" h="200025">
                    <a:moveTo>
                      <a:pt x="232775" y="105221"/>
                    </a:moveTo>
                    <a:lnTo>
                      <a:pt x="199438" y="21878"/>
                    </a:lnTo>
                    <a:lnTo>
                      <a:pt x="199438" y="21878"/>
                    </a:lnTo>
                    <a:cubicBezTo>
                      <a:pt x="197922" y="18086"/>
                      <a:pt x="193882" y="15951"/>
                      <a:pt x="189895" y="16835"/>
                    </a:cubicBezTo>
                    <a:lnTo>
                      <a:pt x="125022" y="31254"/>
                    </a:lnTo>
                    <a:lnTo>
                      <a:pt x="125022" y="8334"/>
                    </a:lnTo>
                    <a:cubicBezTo>
                      <a:pt x="125022" y="3731"/>
                      <a:pt x="121291" y="0"/>
                      <a:pt x="116688" y="0"/>
                    </a:cubicBezTo>
                    <a:cubicBezTo>
                      <a:pt x="112085" y="0"/>
                      <a:pt x="108354" y="3731"/>
                      <a:pt x="108354" y="8334"/>
                    </a:cubicBezTo>
                    <a:lnTo>
                      <a:pt x="108354" y="34984"/>
                    </a:lnTo>
                    <a:lnTo>
                      <a:pt x="39866" y="50204"/>
                    </a:lnTo>
                    <a:cubicBezTo>
                      <a:pt x="37185" y="50796"/>
                      <a:pt x="34968" y="52671"/>
                      <a:pt x="33938" y="55215"/>
                    </a:cubicBezTo>
                    <a:lnTo>
                      <a:pt x="33938" y="55215"/>
                    </a:lnTo>
                    <a:lnTo>
                      <a:pt x="33938" y="55278"/>
                    </a:lnTo>
                    <a:lnTo>
                      <a:pt x="600" y="138559"/>
                    </a:lnTo>
                    <a:cubicBezTo>
                      <a:pt x="202" y="139552"/>
                      <a:pt x="0" y="140614"/>
                      <a:pt x="7" y="141684"/>
                    </a:cubicBezTo>
                    <a:cubicBezTo>
                      <a:pt x="7" y="165969"/>
                      <a:pt x="25572" y="175022"/>
                      <a:pt x="41679" y="175022"/>
                    </a:cubicBezTo>
                    <a:cubicBezTo>
                      <a:pt x="57785" y="175022"/>
                      <a:pt x="83350" y="165969"/>
                      <a:pt x="83350" y="141684"/>
                    </a:cubicBezTo>
                    <a:cubicBezTo>
                      <a:pt x="83357" y="140614"/>
                      <a:pt x="83155" y="139552"/>
                      <a:pt x="82757" y="138559"/>
                    </a:cubicBezTo>
                    <a:lnTo>
                      <a:pt x="53055" y="64352"/>
                    </a:lnTo>
                    <a:lnTo>
                      <a:pt x="108354" y="52090"/>
                    </a:lnTo>
                    <a:lnTo>
                      <a:pt x="108354" y="183356"/>
                    </a:lnTo>
                    <a:lnTo>
                      <a:pt x="91685" y="183356"/>
                    </a:lnTo>
                    <a:cubicBezTo>
                      <a:pt x="87082" y="183356"/>
                      <a:pt x="83350" y="187088"/>
                      <a:pt x="83350" y="191691"/>
                    </a:cubicBezTo>
                    <a:cubicBezTo>
                      <a:pt x="83350" y="196294"/>
                      <a:pt x="87082" y="200025"/>
                      <a:pt x="91685" y="200025"/>
                    </a:cubicBezTo>
                    <a:lnTo>
                      <a:pt x="141691" y="200025"/>
                    </a:lnTo>
                    <a:cubicBezTo>
                      <a:pt x="146294" y="200025"/>
                      <a:pt x="150025" y="196294"/>
                      <a:pt x="150025" y="191691"/>
                    </a:cubicBezTo>
                    <a:cubicBezTo>
                      <a:pt x="150025" y="187088"/>
                      <a:pt x="146294" y="183356"/>
                      <a:pt x="141691" y="183356"/>
                    </a:cubicBezTo>
                    <a:lnTo>
                      <a:pt x="125022" y="183356"/>
                    </a:lnTo>
                    <a:lnTo>
                      <a:pt x="125022" y="48360"/>
                    </a:lnTo>
                    <a:lnTo>
                      <a:pt x="178154" y="36567"/>
                    </a:lnTo>
                    <a:lnTo>
                      <a:pt x="150619" y="105221"/>
                    </a:lnTo>
                    <a:cubicBezTo>
                      <a:pt x="150220" y="106215"/>
                      <a:pt x="150019" y="107276"/>
                      <a:pt x="150025" y="108347"/>
                    </a:cubicBezTo>
                    <a:cubicBezTo>
                      <a:pt x="150025" y="132631"/>
                      <a:pt x="175591" y="141684"/>
                      <a:pt x="191697" y="141684"/>
                    </a:cubicBezTo>
                    <a:cubicBezTo>
                      <a:pt x="207803" y="141684"/>
                      <a:pt x="233369" y="132631"/>
                      <a:pt x="233369" y="108347"/>
                    </a:cubicBezTo>
                    <a:cubicBezTo>
                      <a:pt x="233376" y="107276"/>
                      <a:pt x="233174" y="106215"/>
                      <a:pt x="232775" y="105221"/>
                    </a:cubicBezTo>
                    <a:close/>
                    <a:moveTo>
                      <a:pt x="41679" y="158353"/>
                    </a:moveTo>
                    <a:cubicBezTo>
                      <a:pt x="33834" y="158353"/>
                      <a:pt x="17967" y="154592"/>
                      <a:pt x="16748" y="143101"/>
                    </a:cubicBezTo>
                    <a:lnTo>
                      <a:pt x="41679" y="80781"/>
                    </a:lnTo>
                    <a:lnTo>
                      <a:pt x="66609" y="143101"/>
                    </a:lnTo>
                    <a:cubicBezTo>
                      <a:pt x="65390" y="154592"/>
                      <a:pt x="49523" y="158353"/>
                      <a:pt x="41679" y="158353"/>
                    </a:cubicBezTo>
                    <a:close/>
                    <a:moveTo>
                      <a:pt x="191697" y="125016"/>
                    </a:moveTo>
                    <a:cubicBezTo>
                      <a:pt x="183853" y="125016"/>
                      <a:pt x="167986" y="121255"/>
                      <a:pt x="166767" y="109764"/>
                    </a:cubicBezTo>
                    <a:lnTo>
                      <a:pt x="191697" y="47443"/>
                    </a:lnTo>
                    <a:lnTo>
                      <a:pt x="216627" y="109764"/>
                    </a:lnTo>
                    <a:cubicBezTo>
                      <a:pt x="215409" y="121255"/>
                      <a:pt x="199542" y="125016"/>
                      <a:pt x="191697" y="125016"/>
                    </a:cubicBez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56" name="TextBox 56"/>
            <p:cNvSpPr txBox="1"/>
            <p:nvPr/>
          </p:nvSpPr>
          <p:spPr>
            <a:xfrm>
              <a:off x="7889558" y="4948714"/>
              <a:ext cx="423434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截断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894320" y="5236845"/>
              <a:ext cx="162648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Token 预算 · 关键信息优先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4953000" y="5715000"/>
            <a:ext cx="2286000" cy="762000"/>
            <a:chOff x="4953000" y="5715000"/>
            <a:chExt cx="2286000" cy="762000"/>
          </a:xfrm>
        </p:grpSpPr>
        <p:sp>
          <p:nvSpPr>
            <p:cNvPr id="59" name="Rectangle 59"/>
            <p:cNvSpPr/>
            <p:nvPr/>
          </p:nvSpPr>
          <p:spPr>
            <a:xfrm>
              <a:off x="4953000" y="5715000"/>
              <a:ext cx="2286000" cy="762000"/>
            </a:xfrm>
            <a:prstGeom prst="roundRect">
              <a:avLst>
                <a:gd name="adj" fmla="val 17500"/>
              </a:avLst>
            </a:prstGeom>
            <a:gradFill>
              <a:gsLst>
                <a:gs pos="0">
                  <a:srgbClr val="1A2150">
                    <a:alpha val="85000"/>
                  </a:srgbClr>
                </a:gs>
                <a:gs pos="100000">
                  <a:srgbClr val="1A2150">
                    <a:alpha val="50000"/>
                  </a:srgbClr>
                </a:gs>
              </a:gsLst>
              <a:lin ang="5400000" scaled="1"/>
            </a:gradFill>
            <a:ln w="9525">
              <a:solidFill>
                <a:srgbClr val="4ADE80">
                  <a:alpha val="50000"/>
                </a:srgbClr>
              </a:solidFill>
            </a:ln>
          </p:spPr>
        </p:sp>
        <p:sp>
          <p:nvSpPr>
            <p:cNvPr id="60" name="Rectangle 60"/>
            <p:cNvSpPr/>
            <p:nvPr/>
          </p:nvSpPr>
          <p:spPr>
            <a:xfrm>
              <a:off x="5124450" y="5724525"/>
              <a:ext cx="19431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61" name="Rectangle 61"/>
            <p:cNvSpPr/>
            <p:nvPr/>
          </p:nvSpPr>
          <p:spPr>
            <a:xfrm>
              <a:off x="4953000" y="5943600"/>
              <a:ext cx="38100" cy="304800"/>
            </a:xfrm>
            <a:prstGeom prst="roundRect">
              <a:avLst>
                <a:gd name="adj" fmla="val 50000"/>
              </a:avLst>
            </a:prstGeom>
            <a:solidFill>
              <a:srgbClr val="4ADE80"/>
            </a:solidFill>
            <a:ln>
              <a:noFill/>
            </a:ln>
          </p:spPr>
        </p:sp>
        <p:sp>
          <p:nvSpPr>
            <p:cNvPr id="62" name="Rectangle 62"/>
            <p:cNvSpPr/>
            <p:nvPr/>
          </p:nvSpPr>
          <p:spPr>
            <a:xfrm>
              <a:off x="5143500" y="5867400"/>
              <a:ext cx="419100" cy="419100"/>
            </a:xfrm>
            <a:prstGeom prst="roundRect">
              <a:avLst>
                <a:gd name="adj" fmla="val 22727"/>
              </a:avLst>
            </a:prstGeom>
            <a:solidFill>
              <a:srgbClr val="4ADE80">
                <a:alpha val="20000"/>
              </a:srgbClr>
            </a:solidFill>
            <a:ln>
              <a:noFill/>
            </a:ln>
          </p:spPr>
        </p:sp>
        <p:grpSp>
          <p:nvGrpSpPr>
            <p:cNvPr id="65" name="Group 65"/>
            <p:cNvGrpSpPr/>
            <p:nvPr/>
          </p:nvGrpSpPr>
          <p:grpSpPr>
            <a:xfrm>
              <a:off x="5253038" y="5968603"/>
              <a:ext cx="200025" cy="216694"/>
              <a:chOff x="5253038" y="5968603"/>
              <a:chExt cx="200025" cy="216694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5261372" y="5976938"/>
                <a:ext cx="183356" cy="100012"/>
              </a:xfrm>
              <a:custGeom>
                <a:avLst/>
                <a:gdLst/>
                <a:ahLst/>
                <a:cxnLst/>
                <a:rect l="l" t="t" r="r" b="b"/>
                <a:pathLst>
                  <a:path w="183356" h="100012">
                    <a:moveTo>
                      <a:pt x="183356" y="50006"/>
                    </a:moveTo>
                    <a:cubicBezTo>
                      <a:pt x="183356" y="77624"/>
                      <a:pt x="142309" y="100012"/>
                      <a:pt x="91678" y="100012"/>
                    </a:cubicBezTo>
                    <a:cubicBezTo>
                      <a:pt x="41047" y="100012"/>
                      <a:pt x="0" y="77624"/>
                      <a:pt x="0" y="50006"/>
                    </a:cubicBezTo>
                    <a:cubicBezTo>
                      <a:pt x="0" y="22388"/>
                      <a:pt x="41047" y="0"/>
                      <a:pt x="91678" y="0"/>
                    </a:cubicBezTo>
                    <a:cubicBezTo>
                      <a:pt x="142309" y="0"/>
                      <a:pt x="183356" y="22388"/>
                      <a:pt x="183356" y="50006"/>
                    </a:cubicBezTo>
                    <a:close/>
                  </a:path>
                </a:pathLst>
              </a:custGeom>
              <a:solidFill>
                <a:srgbClr val="4ADE80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64" name="Freeform 64"/>
              <p:cNvSpPr/>
              <p:nvPr/>
            </p:nvSpPr>
            <p:spPr>
              <a:xfrm>
                <a:off x="5253038" y="5968603"/>
                <a:ext cx="200025" cy="216694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216694">
                    <a:moveTo>
                      <a:pt x="100012" y="0"/>
                    </a:moveTo>
                    <a:cubicBezTo>
                      <a:pt x="43933" y="0"/>
                      <a:pt x="0" y="25628"/>
                      <a:pt x="0" y="58341"/>
                    </a:cubicBezTo>
                    <a:lnTo>
                      <a:pt x="0" y="158353"/>
                    </a:lnTo>
                    <a:cubicBezTo>
                      <a:pt x="0" y="191066"/>
                      <a:pt x="43933" y="216694"/>
                      <a:pt x="100012" y="216694"/>
                    </a:cubicBezTo>
                    <a:cubicBezTo>
                      <a:pt x="156092" y="216694"/>
                      <a:pt x="200025" y="191066"/>
                      <a:pt x="200025" y="158353"/>
                    </a:cubicBezTo>
                    <a:lnTo>
                      <a:pt x="200025" y="58341"/>
                    </a:lnTo>
                    <a:cubicBezTo>
                      <a:pt x="200025" y="25628"/>
                      <a:pt x="156092" y="0"/>
                      <a:pt x="100012" y="0"/>
                    </a:cubicBezTo>
                    <a:close/>
                    <a:moveTo>
                      <a:pt x="183356" y="108347"/>
                    </a:moveTo>
                    <a:cubicBezTo>
                      <a:pt x="183356" y="118369"/>
                      <a:pt x="175147" y="128589"/>
                      <a:pt x="160843" y="136392"/>
                    </a:cubicBezTo>
                    <a:cubicBezTo>
                      <a:pt x="144737" y="145174"/>
                      <a:pt x="123130" y="150019"/>
                      <a:pt x="100012" y="150019"/>
                    </a:cubicBezTo>
                    <a:cubicBezTo>
                      <a:pt x="76895" y="150019"/>
                      <a:pt x="55288" y="145174"/>
                      <a:pt x="39182" y="136392"/>
                    </a:cubicBezTo>
                    <a:cubicBezTo>
                      <a:pt x="24878" y="128589"/>
                      <a:pt x="16669" y="118369"/>
                      <a:pt x="16669" y="108347"/>
                    </a:cubicBezTo>
                    <a:lnTo>
                      <a:pt x="16669" y="91011"/>
                    </a:lnTo>
                    <a:cubicBezTo>
                      <a:pt x="34442" y="106638"/>
                      <a:pt x="64831" y="116681"/>
                      <a:pt x="100012" y="116681"/>
                    </a:cubicBezTo>
                    <a:cubicBezTo>
                      <a:pt x="135194" y="116681"/>
                      <a:pt x="165583" y="106597"/>
                      <a:pt x="183356" y="91011"/>
                    </a:cubicBezTo>
                    <a:close/>
                    <a:moveTo>
                      <a:pt x="39182" y="30295"/>
                    </a:moveTo>
                    <a:cubicBezTo>
                      <a:pt x="55288" y="21513"/>
                      <a:pt x="76895" y="16669"/>
                      <a:pt x="100012" y="16669"/>
                    </a:cubicBezTo>
                    <a:cubicBezTo>
                      <a:pt x="123130" y="16669"/>
                      <a:pt x="144737" y="21513"/>
                      <a:pt x="160843" y="30295"/>
                    </a:cubicBezTo>
                    <a:cubicBezTo>
                      <a:pt x="175147" y="38099"/>
                      <a:pt x="183356" y="48319"/>
                      <a:pt x="183356" y="58341"/>
                    </a:cubicBezTo>
                    <a:cubicBezTo>
                      <a:pt x="183356" y="68363"/>
                      <a:pt x="175147" y="78583"/>
                      <a:pt x="160843" y="86386"/>
                    </a:cubicBezTo>
                    <a:cubicBezTo>
                      <a:pt x="144737" y="95168"/>
                      <a:pt x="123130" y="100012"/>
                      <a:pt x="100012" y="100012"/>
                    </a:cubicBezTo>
                    <a:cubicBezTo>
                      <a:pt x="76895" y="100012"/>
                      <a:pt x="55288" y="95168"/>
                      <a:pt x="39182" y="86386"/>
                    </a:cubicBezTo>
                    <a:cubicBezTo>
                      <a:pt x="24878" y="78583"/>
                      <a:pt x="16669" y="68363"/>
                      <a:pt x="16669" y="58341"/>
                    </a:cubicBezTo>
                    <a:cubicBezTo>
                      <a:pt x="16669" y="48319"/>
                      <a:pt x="24878" y="38099"/>
                      <a:pt x="39182" y="30295"/>
                    </a:cubicBezTo>
                    <a:close/>
                    <a:moveTo>
                      <a:pt x="160843" y="186398"/>
                    </a:moveTo>
                    <a:cubicBezTo>
                      <a:pt x="144737" y="195181"/>
                      <a:pt x="123130" y="200025"/>
                      <a:pt x="100012" y="200025"/>
                    </a:cubicBezTo>
                    <a:cubicBezTo>
                      <a:pt x="76895" y="200025"/>
                      <a:pt x="55288" y="195181"/>
                      <a:pt x="39182" y="186398"/>
                    </a:cubicBezTo>
                    <a:cubicBezTo>
                      <a:pt x="24878" y="178595"/>
                      <a:pt x="16669" y="168375"/>
                      <a:pt x="16669" y="158353"/>
                    </a:cubicBezTo>
                    <a:lnTo>
                      <a:pt x="16669" y="141018"/>
                    </a:lnTo>
                    <a:cubicBezTo>
                      <a:pt x="34442" y="156645"/>
                      <a:pt x="64831" y="166688"/>
                      <a:pt x="100012" y="166688"/>
                    </a:cubicBezTo>
                    <a:cubicBezTo>
                      <a:pt x="135194" y="166688"/>
                      <a:pt x="165583" y="156603"/>
                      <a:pt x="183356" y="141018"/>
                    </a:cubicBezTo>
                    <a:lnTo>
                      <a:pt x="183356" y="158353"/>
                    </a:lnTo>
                    <a:cubicBezTo>
                      <a:pt x="183356" y="168375"/>
                      <a:pt x="175147" y="178595"/>
                      <a:pt x="160843" y="186398"/>
                    </a:cubicBezTo>
                    <a:close/>
                  </a:path>
                </a:pathLst>
              </a:custGeom>
              <a:solidFill>
                <a:srgbClr val="4ADE80"/>
              </a:solidFill>
              <a:ln>
                <a:noFill/>
              </a:ln>
            </p:spPr>
          </p:sp>
        </p:grpSp>
        <p:sp>
          <p:nvSpPr>
            <p:cNvPr id="66" name="TextBox 66"/>
            <p:cNvSpPr txBox="1"/>
            <p:nvPr/>
          </p:nvSpPr>
          <p:spPr>
            <a:xfrm>
              <a:off x="5698808" y="5901214"/>
              <a:ext cx="423434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记忆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5703570" y="6189345"/>
              <a:ext cx="124529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长 / 短期 · 会话状态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2762250" y="4762500"/>
            <a:ext cx="2286000" cy="762000"/>
            <a:chOff x="2762250" y="4762500"/>
            <a:chExt cx="2286000" cy="762000"/>
          </a:xfrm>
        </p:grpSpPr>
        <p:sp>
          <p:nvSpPr>
            <p:cNvPr id="69" name="Rectangle 69"/>
            <p:cNvSpPr/>
            <p:nvPr/>
          </p:nvSpPr>
          <p:spPr>
            <a:xfrm>
              <a:off x="2762250" y="4762500"/>
              <a:ext cx="2286000" cy="762000"/>
            </a:xfrm>
            <a:prstGeom prst="roundRect">
              <a:avLst>
                <a:gd name="adj" fmla="val 17500"/>
              </a:avLst>
            </a:prstGeom>
            <a:gradFill>
              <a:gsLst>
                <a:gs pos="0">
                  <a:srgbClr val="1A2150">
                    <a:alpha val="85000"/>
                  </a:srgbClr>
                </a:gs>
                <a:gs pos="100000">
                  <a:srgbClr val="1A2150">
                    <a:alpha val="50000"/>
                  </a:srgbClr>
                </a:gs>
              </a:gsLst>
              <a:lin ang="5400000" scaled="1"/>
            </a:gradFill>
            <a:ln w="9525">
              <a:solidFill>
                <a:srgbClr val="3DDDFC">
                  <a:alpha val="55000"/>
                </a:srgbClr>
              </a:solidFill>
            </a:ln>
          </p:spPr>
        </p:sp>
        <p:sp>
          <p:nvSpPr>
            <p:cNvPr id="70" name="Rectangle 70"/>
            <p:cNvSpPr/>
            <p:nvPr/>
          </p:nvSpPr>
          <p:spPr>
            <a:xfrm>
              <a:off x="2933700" y="4772025"/>
              <a:ext cx="19431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71" name="Rectangle 71"/>
            <p:cNvSpPr/>
            <p:nvPr/>
          </p:nvSpPr>
          <p:spPr>
            <a:xfrm>
              <a:off x="2762250" y="4991100"/>
              <a:ext cx="38100" cy="304800"/>
            </a:xfrm>
            <a:prstGeom prst="roundRect">
              <a:avLst>
                <a:gd name="adj" fmla="val 50000"/>
              </a:avLst>
            </a:prstGeom>
            <a:solidFill>
              <a:srgbClr val="3DDDFC"/>
            </a:solidFill>
            <a:ln>
              <a:noFill/>
            </a:ln>
          </p:spPr>
        </p:sp>
        <p:sp>
          <p:nvSpPr>
            <p:cNvPr id="72" name="Rectangle 72"/>
            <p:cNvSpPr/>
            <p:nvPr/>
          </p:nvSpPr>
          <p:spPr>
            <a:xfrm>
              <a:off x="2952750" y="4914900"/>
              <a:ext cx="419100" cy="419100"/>
            </a:xfrm>
            <a:prstGeom prst="roundRect">
              <a:avLst>
                <a:gd name="adj" fmla="val 22727"/>
              </a:avLst>
            </a:prstGeom>
            <a:solidFill>
              <a:srgbClr val="3DDDFC">
                <a:alpha val="20000"/>
              </a:srgbClr>
            </a:solidFill>
            <a:ln>
              <a:noFill/>
            </a:ln>
          </p:spPr>
        </p:sp>
        <p:grpSp>
          <p:nvGrpSpPr>
            <p:cNvPr id="75" name="Group 75"/>
            <p:cNvGrpSpPr/>
            <p:nvPr/>
          </p:nvGrpSpPr>
          <p:grpSpPr>
            <a:xfrm>
              <a:off x="3052884" y="5015034"/>
              <a:ext cx="218862" cy="218862"/>
              <a:chOff x="3052884" y="5015034"/>
              <a:chExt cx="218862" cy="218862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3061642" y="5023771"/>
                <a:ext cx="201411" cy="201421"/>
              </a:xfrm>
              <a:custGeom>
                <a:avLst/>
                <a:gdLst/>
                <a:ahLst/>
                <a:cxnLst/>
                <a:rect l="l" t="t" r="r" b="b"/>
                <a:pathLst>
                  <a:path w="201411" h="201421">
                    <a:moveTo>
                      <a:pt x="183856" y="95658"/>
                    </a:moveTo>
                    <a:lnTo>
                      <a:pt x="201338" y="73780"/>
                    </a:lnTo>
                    <a:cubicBezTo>
                      <a:pt x="198980" y="64917"/>
                      <a:pt x="195452" y="56407"/>
                      <a:pt x="190847" y="48475"/>
                    </a:cubicBezTo>
                    <a:lnTo>
                      <a:pt x="163031" y="45349"/>
                    </a:lnTo>
                    <a:cubicBezTo>
                      <a:pt x="160809" y="42846"/>
                      <a:pt x="158440" y="40477"/>
                      <a:pt x="155936" y="38255"/>
                    </a:cubicBezTo>
                    <a:lnTo>
                      <a:pt x="152811" y="10428"/>
                    </a:lnTo>
                    <a:cubicBezTo>
                      <a:pt x="144870" y="5851"/>
                      <a:pt x="136357" y="2348"/>
                      <a:pt x="127495" y="10"/>
                    </a:cubicBezTo>
                    <a:lnTo>
                      <a:pt x="105617" y="17481"/>
                    </a:lnTo>
                    <a:cubicBezTo>
                      <a:pt x="102273" y="17283"/>
                      <a:pt x="98919" y="17283"/>
                      <a:pt x="95574" y="17481"/>
                    </a:cubicBezTo>
                    <a:lnTo>
                      <a:pt x="73697" y="0"/>
                    </a:lnTo>
                    <a:cubicBezTo>
                      <a:pt x="64862" y="2365"/>
                      <a:pt x="56381" y="5893"/>
                      <a:pt x="48475" y="10491"/>
                    </a:cubicBezTo>
                    <a:lnTo>
                      <a:pt x="45349" y="38307"/>
                    </a:lnTo>
                    <a:cubicBezTo>
                      <a:pt x="42846" y="40529"/>
                      <a:pt x="40477" y="42898"/>
                      <a:pt x="38255" y="45402"/>
                    </a:cubicBezTo>
                    <a:lnTo>
                      <a:pt x="10428" y="48527"/>
                    </a:lnTo>
                    <a:cubicBezTo>
                      <a:pt x="5851" y="56467"/>
                      <a:pt x="2348" y="64980"/>
                      <a:pt x="10" y="73843"/>
                    </a:cubicBezTo>
                    <a:lnTo>
                      <a:pt x="17481" y="95720"/>
                    </a:lnTo>
                    <a:cubicBezTo>
                      <a:pt x="17283" y="99065"/>
                      <a:pt x="17283" y="102419"/>
                      <a:pt x="17481" y="105763"/>
                    </a:cubicBezTo>
                    <a:lnTo>
                      <a:pt x="0" y="127641"/>
                    </a:lnTo>
                    <a:cubicBezTo>
                      <a:pt x="2358" y="136504"/>
                      <a:pt x="5886" y="145014"/>
                      <a:pt x="10491" y="152946"/>
                    </a:cubicBezTo>
                    <a:lnTo>
                      <a:pt x="38307" y="156072"/>
                    </a:lnTo>
                    <a:cubicBezTo>
                      <a:pt x="40529" y="158575"/>
                      <a:pt x="42898" y="160944"/>
                      <a:pt x="45402" y="163166"/>
                    </a:cubicBezTo>
                    <a:lnTo>
                      <a:pt x="48527" y="190993"/>
                    </a:lnTo>
                    <a:cubicBezTo>
                      <a:pt x="56467" y="195570"/>
                      <a:pt x="64980" y="199073"/>
                      <a:pt x="73843" y="201411"/>
                    </a:cubicBezTo>
                    <a:lnTo>
                      <a:pt x="95720" y="183940"/>
                    </a:lnTo>
                    <a:cubicBezTo>
                      <a:pt x="99065" y="184138"/>
                      <a:pt x="102419" y="184138"/>
                      <a:pt x="105763" y="183940"/>
                    </a:cubicBezTo>
                    <a:lnTo>
                      <a:pt x="127641" y="201421"/>
                    </a:lnTo>
                    <a:cubicBezTo>
                      <a:pt x="136504" y="199063"/>
                      <a:pt x="145014" y="195535"/>
                      <a:pt x="152946" y="190930"/>
                    </a:cubicBezTo>
                    <a:lnTo>
                      <a:pt x="156072" y="163114"/>
                    </a:lnTo>
                    <a:cubicBezTo>
                      <a:pt x="158575" y="160892"/>
                      <a:pt x="160944" y="158523"/>
                      <a:pt x="163166" y="156019"/>
                    </a:cubicBezTo>
                    <a:lnTo>
                      <a:pt x="190993" y="152894"/>
                    </a:lnTo>
                    <a:cubicBezTo>
                      <a:pt x="195570" y="144954"/>
                      <a:pt x="199073" y="136441"/>
                      <a:pt x="201411" y="127578"/>
                    </a:cubicBezTo>
                    <a:lnTo>
                      <a:pt x="183940" y="105701"/>
                    </a:lnTo>
                    <a:cubicBezTo>
                      <a:pt x="184110" y="102354"/>
                      <a:pt x="184082" y="99001"/>
                      <a:pt x="183856" y="95658"/>
                    </a:cubicBezTo>
                    <a:close/>
                    <a:moveTo>
                      <a:pt x="100658" y="142351"/>
                    </a:moveTo>
                    <a:cubicBezTo>
                      <a:pt x="77644" y="142351"/>
                      <a:pt x="58987" y="123694"/>
                      <a:pt x="58987" y="100679"/>
                    </a:cubicBezTo>
                    <a:cubicBezTo>
                      <a:pt x="58987" y="77665"/>
                      <a:pt x="77644" y="59007"/>
                      <a:pt x="100658" y="59007"/>
                    </a:cubicBezTo>
                    <a:cubicBezTo>
                      <a:pt x="123673" y="59007"/>
                      <a:pt x="142330" y="77665"/>
                      <a:pt x="142330" y="100679"/>
                    </a:cubicBezTo>
                    <a:cubicBezTo>
                      <a:pt x="142330" y="123694"/>
                      <a:pt x="123673" y="142351"/>
                      <a:pt x="100658" y="142351"/>
                    </a:cubicBez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74" name="Freeform 74"/>
              <p:cNvSpPr/>
              <p:nvPr/>
            </p:nvSpPr>
            <p:spPr>
              <a:xfrm>
                <a:off x="3052884" y="5015034"/>
                <a:ext cx="218862" cy="218862"/>
              </a:xfrm>
              <a:custGeom>
                <a:avLst/>
                <a:gdLst/>
                <a:ahLst/>
                <a:cxnLst/>
                <a:rect l="l" t="t" r="r" b="b"/>
                <a:pathLst>
                  <a:path w="218862" h="218862">
                    <a:moveTo>
                      <a:pt x="109416" y="59409"/>
                    </a:moveTo>
                    <a:cubicBezTo>
                      <a:pt x="81798" y="59409"/>
                      <a:pt x="59409" y="81798"/>
                      <a:pt x="59409" y="109416"/>
                    </a:cubicBezTo>
                    <a:cubicBezTo>
                      <a:pt x="59409" y="137033"/>
                      <a:pt x="81798" y="159422"/>
                      <a:pt x="109416" y="159422"/>
                    </a:cubicBezTo>
                    <a:cubicBezTo>
                      <a:pt x="137033" y="159422"/>
                      <a:pt x="159422" y="137033"/>
                      <a:pt x="159422" y="109416"/>
                    </a:cubicBezTo>
                    <a:cubicBezTo>
                      <a:pt x="159393" y="81810"/>
                      <a:pt x="137021" y="59438"/>
                      <a:pt x="109416" y="59409"/>
                    </a:cubicBezTo>
                    <a:close/>
                    <a:moveTo>
                      <a:pt x="109416" y="142753"/>
                    </a:moveTo>
                    <a:cubicBezTo>
                      <a:pt x="91004" y="142753"/>
                      <a:pt x="76078" y="127827"/>
                      <a:pt x="76078" y="109416"/>
                    </a:cubicBezTo>
                    <a:cubicBezTo>
                      <a:pt x="76078" y="91004"/>
                      <a:pt x="91004" y="76078"/>
                      <a:pt x="109416" y="76078"/>
                    </a:cubicBezTo>
                    <a:cubicBezTo>
                      <a:pt x="127827" y="76078"/>
                      <a:pt x="142753" y="91004"/>
                      <a:pt x="142753" y="109416"/>
                    </a:cubicBezTo>
                    <a:cubicBezTo>
                      <a:pt x="142753" y="127827"/>
                      <a:pt x="127827" y="142753"/>
                      <a:pt x="109416" y="142753"/>
                    </a:cubicBezTo>
                    <a:close/>
                    <a:moveTo>
                      <a:pt x="201094" y="111666"/>
                    </a:moveTo>
                    <a:cubicBezTo>
                      <a:pt x="201135" y="110166"/>
                      <a:pt x="201135" y="108666"/>
                      <a:pt x="201094" y="107165"/>
                    </a:cubicBezTo>
                    <a:lnTo>
                      <a:pt x="216637" y="87746"/>
                    </a:lnTo>
                    <a:cubicBezTo>
                      <a:pt x="218290" y="85679"/>
                      <a:pt x="218862" y="82949"/>
                      <a:pt x="218179" y="80391"/>
                    </a:cubicBezTo>
                    <a:cubicBezTo>
                      <a:pt x="215627" y="70814"/>
                      <a:pt x="211815" y="61619"/>
                      <a:pt x="206844" y="53044"/>
                    </a:cubicBezTo>
                    <a:cubicBezTo>
                      <a:pt x="205524" y="50769"/>
                      <a:pt x="203207" y="49252"/>
                      <a:pt x="200594" y="48950"/>
                    </a:cubicBezTo>
                    <a:lnTo>
                      <a:pt x="175882" y="46199"/>
                    </a:lnTo>
                    <a:cubicBezTo>
                      <a:pt x="174854" y="45116"/>
                      <a:pt x="173813" y="44074"/>
                      <a:pt x="172757" y="43074"/>
                    </a:cubicBezTo>
                    <a:lnTo>
                      <a:pt x="169840" y="18300"/>
                    </a:lnTo>
                    <a:cubicBezTo>
                      <a:pt x="169536" y="15685"/>
                      <a:pt x="168014" y="13368"/>
                      <a:pt x="165735" y="12049"/>
                    </a:cubicBezTo>
                    <a:cubicBezTo>
                      <a:pt x="157161" y="7082"/>
                      <a:pt x="147965" y="3278"/>
                      <a:pt x="138388" y="735"/>
                    </a:cubicBezTo>
                    <a:cubicBezTo>
                      <a:pt x="135831" y="52"/>
                      <a:pt x="133101" y="624"/>
                      <a:pt x="131033" y="2277"/>
                    </a:cubicBezTo>
                    <a:lnTo>
                      <a:pt x="111666" y="17737"/>
                    </a:lnTo>
                    <a:cubicBezTo>
                      <a:pt x="110166" y="17737"/>
                      <a:pt x="108666" y="17737"/>
                      <a:pt x="107165" y="17737"/>
                    </a:cubicBezTo>
                    <a:lnTo>
                      <a:pt x="87746" y="2225"/>
                    </a:lnTo>
                    <a:cubicBezTo>
                      <a:pt x="85679" y="572"/>
                      <a:pt x="82949" y="0"/>
                      <a:pt x="80391" y="683"/>
                    </a:cubicBezTo>
                    <a:cubicBezTo>
                      <a:pt x="70814" y="3236"/>
                      <a:pt x="61619" y="7047"/>
                      <a:pt x="53044" y="12018"/>
                    </a:cubicBezTo>
                    <a:cubicBezTo>
                      <a:pt x="50769" y="13339"/>
                      <a:pt x="49252" y="15656"/>
                      <a:pt x="48950" y="18269"/>
                    </a:cubicBezTo>
                    <a:lnTo>
                      <a:pt x="46199" y="43022"/>
                    </a:lnTo>
                    <a:cubicBezTo>
                      <a:pt x="45116" y="44057"/>
                      <a:pt x="44074" y="45099"/>
                      <a:pt x="43074" y="46147"/>
                    </a:cubicBezTo>
                    <a:lnTo>
                      <a:pt x="18300" y="48991"/>
                    </a:lnTo>
                    <a:cubicBezTo>
                      <a:pt x="15685" y="49296"/>
                      <a:pt x="13368" y="50817"/>
                      <a:pt x="12049" y="53096"/>
                    </a:cubicBezTo>
                    <a:cubicBezTo>
                      <a:pt x="7084" y="61672"/>
                      <a:pt x="3276" y="70867"/>
                      <a:pt x="725" y="80443"/>
                    </a:cubicBezTo>
                    <a:cubicBezTo>
                      <a:pt x="45" y="83002"/>
                      <a:pt x="621" y="85732"/>
                      <a:pt x="2277" y="87798"/>
                    </a:cubicBezTo>
                    <a:lnTo>
                      <a:pt x="17737" y="107165"/>
                    </a:lnTo>
                    <a:cubicBezTo>
                      <a:pt x="17737" y="108666"/>
                      <a:pt x="17737" y="110166"/>
                      <a:pt x="17737" y="111666"/>
                    </a:cubicBezTo>
                    <a:lnTo>
                      <a:pt x="2225" y="131085"/>
                    </a:lnTo>
                    <a:cubicBezTo>
                      <a:pt x="572" y="133153"/>
                      <a:pt x="0" y="135883"/>
                      <a:pt x="683" y="138440"/>
                    </a:cubicBezTo>
                    <a:cubicBezTo>
                      <a:pt x="3236" y="148017"/>
                      <a:pt x="7047" y="157213"/>
                      <a:pt x="12018" y="165787"/>
                    </a:cubicBezTo>
                    <a:cubicBezTo>
                      <a:pt x="13339" y="168062"/>
                      <a:pt x="15656" y="169580"/>
                      <a:pt x="18269" y="169881"/>
                    </a:cubicBezTo>
                    <a:lnTo>
                      <a:pt x="42980" y="172632"/>
                    </a:lnTo>
                    <a:cubicBezTo>
                      <a:pt x="44015" y="173715"/>
                      <a:pt x="45057" y="174757"/>
                      <a:pt x="46106" y="175757"/>
                    </a:cubicBezTo>
                    <a:lnTo>
                      <a:pt x="48991" y="200531"/>
                    </a:lnTo>
                    <a:cubicBezTo>
                      <a:pt x="49296" y="203146"/>
                      <a:pt x="50817" y="205464"/>
                      <a:pt x="53096" y="206782"/>
                    </a:cubicBezTo>
                    <a:cubicBezTo>
                      <a:pt x="61672" y="211748"/>
                      <a:pt x="70867" y="215556"/>
                      <a:pt x="80443" y="218106"/>
                    </a:cubicBezTo>
                    <a:cubicBezTo>
                      <a:pt x="83002" y="218787"/>
                      <a:pt x="85732" y="218210"/>
                      <a:pt x="87798" y="216554"/>
                    </a:cubicBezTo>
                    <a:lnTo>
                      <a:pt x="107165" y="201094"/>
                    </a:lnTo>
                    <a:cubicBezTo>
                      <a:pt x="108666" y="201135"/>
                      <a:pt x="110166" y="201135"/>
                      <a:pt x="111666" y="201094"/>
                    </a:cubicBezTo>
                    <a:lnTo>
                      <a:pt x="131085" y="216637"/>
                    </a:lnTo>
                    <a:cubicBezTo>
                      <a:pt x="133153" y="218290"/>
                      <a:pt x="135883" y="218862"/>
                      <a:pt x="138440" y="218179"/>
                    </a:cubicBezTo>
                    <a:cubicBezTo>
                      <a:pt x="148018" y="215631"/>
                      <a:pt x="157215" y="211819"/>
                      <a:pt x="165787" y="206844"/>
                    </a:cubicBezTo>
                    <a:cubicBezTo>
                      <a:pt x="168062" y="205524"/>
                      <a:pt x="169580" y="203207"/>
                      <a:pt x="169881" y="200594"/>
                    </a:cubicBezTo>
                    <a:lnTo>
                      <a:pt x="172632" y="175882"/>
                    </a:lnTo>
                    <a:cubicBezTo>
                      <a:pt x="173715" y="174854"/>
                      <a:pt x="174757" y="173813"/>
                      <a:pt x="175757" y="172757"/>
                    </a:cubicBezTo>
                    <a:lnTo>
                      <a:pt x="200531" y="169840"/>
                    </a:lnTo>
                    <a:cubicBezTo>
                      <a:pt x="203146" y="169536"/>
                      <a:pt x="205464" y="168014"/>
                      <a:pt x="206782" y="165735"/>
                    </a:cubicBezTo>
                    <a:cubicBezTo>
                      <a:pt x="211748" y="157159"/>
                      <a:pt x="215556" y="147964"/>
                      <a:pt x="218106" y="138388"/>
                    </a:cubicBezTo>
                    <a:cubicBezTo>
                      <a:pt x="218787" y="135829"/>
                      <a:pt x="218210" y="133099"/>
                      <a:pt x="216554" y="131033"/>
                    </a:cubicBezTo>
                    <a:close/>
                    <a:moveTo>
                      <a:pt x="184321" y="104894"/>
                    </a:moveTo>
                    <a:cubicBezTo>
                      <a:pt x="184498" y="107906"/>
                      <a:pt x="184498" y="110925"/>
                      <a:pt x="184321" y="113937"/>
                    </a:cubicBezTo>
                    <a:cubicBezTo>
                      <a:pt x="184197" y="115999"/>
                      <a:pt x="184843" y="118033"/>
                      <a:pt x="186134" y="119646"/>
                    </a:cubicBezTo>
                    <a:lnTo>
                      <a:pt x="200917" y="138117"/>
                    </a:lnTo>
                    <a:cubicBezTo>
                      <a:pt x="199220" y="143508"/>
                      <a:pt x="197048" y="148738"/>
                      <a:pt x="194426" y="153744"/>
                    </a:cubicBezTo>
                    <a:lnTo>
                      <a:pt x="170882" y="156411"/>
                    </a:lnTo>
                    <a:cubicBezTo>
                      <a:pt x="168831" y="156639"/>
                      <a:pt x="166938" y="157619"/>
                      <a:pt x="165568" y="159161"/>
                    </a:cubicBezTo>
                    <a:cubicBezTo>
                      <a:pt x="163563" y="161417"/>
                      <a:pt x="161427" y="163553"/>
                      <a:pt x="159172" y="165558"/>
                    </a:cubicBezTo>
                    <a:cubicBezTo>
                      <a:pt x="157629" y="166928"/>
                      <a:pt x="156649" y="168821"/>
                      <a:pt x="156421" y="170871"/>
                    </a:cubicBezTo>
                    <a:lnTo>
                      <a:pt x="153807" y="194395"/>
                    </a:lnTo>
                    <a:cubicBezTo>
                      <a:pt x="148801" y="197018"/>
                      <a:pt x="143571" y="199190"/>
                      <a:pt x="138180" y="200885"/>
                    </a:cubicBezTo>
                    <a:lnTo>
                      <a:pt x="119698" y="186102"/>
                    </a:lnTo>
                    <a:cubicBezTo>
                      <a:pt x="118219" y="184921"/>
                      <a:pt x="116382" y="184278"/>
                      <a:pt x="114489" y="184279"/>
                    </a:cubicBezTo>
                    <a:lnTo>
                      <a:pt x="113989" y="184279"/>
                    </a:lnTo>
                    <a:cubicBezTo>
                      <a:pt x="110977" y="184456"/>
                      <a:pt x="107958" y="184456"/>
                      <a:pt x="104946" y="184279"/>
                    </a:cubicBezTo>
                    <a:cubicBezTo>
                      <a:pt x="102885" y="184161"/>
                      <a:pt x="100853" y="184806"/>
                      <a:pt x="99237" y="186092"/>
                    </a:cubicBezTo>
                    <a:lnTo>
                      <a:pt x="80714" y="200885"/>
                    </a:lnTo>
                    <a:cubicBezTo>
                      <a:pt x="75323" y="199189"/>
                      <a:pt x="70094" y="197017"/>
                      <a:pt x="65087" y="194395"/>
                    </a:cubicBezTo>
                    <a:lnTo>
                      <a:pt x="62420" y="170882"/>
                    </a:lnTo>
                    <a:cubicBezTo>
                      <a:pt x="62193" y="168831"/>
                      <a:pt x="61213" y="166938"/>
                      <a:pt x="59670" y="165568"/>
                    </a:cubicBezTo>
                    <a:cubicBezTo>
                      <a:pt x="57414" y="163563"/>
                      <a:pt x="55279" y="161427"/>
                      <a:pt x="53273" y="159172"/>
                    </a:cubicBezTo>
                    <a:cubicBezTo>
                      <a:pt x="51904" y="157629"/>
                      <a:pt x="50010" y="156649"/>
                      <a:pt x="47960" y="156421"/>
                    </a:cubicBezTo>
                    <a:lnTo>
                      <a:pt x="24436" y="153796"/>
                    </a:lnTo>
                    <a:cubicBezTo>
                      <a:pt x="21813" y="148790"/>
                      <a:pt x="19641" y="143561"/>
                      <a:pt x="17946" y="138169"/>
                    </a:cubicBezTo>
                    <a:lnTo>
                      <a:pt x="32729" y="119688"/>
                    </a:lnTo>
                    <a:cubicBezTo>
                      <a:pt x="34020" y="118075"/>
                      <a:pt x="34666" y="116041"/>
                      <a:pt x="34542" y="113979"/>
                    </a:cubicBezTo>
                    <a:cubicBezTo>
                      <a:pt x="34365" y="110967"/>
                      <a:pt x="34365" y="107948"/>
                      <a:pt x="34542" y="104936"/>
                    </a:cubicBezTo>
                    <a:cubicBezTo>
                      <a:pt x="34666" y="102874"/>
                      <a:pt x="34020" y="100839"/>
                      <a:pt x="32729" y="99227"/>
                    </a:cubicBezTo>
                    <a:lnTo>
                      <a:pt x="17946" y="80714"/>
                    </a:lnTo>
                    <a:cubicBezTo>
                      <a:pt x="19642" y="75323"/>
                      <a:pt x="21814" y="70094"/>
                      <a:pt x="24436" y="65087"/>
                    </a:cubicBezTo>
                    <a:lnTo>
                      <a:pt x="47950" y="62420"/>
                    </a:lnTo>
                    <a:cubicBezTo>
                      <a:pt x="50000" y="62193"/>
                      <a:pt x="51893" y="61213"/>
                      <a:pt x="53263" y="59670"/>
                    </a:cubicBezTo>
                    <a:cubicBezTo>
                      <a:pt x="55268" y="57414"/>
                      <a:pt x="57404" y="55279"/>
                      <a:pt x="59659" y="53273"/>
                    </a:cubicBezTo>
                    <a:cubicBezTo>
                      <a:pt x="61208" y="51903"/>
                      <a:pt x="62192" y="50005"/>
                      <a:pt x="62420" y="47950"/>
                    </a:cubicBezTo>
                    <a:lnTo>
                      <a:pt x="65035" y="24436"/>
                    </a:lnTo>
                    <a:cubicBezTo>
                      <a:pt x="70041" y="21813"/>
                      <a:pt x="75271" y="19641"/>
                      <a:pt x="80662" y="17946"/>
                    </a:cubicBezTo>
                    <a:lnTo>
                      <a:pt x="99143" y="32729"/>
                    </a:lnTo>
                    <a:cubicBezTo>
                      <a:pt x="100756" y="34020"/>
                      <a:pt x="102791" y="34666"/>
                      <a:pt x="104853" y="34542"/>
                    </a:cubicBezTo>
                    <a:cubicBezTo>
                      <a:pt x="107864" y="34365"/>
                      <a:pt x="110884" y="34365"/>
                      <a:pt x="113895" y="34542"/>
                    </a:cubicBezTo>
                    <a:cubicBezTo>
                      <a:pt x="115956" y="34660"/>
                      <a:pt x="117989" y="34014"/>
                      <a:pt x="119604" y="32729"/>
                    </a:cubicBezTo>
                    <a:lnTo>
                      <a:pt x="138117" y="17946"/>
                    </a:lnTo>
                    <a:cubicBezTo>
                      <a:pt x="143508" y="19642"/>
                      <a:pt x="148738" y="21814"/>
                      <a:pt x="153744" y="24436"/>
                    </a:cubicBezTo>
                    <a:lnTo>
                      <a:pt x="156411" y="47950"/>
                    </a:lnTo>
                    <a:cubicBezTo>
                      <a:pt x="156639" y="50000"/>
                      <a:pt x="157619" y="51893"/>
                      <a:pt x="159161" y="53263"/>
                    </a:cubicBezTo>
                    <a:cubicBezTo>
                      <a:pt x="161417" y="55268"/>
                      <a:pt x="163553" y="57404"/>
                      <a:pt x="165558" y="59659"/>
                    </a:cubicBezTo>
                    <a:cubicBezTo>
                      <a:pt x="166928" y="61202"/>
                      <a:pt x="168821" y="62182"/>
                      <a:pt x="170871" y="62410"/>
                    </a:cubicBezTo>
                    <a:lnTo>
                      <a:pt x="194395" y="65025"/>
                    </a:lnTo>
                    <a:cubicBezTo>
                      <a:pt x="197018" y="70030"/>
                      <a:pt x="199190" y="75260"/>
                      <a:pt x="200885" y="80652"/>
                    </a:cubicBezTo>
                    <a:lnTo>
                      <a:pt x="186102" y="99133"/>
                    </a:lnTo>
                    <a:cubicBezTo>
                      <a:pt x="184799" y="100759"/>
                      <a:pt x="184152" y="102815"/>
                      <a:pt x="184290" y="104894"/>
                    </a:cubicBez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76" name="TextBox 76"/>
            <p:cNvSpPr txBox="1"/>
            <p:nvPr/>
          </p:nvSpPr>
          <p:spPr>
            <a:xfrm>
              <a:off x="3508058" y="4948714"/>
              <a:ext cx="814483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工具说明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512820" y="5236845"/>
              <a:ext cx="14556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Tool schema · 示例描述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2762250" y="2190750"/>
            <a:ext cx="2370487" cy="762000"/>
            <a:chOff x="2762250" y="2190750"/>
            <a:chExt cx="2370487" cy="762000"/>
          </a:xfrm>
        </p:grpSpPr>
        <p:sp>
          <p:nvSpPr>
            <p:cNvPr id="79" name="Rectangle 79"/>
            <p:cNvSpPr/>
            <p:nvPr/>
          </p:nvSpPr>
          <p:spPr>
            <a:xfrm>
              <a:off x="2762250" y="2190750"/>
              <a:ext cx="2286000" cy="762000"/>
            </a:xfrm>
            <a:prstGeom prst="roundRect">
              <a:avLst>
                <a:gd name="adj" fmla="val 17500"/>
              </a:avLst>
            </a:prstGeom>
            <a:gradFill>
              <a:gsLst>
                <a:gs pos="0">
                  <a:srgbClr val="1A2150">
                    <a:alpha val="85000"/>
                  </a:srgbClr>
                </a:gs>
                <a:gs pos="100000">
                  <a:srgbClr val="1A2150">
                    <a:alpha val="50000"/>
                  </a:srgbClr>
                </a:gs>
              </a:gsLst>
              <a:lin ang="5400000" scaled="1"/>
            </a:gradFill>
            <a:ln w="9525">
              <a:solidFill>
                <a:srgbClr val="A26BFA">
                  <a:alpha val="55000"/>
                </a:srgbClr>
              </a:solidFill>
            </a:ln>
          </p:spPr>
        </p:sp>
        <p:sp>
          <p:nvSpPr>
            <p:cNvPr id="80" name="Rectangle 80"/>
            <p:cNvSpPr/>
            <p:nvPr/>
          </p:nvSpPr>
          <p:spPr>
            <a:xfrm>
              <a:off x="2933700" y="2200275"/>
              <a:ext cx="19431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81" name="Rectangle 81"/>
            <p:cNvSpPr/>
            <p:nvPr/>
          </p:nvSpPr>
          <p:spPr>
            <a:xfrm>
              <a:off x="2762250" y="2419350"/>
              <a:ext cx="38100" cy="304800"/>
            </a:xfrm>
            <a:prstGeom prst="roundRect">
              <a:avLst>
                <a:gd name="adj" fmla="val 50000"/>
              </a:avLst>
            </a:prstGeom>
            <a:solidFill>
              <a:srgbClr val="A26BFA"/>
            </a:solidFill>
            <a:ln>
              <a:noFill/>
            </a:ln>
          </p:spPr>
        </p:sp>
        <p:sp>
          <p:nvSpPr>
            <p:cNvPr id="82" name="Rectangle 82"/>
            <p:cNvSpPr/>
            <p:nvPr/>
          </p:nvSpPr>
          <p:spPr>
            <a:xfrm>
              <a:off x="2952750" y="2343150"/>
              <a:ext cx="419100" cy="419100"/>
            </a:xfrm>
            <a:prstGeom prst="roundRect">
              <a:avLst>
                <a:gd name="adj" fmla="val 22727"/>
              </a:avLst>
            </a:prstGeom>
            <a:solidFill>
              <a:srgbClr val="A26BFA">
                <a:alpha val="20000"/>
              </a:srgbClr>
            </a:solidFill>
            <a:ln>
              <a:noFill/>
            </a:ln>
          </p:spPr>
        </p:sp>
        <p:grpSp>
          <p:nvGrpSpPr>
            <p:cNvPr id="85" name="Group 85"/>
            <p:cNvGrpSpPr/>
            <p:nvPr/>
          </p:nvGrpSpPr>
          <p:grpSpPr>
            <a:xfrm>
              <a:off x="3053947" y="2443534"/>
              <a:ext cx="200032" cy="200844"/>
              <a:chOff x="3053947" y="2443534"/>
              <a:chExt cx="200032" cy="200844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3078956" y="2469356"/>
                <a:ext cx="166688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166688" h="166688">
                    <a:moveTo>
                      <a:pt x="166688" y="8334"/>
                    </a:moveTo>
                    <a:lnTo>
                      <a:pt x="166688" y="158353"/>
                    </a:lnTo>
                    <a:cubicBezTo>
                      <a:pt x="166688" y="162956"/>
                      <a:pt x="162956" y="166688"/>
                      <a:pt x="158353" y="166688"/>
                    </a:cubicBezTo>
                    <a:lnTo>
                      <a:pt x="8334" y="166688"/>
                    </a:lnTo>
                    <a:cubicBezTo>
                      <a:pt x="3731" y="166688"/>
                      <a:pt x="0" y="162956"/>
                      <a:pt x="0" y="158353"/>
                    </a:cubicBezTo>
                    <a:lnTo>
                      <a:pt x="0" y="8334"/>
                    </a:lnTo>
                    <a:cubicBezTo>
                      <a:pt x="0" y="3731"/>
                      <a:pt x="3731" y="0"/>
                      <a:pt x="8334" y="0"/>
                    </a:cubicBezTo>
                    <a:lnTo>
                      <a:pt x="158353" y="0"/>
                    </a:lnTo>
                    <a:cubicBezTo>
                      <a:pt x="162956" y="0"/>
                      <a:pt x="166688" y="3731"/>
                      <a:pt x="166688" y="8334"/>
                    </a:cubicBezTo>
                    <a:close/>
                  </a:path>
                </a:pathLst>
              </a:custGeom>
              <a:solidFill>
                <a:srgbClr val="A26BFA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84" name="Freeform 84"/>
              <p:cNvSpPr/>
              <p:nvPr/>
            </p:nvSpPr>
            <p:spPr>
              <a:xfrm>
                <a:off x="3053947" y="2443534"/>
                <a:ext cx="200032" cy="200844"/>
              </a:xfrm>
              <a:custGeom>
                <a:avLst/>
                <a:gdLst/>
                <a:ahLst/>
                <a:cxnLst/>
                <a:rect l="l" t="t" r="r" b="b"/>
                <a:pathLst>
                  <a:path w="200032" h="200844">
                    <a:moveTo>
                      <a:pt x="35782" y="81725"/>
                    </a:moveTo>
                    <a:lnTo>
                      <a:pt x="2444" y="48387"/>
                    </a:lnTo>
                    <a:cubicBezTo>
                      <a:pt x="879" y="46824"/>
                      <a:pt x="0" y="44703"/>
                      <a:pt x="0" y="42491"/>
                    </a:cubicBezTo>
                    <a:cubicBezTo>
                      <a:pt x="0" y="40279"/>
                      <a:pt x="879" y="38157"/>
                      <a:pt x="2444" y="36594"/>
                    </a:cubicBezTo>
                    <a:lnTo>
                      <a:pt x="35782" y="3257"/>
                    </a:lnTo>
                    <a:cubicBezTo>
                      <a:pt x="39038" y="0"/>
                      <a:pt x="44318" y="0"/>
                      <a:pt x="47575" y="3257"/>
                    </a:cubicBezTo>
                    <a:cubicBezTo>
                      <a:pt x="50832" y="6513"/>
                      <a:pt x="50832" y="11793"/>
                      <a:pt x="47575" y="15050"/>
                    </a:cubicBezTo>
                    <a:lnTo>
                      <a:pt x="20124" y="42491"/>
                    </a:lnTo>
                    <a:lnTo>
                      <a:pt x="47575" y="69932"/>
                    </a:lnTo>
                    <a:cubicBezTo>
                      <a:pt x="50832" y="73188"/>
                      <a:pt x="50832" y="78468"/>
                      <a:pt x="47575" y="81725"/>
                    </a:cubicBezTo>
                    <a:cubicBezTo>
                      <a:pt x="44318" y="84981"/>
                      <a:pt x="39038" y="84981"/>
                      <a:pt x="35782" y="81725"/>
                    </a:cubicBezTo>
                    <a:close/>
                    <a:moveTo>
                      <a:pt x="77454" y="81725"/>
                    </a:moveTo>
                    <a:cubicBezTo>
                      <a:pt x="79017" y="83290"/>
                      <a:pt x="81138" y="84169"/>
                      <a:pt x="83350" y="84169"/>
                    </a:cubicBezTo>
                    <a:cubicBezTo>
                      <a:pt x="85562" y="84169"/>
                      <a:pt x="87684" y="83290"/>
                      <a:pt x="89247" y="81725"/>
                    </a:cubicBezTo>
                    <a:lnTo>
                      <a:pt x="122584" y="48387"/>
                    </a:lnTo>
                    <a:cubicBezTo>
                      <a:pt x="124149" y="46824"/>
                      <a:pt x="125029" y="44703"/>
                      <a:pt x="125029" y="42491"/>
                    </a:cubicBezTo>
                    <a:cubicBezTo>
                      <a:pt x="125029" y="40279"/>
                      <a:pt x="124149" y="38157"/>
                      <a:pt x="122584" y="36594"/>
                    </a:cubicBezTo>
                    <a:lnTo>
                      <a:pt x="89247" y="3257"/>
                    </a:lnTo>
                    <a:cubicBezTo>
                      <a:pt x="85990" y="0"/>
                      <a:pt x="80710" y="0"/>
                      <a:pt x="77454" y="3257"/>
                    </a:cubicBezTo>
                    <a:cubicBezTo>
                      <a:pt x="74197" y="6513"/>
                      <a:pt x="74197" y="11793"/>
                      <a:pt x="77454" y="15050"/>
                    </a:cubicBezTo>
                    <a:lnTo>
                      <a:pt x="104905" y="42491"/>
                    </a:lnTo>
                    <a:lnTo>
                      <a:pt x="77454" y="69932"/>
                    </a:lnTo>
                    <a:cubicBezTo>
                      <a:pt x="75889" y="71495"/>
                      <a:pt x="75009" y="73616"/>
                      <a:pt x="75009" y="75828"/>
                    </a:cubicBezTo>
                    <a:cubicBezTo>
                      <a:pt x="75009" y="78040"/>
                      <a:pt x="75889" y="80161"/>
                      <a:pt x="77454" y="81725"/>
                    </a:cubicBezTo>
                    <a:close/>
                    <a:moveTo>
                      <a:pt x="183363" y="17488"/>
                    </a:moveTo>
                    <a:lnTo>
                      <a:pt x="158360" y="17488"/>
                    </a:lnTo>
                    <a:cubicBezTo>
                      <a:pt x="153757" y="17488"/>
                      <a:pt x="150025" y="21219"/>
                      <a:pt x="150025" y="25822"/>
                    </a:cubicBezTo>
                    <a:cubicBezTo>
                      <a:pt x="150025" y="30425"/>
                      <a:pt x="153757" y="34156"/>
                      <a:pt x="158360" y="34156"/>
                    </a:cubicBezTo>
                    <a:lnTo>
                      <a:pt x="183363" y="34156"/>
                    </a:lnTo>
                    <a:lnTo>
                      <a:pt x="183363" y="184175"/>
                    </a:lnTo>
                    <a:lnTo>
                      <a:pt x="33344" y="184175"/>
                    </a:lnTo>
                    <a:lnTo>
                      <a:pt x="33344" y="117500"/>
                    </a:lnTo>
                    <a:cubicBezTo>
                      <a:pt x="33344" y="112897"/>
                      <a:pt x="29613" y="109166"/>
                      <a:pt x="25010" y="109166"/>
                    </a:cubicBezTo>
                    <a:cubicBezTo>
                      <a:pt x="20407" y="109166"/>
                      <a:pt x="16675" y="112897"/>
                      <a:pt x="16675" y="117500"/>
                    </a:cubicBezTo>
                    <a:lnTo>
                      <a:pt x="16675" y="184175"/>
                    </a:lnTo>
                    <a:cubicBezTo>
                      <a:pt x="16675" y="193381"/>
                      <a:pt x="24138" y="200844"/>
                      <a:pt x="33344" y="200844"/>
                    </a:cubicBezTo>
                    <a:lnTo>
                      <a:pt x="183363" y="200844"/>
                    </a:lnTo>
                    <a:cubicBezTo>
                      <a:pt x="192569" y="200844"/>
                      <a:pt x="200032" y="193381"/>
                      <a:pt x="200032" y="184175"/>
                    </a:cubicBezTo>
                    <a:lnTo>
                      <a:pt x="200032" y="34156"/>
                    </a:lnTo>
                    <a:cubicBezTo>
                      <a:pt x="200032" y="24950"/>
                      <a:pt x="192569" y="17488"/>
                      <a:pt x="183363" y="17488"/>
                    </a:cubicBezTo>
                    <a:close/>
                  </a:path>
                </a:pathLst>
              </a:custGeom>
              <a:solidFill>
                <a:srgbClr val="A26BFA"/>
              </a:solidFill>
              <a:ln>
                <a:noFill/>
              </a:ln>
            </p:spPr>
          </p:sp>
        </p:grpSp>
        <p:sp>
          <p:nvSpPr>
            <p:cNvPr id="86" name="TextBox 86"/>
            <p:cNvSpPr txBox="1"/>
            <p:nvPr/>
          </p:nvSpPr>
          <p:spPr>
            <a:xfrm>
              <a:off x="3508058" y="2376964"/>
              <a:ext cx="814483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系统提示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3512820" y="2665095"/>
              <a:ext cx="161991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Persona · 输出格式 · 安全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559118" y="6505099"/>
            <a:ext cx="11073765" cy="198120"/>
            <a:chOff x="559118" y="6505099"/>
            <a:chExt cx="11073765" cy="198120"/>
          </a:xfrm>
        </p:grpSpPr>
        <p:sp>
          <p:nvSpPr>
            <p:cNvPr id="89" name="TextBox 89"/>
            <p:cNvSpPr txBox="1"/>
            <p:nvPr/>
          </p:nvSpPr>
          <p:spPr>
            <a:xfrm>
              <a:off x="559118" y="6505099"/>
              <a:ext cx="252172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上下文工程 · 让 LLM 知道"该看什么"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1144610" y="6505099"/>
              <a:ext cx="48827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07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6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7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3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9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1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7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19" grpId="0"/>
      <p:bldP spid="38" grpId="0"/>
      <p:bldP spid="48" grpId="0"/>
      <p:bldP spid="58" grpId="0"/>
      <p:bldP spid="68" grpId="0"/>
      <p:bldP spid="78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A0E27">
                    <a:alpha val="62000"/>
                  </a:srgbClr>
                </a:gs>
                <a:gs pos="100000">
                  <a:srgbClr val="0A0E27">
                    <a:alpha val="74000"/>
                  </a:srgbClr>
                </a:gs>
              </a:gsLst>
              <a:lin ang="5400000" scaled="1"/>
            </a:gradFill>
            <a:ln>
              <a:noFill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571500" y="448628"/>
            <a:ext cx="11049000" cy="680084"/>
            <a:chOff x="571500" y="448628"/>
            <a:chExt cx="11049000" cy="680084"/>
          </a:xfrm>
        </p:grpSpPr>
        <p:sp>
          <p:nvSpPr>
            <p:cNvPr id="6" name="Rectangle 6"/>
            <p:cNvSpPr/>
            <p:nvPr/>
          </p:nvSpPr>
          <p:spPr>
            <a:xfrm>
              <a:off x="571500" y="476250"/>
              <a:ext cx="57150" cy="304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B8DEF"/>
                </a:gs>
                <a:gs pos="50000">
                  <a:srgbClr val="A26BFA"/>
                </a:gs>
                <a:gs pos="100000">
                  <a:srgbClr val="3DDDFC"/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29615" y="448628"/>
              <a:ext cx="4972433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上生产前,先把四张表盘装上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48665" y="915352"/>
              <a:ext cx="249027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KPI DASHBOARD · WEEKLY ROLLUP</a:t>
              </a:r>
            </a:p>
          </p:txBody>
        </p:sp>
        <p:sp>
          <p:nvSpPr>
            <p:cNvPr id="9" name="Rectangle 9"/>
            <p:cNvSpPr/>
            <p:nvPr/>
          </p:nvSpPr>
          <p:spPr>
            <a:xfrm>
              <a:off x="10477500" y="523875"/>
              <a:ext cx="1143000" cy="323850"/>
            </a:xfrm>
            <a:prstGeom prst="roundRect">
              <a:avLst>
                <a:gd name="adj" fmla="val 50000"/>
              </a:avLst>
            </a:prstGeom>
            <a:solidFill>
              <a:srgbClr val="1A2150">
                <a:alpha val="60000"/>
              </a:srgbClr>
            </a:solidFill>
            <a:ln w="9525">
              <a:solidFill>
                <a:srgbClr val="3DDDFC">
                  <a:alpha val="50000"/>
                </a:srgbClr>
              </a:solidFill>
            </a:ln>
          </p:spPr>
        </p:sp>
        <p:sp>
          <p:nvSpPr>
            <p:cNvPr id="10" name="Ellipse 10"/>
            <p:cNvSpPr/>
            <p:nvPr/>
          </p:nvSpPr>
          <p:spPr>
            <a:xfrm>
              <a:off x="10610850" y="647700"/>
              <a:ext cx="76200" cy="76200"/>
            </a:xfrm>
            <a:prstGeom prst="ellipse">
              <a:avLst/>
            </a:prstGeom>
            <a:solidFill>
              <a:srgbClr val="4ADE80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0770870" y="645795"/>
              <a:ext cx="67154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LIVE · W12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62000" y="1524000"/>
            <a:ext cx="5334000" cy="2286000"/>
            <a:chOff x="762000" y="1524000"/>
            <a:chExt cx="5334000" cy="2286000"/>
          </a:xfrm>
        </p:grpSpPr>
        <p:sp>
          <p:nvSpPr>
            <p:cNvPr id="13" name="Rectangle 13"/>
            <p:cNvSpPr/>
            <p:nvPr/>
          </p:nvSpPr>
          <p:spPr>
            <a:xfrm>
              <a:off x="762000" y="1524000"/>
              <a:ext cx="5334000" cy="2286000"/>
            </a:xfrm>
            <a:prstGeom prst="roundRect">
              <a:avLst>
                <a:gd name="adj" fmla="val 8333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2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14" name="Rectangle 14"/>
            <p:cNvSpPr/>
            <p:nvPr/>
          </p:nvSpPr>
          <p:spPr>
            <a:xfrm>
              <a:off x="933450" y="1533525"/>
              <a:ext cx="49911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15" name="Rectangle 15"/>
            <p:cNvSpPr/>
            <p:nvPr/>
          </p:nvSpPr>
          <p:spPr>
            <a:xfrm>
              <a:off x="933450" y="1752600"/>
              <a:ext cx="57150" cy="571500"/>
            </a:xfrm>
            <a:prstGeom prst="roundRect">
              <a:avLst>
                <a:gd name="adj" fmla="val 50000"/>
              </a:avLst>
            </a:prstGeom>
            <a:solidFill>
              <a:srgbClr val="4ADE80"/>
            </a:solidFill>
            <a:ln>
              <a:noFill/>
            </a:ln>
          </p:spPr>
        </p:sp>
        <p:sp>
          <p:nvSpPr>
            <p:cNvPr id="16" name="Rectangle 16"/>
            <p:cNvSpPr/>
            <p:nvPr/>
          </p:nvSpPr>
          <p:spPr>
            <a:xfrm>
              <a:off x="1143000" y="1714500"/>
              <a:ext cx="476250" cy="476250"/>
            </a:xfrm>
            <a:prstGeom prst="roundRect">
              <a:avLst>
                <a:gd name="adj" fmla="val 24000"/>
              </a:avLst>
            </a:prstGeom>
            <a:solidFill>
              <a:srgbClr val="4ADE80">
                <a:alpha val="20000"/>
              </a:srgbClr>
            </a:solidFill>
            <a:ln>
              <a:noFill/>
            </a:ln>
          </p:spPr>
        </p:sp>
        <p:grpSp>
          <p:nvGrpSpPr>
            <p:cNvPr id="19" name="Group 19"/>
            <p:cNvGrpSpPr/>
            <p:nvPr/>
          </p:nvGrpSpPr>
          <p:grpSpPr>
            <a:xfrm>
              <a:off x="1241822" y="1813322"/>
              <a:ext cx="278606" cy="278606"/>
              <a:chOff x="1241822" y="1813322"/>
              <a:chExt cx="278606" cy="2786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252538" y="1824038"/>
                <a:ext cx="25717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57175">
                    <a:moveTo>
                      <a:pt x="257175" y="128588"/>
                    </a:moveTo>
                    <a:cubicBezTo>
                      <a:pt x="257175" y="199604"/>
                      <a:pt x="199604" y="257175"/>
                      <a:pt x="128588" y="257175"/>
                    </a:cubicBezTo>
                    <a:cubicBezTo>
                      <a:pt x="57571" y="257175"/>
                      <a:pt x="0" y="199604"/>
                      <a:pt x="0" y="128588"/>
                    </a:cubicBezTo>
                    <a:cubicBezTo>
                      <a:pt x="0" y="57571"/>
                      <a:pt x="57571" y="0"/>
                      <a:pt x="128588" y="0"/>
                    </a:cubicBezTo>
                    <a:cubicBezTo>
                      <a:pt x="199604" y="0"/>
                      <a:pt x="257175" y="57571"/>
                      <a:pt x="257175" y="128588"/>
                    </a:cubicBezTo>
                    <a:close/>
                  </a:path>
                </a:pathLst>
              </a:custGeom>
              <a:solidFill>
                <a:srgbClr val="4ADE80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241822" y="1813322"/>
                <a:ext cx="278606" cy="278606"/>
              </a:xfrm>
              <a:custGeom>
                <a:avLst/>
                <a:gdLst/>
                <a:ahLst/>
                <a:cxnLst/>
                <a:rect l="l" t="t" r="r" b="b"/>
                <a:pathLst>
                  <a:path w="278606" h="278606">
                    <a:moveTo>
                      <a:pt x="200463" y="99575"/>
                    </a:moveTo>
                    <a:cubicBezTo>
                      <a:pt x="202475" y="101585"/>
                      <a:pt x="203605" y="104312"/>
                      <a:pt x="203605" y="107156"/>
                    </a:cubicBezTo>
                    <a:cubicBezTo>
                      <a:pt x="203605" y="110000"/>
                      <a:pt x="202475" y="112728"/>
                      <a:pt x="200463" y="114738"/>
                    </a:cubicBezTo>
                    <a:lnTo>
                      <a:pt x="125453" y="189747"/>
                    </a:lnTo>
                    <a:cubicBezTo>
                      <a:pt x="123443" y="191759"/>
                      <a:pt x="120716" y="192890"/>
                      <a:pt x="117872" y="192890"/>
                    </a:cubicBezTo>
                    <a:cubicBezTo>
                      <a:pt x="115028" y="192890"/>
                      <a:pt x="112300" y="191759"/>
                      <a:pt x="110291" y="189747"/>
                    </a:cubicBezTo>
                    <a:lnTo>
                      <a:pt x="78144" y="157600"/>
                    </a:lnTo>
                    <a:cubicBezTo>
                      <a:pt x="73957" y="153413"/>
                      <a:pt x="73957" y="146624"/>
                      <a:pt x="78144" y="142437"/>
                    </a:cubicBezTo>
                    <a:cubicBezTo>
                      <a:pt x="82331" y="138250"/>
                      <a:pt x="89119" y="138250"/>
                      <a:pt x="93306" y="142437"/>
                    </a:cubicBezTo>
                    <a:lnTo>
                      <a:pt x="117872" y="167016"/>
                    </a:lnTo>
                    <a:lnTo>
                      <a:pt x="185300" y="99575"/>
                    </a:lnTo>
                    <a:cubicBezTo>
                      <a:pt x="187310" y="97563"/>
                      <a:pt x="190037" y="96432"/>
                      <a:pt x="192881" y="96432"/>
                    </a:cubicBezTo>
                    <a:cubicBezTo>
                      <a:pt x="195725" y="96432"/>
                      <a:pt x="198453" y="97563"/>
                      <a:pt x="200463" y="99575"/>
                    </a:cubicBezTo>
                    <a:close/>
                    <a:moveTo>
                      <a:pt x="278606" y="139303"/>
                    </a:moveTo>
                    <a:cubicBezTo>
                      <a:pt x="278606" y="216238"/>
                      <a:pt x="216238" y="278606"/>
                      <a:pt x="139303" y="278606"/>
                    </a:cubicBezTo>
                    <a:cubicBezTo>
                      <a:pt x="62368" y="278606"/>
                      <a:pt x="0" y="216238"/>
                      <a:pt x="0" y="139303"/>
                    </a:cubicBezTo>
                    <a:cubicBezTo>
                      <a:pt x="0" y="62368"/>
                      <a:pt x="62368" y="0"/>
                      <a:pt x="139303" y="0"/>
                    </a:cubicBezTo>
                    <a:cubicBezTo>
                      <a:pt x="216204" y="81"/>
                      <a:pt x="278525" y="62402"/>
                      <a:pt x="278606" y="139303"/>
                    </a:cubicBezTo>
                    <a:close/>
                    <a:moveTo>
                      <a:pt x="257175" y="139303"/>
                    </a:moveTo>
                    <a:cubicBezTo>
                      <a:pt x="257175" y="74204"/>
                      <a:pt x="204402" y="21431"/>
                      <a:pt x="139303" y="21431"/>
                    </a:cubicBezTo>
                    <a:cubicBezTo>
                      <a:pt x="74204" y="21431"/>
                      <a:pt x="21431" y="74204"/>
                      <a:pt x="21431" y="139303"/>
                    </a:cubicBezTo>
                    <a:cubicBezTo>
                      <a:pt x="21431" y="204402"/>
                      <a:pt x="74204" y="257175"/>
                      <a:pt x="139303" y="257175"/>
                    </a:cubicBezTo>
                    <a:cubicBezTo>
                      <a:pt x="204371" y="257101"/>
                      <a:pt x="257101" y="204371"/>
                      <a:pt x="257175" y="139303"/>
                    </a:cubicBezTo>
                    <a:close/>
                  </a:path>
                </a:pathLst>
              </a:custGeom>
              <a:solidFill>
                <a:srgbClr val="4ADE80"/>
              </a:solidFill>
              <a:ln>
                <a:noFill/>
              </a:ln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759268" y="1799749"/>
              <a:ext cx="68264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ACCURACY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752600" y="2009775"/>
              <a:ext cx="118824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任务成功率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68680" y="2468880"/>
              <a:ext cx="2394318" cy="1341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66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92.4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373755" y="2873692"/>
              <a:ext cx="312770" cy="579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8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%</a:t>
              </a:r>
            </a:p>
          </p:txBody>
        </p:sp>
        <p:sp>
          <p:nvSpPr>
            <p:cNvPr id="24" name="Polygon 24"/>
            <p:cNvSpPr/>
            <p:nvPr/>
          </p:nvSpPr>
          <p:spPr>
            <a:xfrm>
              <a:off x="3943350" y="2762250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>
                  <a:moveTo>
                    <a:pt x="152400" y="0"/>
                  </a:moveTo>
                  <a:lnTo>
                    <a:pt x="304800" y="17145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4ADE80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4324350" y="2752725"/>
              <a:ext cx="86620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+3.2 pp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331018" y="3018949"/>
              <a:ext cx="5872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vs. 上周</a:t>
              </a:r>
            </a:p>
          </p:txBody>
        </p:sp>
        <p:sp>
          <p:nvSpPr>
            <p:cNvPr id="27" name="Line 27"/>
            <p:cNvSpPr/>
            <p:nvPr/>
          </p:nvSpPr>
          <p:spPr>
            <a:xfrm>
              <a:off x="952500" y="3429000"/>
              <a:ext cx="4953000" cy="9525"/>
            </a:xfrm>
            <a:custGeom>
              <a:avLst/>
              <a:gdLst/>
              <a:ahLst/>
              <a:cxnLst/>
              <a:rect l="l" t="t" r="r" b="b"/>
              <a:pathLst>
                <a:path w="4953000" h="9525">
                  <a:moveTo>
                    <a:pt x="0" y="0"/>
                  </a:moveTo>
                  <a:lnTo>
                    <a:pt x="4953000" y="0"/>
                  </a:lnTo>
                </a:path>
              </a:pathLst>
            </a:custGeom>
            <a:noFill/>
            <a:ln w="9525">
              <a:solidFill>
                <a:srgbClr val="FFFFFF">
                  <a:alpha val="12000"/>
                </a:srgbClr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940118" y="3552349"/>
              <a:ext cx="306497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12 周累计提升 21.4 pp · 接近内部 SLO 95% 阈值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286500" y="1524000"/>
            <a:ext cx="5143500" cy="2286000"/>
            <a:chOff x="6286500" y="1524000"/>
            <a:chExt cx="5143500" cy="2286000"/>
          </a:xfrm>
        </p:grpSpPr>
        <p:sp>
          <p:nvSpPr>
            <p:cNvPr id="30" name="Rectangle 30"/>
            <p:cNvSpPr/>
            <p:nvPr/>
          </p:nvSpPr>
          <p:spPr>
            <a:xfrm>
              <a:off x="6286500" y="1524000"/>
              <a:ext cx="5143500" cy="2286000"/>
            </a:xfrm>
            <a:prstGeom prst="roundRect">
              <a:avLst>
                <a:gd name="adj" fmla="val 8333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2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31" name="Rectangle 31"/>
            <p:cNvSpPr/>
            <p:nvPr/>
          </p:nvSpPr>
          <p:spPr>
            <a:xfrm>
              <a:off x="6457950" y="1533525"/>
              <a:ext cx="4800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32" name="Rectangle 32"/>
            <p:cNvSpPr/>
            <p:nvPr/>
          </p:nvSpPr>
          <p:spPr>
            <a:xfrm>
              <a:off x="6457950" y="1752600"/>
              <a:ext cx="57150" cy="571500"/>
            </a:xfrm>
            <a:prstGeom prst="roundRect">
              <a:avLst>
                <a:gd name="adj" fmla="val 50000"/>
              </a:avLst>
            </a:prstGeom>
            <a:solidFill>
              <a:srgbClr val="5B8DEF"/>
            </a:solidFill>
            <a:ln>
              <a:noFill/>
            </a:ln>
          </p:spPr>
        </p:sp>
        <p:sp>
          <p:nvSpPr>
            <p:cNvPr id="33" name="Rectangle 33"/>
            <p:cNvSpPr/>
            <p:nvPr/>
          </p:nvSpPr>
          <p:spPr>
            <a:xfrm>
              <a:off x="6667500" y="1714500"/>
              <a:ext cx="476250" cy="476250"/>
            </a:xfrm>
            <a:prstGeom prst="roundRect">
              <a:avLst>
                <a:gd name="adj" fmla="val 24000"/>
              </a:avLst>
            </a:prstGeom>
            <a:solidFill>
              <a:srgbClr val="5B8DEF">
                <a:alpha val="20000"/>
              </a:srgbClr>
            </a:solidFill>
            <a:ln>
              <a:noFill/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6755606" y="1845357"/>
              <a:ext cx="300149" cy="203708"/>
              <a:chOff x="6755606" y="1845357"/>
              <a:chExt cx="300149" cy="20370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6766322" y="1856053"/>
                <a:ext cx="278606" cy="182297"/>
              </a:xfrm>
              <a:custGeom>
                <a:avLst/>
                <a:gdLst/>
                <a:ahLst/>
                <a:cxnLst/>
                <a:rect l="l" t="t" r="r" b="b"/>
                <a:pathLst>
                  <a:path w="278606" h="182297">
                    <a:moveTo>
                      <a:pt x="278606" y="139435"/>
                    </a:moveTo>
                    <a:lnTo>
                      <a:pt x="278606" y="171582"/>
                    </a:lnTo>
                    <a:cubicBezTo>
                      <a:pt x="278606" y="177500"/>
                      <a:pt x="273809" y="182297"/>
                      <a:pt x="267891" y="182297"/>
                    </a:cubicBezTo>
                    <a:lnTo>
                      <a:pt x="10716" y="182297"/>
                    </a:lnTo>
                    <a:cubicBezTo>
                      <a:pt x="4798" y="182297"/>
                      <a:pt x="0" y="177500"/>
                      <a:pt x="0" y="171582"/>
                    </a:cubicBezTo>
                    <a:lnTo>
                      <a:pt x="0" y="140948"/>
                    </a:lnTo>
                    <a:cubicBezTo>
                      <a:pt x="0" y="63957"/>
                      <a:pt x="61816" y="400"/>
                      <a:pt x="138808" y="132"/>
                    </a:cubicBezTo>
                    <a:cubicBezTo>
                      <a:pt x="175839" y="0"/>
                      <a:pt x="211399" y="14618"/>
                      <a:pt x="237630" y="40757"/>
                    </a:cubicBezTo>
                    <a:cubicBezTo>
                      <a:pt x="263862" y="66896"/>
                      <a:pt x="278606" y="102403"/>
                      <a:pt x="278606" y="139435"/>
                    </a:cubicBezTo>
                    <a:close/>
                  </a:path>
                </a:pathLst>
              </a:custGeom>
              <a:solidFill>
                <a:srgbClr val="5B8DE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5" name="Freeform 35"/>
              <p:cNvSpPr/>
              <p:nvPr/>
            </p:nvSpPr>
            <p:spPr>
              <a:xfrm>
                <a:off x="6755606" y="1845357"/>
                <a:ext cx="300149" cy="203708"/>
              </a:xfrm>
              <a:custGeom>
                <a:avLst/>
                <a:gdLst/>
                <a:ahLst/>
                <a:cxnLst/>
                <a:rect l="l" t="t" r="r" b="b"/>
                <a:pathLst>
                  <a:path w="300149" h="203708">
                    <a:moveTo>
                      <a:pt x="255916" y="43872"/>
                    </a:moveTo>
                    <a:cubicBezTo>
                      <a:pt x="227861" y="15753"/>
                      <a:pt x="189740" y="0"/>
                      <a:pt x="150019" y="112"/>
                    </a:cubicBezTo>
                    <a:lnTo>
                      <a:pt x="149483" y="112"/>
                    </a:lnTo>
                    <a:cubicBezTo>
                      <a:pt x="67066" y="393"/>
                      <a:pt x="0" y="68424"/>
                      <a:pt x="0" y="151644"/>
                    </a:cubicBezTo>
                    <a:lnTo>
                      <a:pt x="0" y="182277"/>
                    </a:lnTo>
                    <a:cubicBezTo>
                      <a:pt x="0" y="194113"/>
                      <a:pt x="9595" y="203708"/>
                      <a:pt x="21431" y="203708"/>
                    </a:cubicBezTo>
                    <a:lnTo>
                      <a:pt x="278606" y="203708"/>
                    </a:lnTo>
                    <a:cubicBezTo>
                      <a:pt x="290442" y="203708"/>
                      <a:pt x="300038" y="194113"/>
                      <a:pt x="300038" y="182277"/>
                    </a:cubicBezTo>
                    <a:lnTo>
                      <a:pt x="300038" y="150130"/>
                    </a:lnTo>
                    <a:cubicBezTo>
                      <a:pt x="300149" y="110232"/>
                      <a:pt x="284255" y="71956"/>
                      <a:pt x="255916" y="43872"/>
                    </a:cubicBezTo>
                    <a:close/>
                    <a:moveTo>
                      <a:pt x="278606" y="182277"/>
                    </a:moveTo>
                    <a:lnTo>
                      <a:pt x="138915" y="182277"/>
                    </a:lnTo>
                    <a:lnTo>
                      <a:pt x="212263" y="81416"/>
                    </a:lnTo>
                    <a:cubicBezTo>
                      <a:pt x="215747" y="76630"/>
                      <a:pt x="214692" y="69926"/>
                      <a:pt x="209906" y="66441"/>
                    </a:cubicBezTo>
                    <a:cubicBezTo>
                      <a:pt x="205119" y="62957"/>
                      <a:pt x="198415" y="64013"/>
                      <a:pt x="194931" y="68799"/>
                    </a:cubicBezTo>
                    <a:lnTo>
                      <a:pt x="112407" y="182277"/>
                    </a:lnTo>
                    <a:lnTo>
                      <a:pt x="21431" y="182277"/>
                    </a:lnTo>
                    <a:lnTo>
                      <a:pt x="21431" y="151644"/>
                    </a:lnTo>
                    <a:cubicBezTo>
                      <a:pt x="21431" y="147518"/>
                      <a:pt x="21632" y="143446"/>
                      <a:pt x="22007" y="139415"/>
                    </a:cubicBezTo>
                    <a:lnTo>
                      <a:pt x="53578" y="139415"/>
                    </a:lnTo>
                    <a:cubicBezTo>
                      <a:pt x="59496" y="139415"/>
                      <a:pt x="64294" y="134617"/>
                      <a:pt x="64294" y="128699"/>
                    </a:cubicBezTo>
                    <a:cubicBezTo>
                      <a:pt x="64294" y="122781"/>
                      <a:pt x="59496" y="117983"/>
                      <a:pt x="53578" y="117983"/>
                    </a:cubicBezTo>
                    <a:lnTo>
                      <a:pt x="25811" y="117983"/>
                    </a:lnTo>
                    <a:cubicBezTo>
                      <a:pt x="39634" y="65932"/>
                      <a:pt x="84747" y="26579"/>
                      <a:pt x="139303" y="21998"/>
                    </a:cubicBezTo>
                    <a:lnTo>
                      <a:pt x="139303" y="53690"/>
                    </a:lnTo>
                    <a:cubicBezTo>
                      <a:pt x="139303" y="59608"/>
                      <a:pt x="144101" y="64405"/>
                      <a:pt x="150019" y="64405"/>
                    </a:cubicBezTo>
                    <a:cubicBezTo>
                      <a:pt x="155937" y="64405"/>
                      <a:pt x="160734" y="59608"/>
                      <a:pt x="160734" y="53690"/>
                    </a:cubicBezTo>
                    <a:lnTo>
                      <a:pt x="160734" y="21985"/>
                    </a:lnTo>
                    <a:cubicBezTo>
                      <a:pt x="215217" y="26570"/>
                      <a:pt x="260864" y="65059"/>
                      <a:pt x="274588" y="117983"/>
                    </a:cubicBezTo>
                    <a:lnTo>
                      <a:pt x="246459" y="117983"/>
                    </a:lnTo>
                    <a:cubicBezTo>
                      <a:pt x="240541" y="117983"/>
                      <a:pt x="235744" y="122781"/>
                      <a:pt x="235744" y="128699"/>
                    </a:cubicBezTo>
                    <a:cubicBezTo>
                      <a:pt x="235744" y="134617"/>
                      <a:pt x="240541" y="139415"/>
                      <a:pt x="246459" y="139415"/>
                    </a:cubicBezTo>
                    <a:lnTo>
                      <a:pt x="278164" y="139415"/>
                    </a:lnTo>
                    <a:cubicBezTo>
                      <a:pt x="278446" y="142964"/>
                      <a:pt x="278606" y="146527"/>
                      <a:pt x="278606" y="150130"/>
                    </a:cubicBezTo>
                    <a:close/>
                  </a:path>
                </a:pathLst>
              </a:custGeom>
              <a:solidFill>
                <a:srgbClr val="5B8DEF"/>
              </a:solidFill>
              <a:ln>
                <a:noFill/>
              </a:ln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7283768" y="1799749"/>
              <a:ext cx="60041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5B8DEF"/>
                  </a:solidFill>
                  <a:latin typeface="Segoe UI"/>
                  <a:ea typeface="Microsoft YaHei"/>
                  <a:cs typeface="Segoe UI"/>
                </a:rPr>
                <a:t>LATENCY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277100" y="2009775"/>
              <a:ext cx="16368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P95 端到端延迟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393180" y="2468880"/>
              <a:ext cx="1837649" cy="1341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66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4.8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926705" y="2873692"/>
              <a:ext cx="312770" cy="579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8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s</a:t>
              </a:r>
            </a:p>
          </p:txBody>
        </p:sp>
        <p:sp>
          <p:nvSpPr>
            <p:cNvPr id="41" name="Polygon 41"/>
            <p:cNvSpPr/>
            <p:nvPr/>
          </p:nvSpPr>
          <p:spPr>
            <a:xfrm>
              <a:off x="8610600" y="2762250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>
                  <a:moveTo>
                    <a:pt x="152400" y="171450"/>
                  </a:move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E80"/>
            </a:solidFill>
            <a:ln>
              <a:noFill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8991600" y="2752725"/>
              <a:ext cx="486656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−18%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8998268" y="3018949"/>
              <a:ext cx="5872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vs. 上周</a:t>
              </a:r>
            </a:p>
          </p:txBody>
        </p:sp>
        <p:sp>
          <p:nvSpPr>
            <p:cNvPr id="44" name="Line 44"/>
            <p:cNvSpPr/>
            <p:nvPr/>
          </p:nvSpPr>
          <p:spPr>
            <a:xfrm>
              <a:off x="6477000" y="3429000"/>
              <a:ext cx="4762500" cy="9525"/>
            </a:xfrm>
            <a:custGeom>
              <a:avLst/>
              <a:gdLst/>
              <a:ahLst/>
              <a:cxnLst/>
              <a:rect l="l" t="t" r="r" b="b"/>
              <a:pathLst>
                <a:path w="4762500" h="9525">
                  <a:moveTo>
                    <a:pt x="0" y="0"/>
                  </a:moveTo>
                  <a:lnTo>
                    <a:pt x="4762500" y="0"/>
                  </a:lnTo>
                </a:path>
              </a:pathLst>
            </a:custGeom>
            <a:noFill/>
            <a:ln w="9525">
              <a:solidFill>
                <a:srgbClr val="FFFFFF">
                  <a:alpha val="12000"/>
                </a:srgbClr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6464618" y="3552349"/>
              <a:ext cx="372713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引入并发工具调用 + 结果缓存后,P95 从 11.2s 收敛至 4.8s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762000" y="4095750"/>
            <a:ext cx="5334000" cy="2286000"/>
            <a:chOff x="762000" y="4095750"/>
            <a:chExt cx="5334000" cy="2286000"/>
          </a:xfrm>
        </p:grpSpPr>
        <p:sp>
          <p:nvSpPr>
            <p:cNvPr id="47" name="Rectangle 47"/>
            <p:cNvSpPr/>
            <p:nvPr/>
          </p:nvSpPr>
          <p:spPr>
            <a:xfrm>
              <a:off x="762000" y="4095750"/>
              <a:ext cx="5334000" cy="2286000"/>
            </a:xfrm>
            <a:prstGeom prst="roundRect">
              <a:avLst>
                <a:gd name="adj" fmla="val 8333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2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48" name="Rectangle 48"/>
            <p:cNvSpPr/>
            <p:nvPr/>
          </p:nvSpPr>
          <p:spPr>
            <a:xfrm>
              <a:off x="933450" y="4105275"/>
              <a:ext cx="49911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49" name="Rectangle 49"/>
            <p:cNvSpPr/>
            <p:nvPr/>
          </p:nvSpPr>
          <p:spPr>
            <a:xfrm>
              <a:off x="933450" y="4324350"/>
              <a:ext cx="57150" cy="571500"/>
            </a:xfrm>
            <a:prstGeom prst="roundRect">
              <a:avLst>
                <a:gd name="adj" fmla="val 50000"/>
              </a:avLst>
            </a:prstGeom>
            <a:solidFill>
              <a:srgbClr val="A26BFA"/>
            </a:solidFill>
            <a:ln>
              <a:noFill/>
            </a:ln>
          </p:spPr>
        </p:sp>
        <p:sp>
          <p:nvSpPr>
            <p:cNvPr id="50" name="Rectangle 50"/>
            <p:cNvSpPr/>
            <p:nvPr/>
          </p:nvSpPr>
          <p:spPr>
            <a:xfrm>
              <a:off x="1143000" y="4286250"/>
              <a:ext cx="476250" cy="476250"/>
            </a:xfrm>
            <a:prstGeom prst="roundRect">
              <a:avLst>
                <a:gd name="adj" fmla="val 24000"/>
              </a:avLst>
            </a:prstGeom>
            <a:solidFill>
              <a:srgbClr val="A26BFA">
                <a:alpha val="20000"/>
              </a:srgbClr>
            </a:solidFill>
            <a:ln>
              <a:noFill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1231106" y="4417219"/>
              <a:ext cx="300038" cy="214312"/>
              <a:chOff x="1231106" y="4417219"/>
              <a:chExt cx="300038" cy="214312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1241822" y="4427934"/>
                <a:ext cx="278606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278606" h="128588">
                    <a:moveTo>
                      <a:pt x="278606" y="64294"/>
                    </a:moveTo>
                    <a:cubicBezTo>
                      <a:pt x="278606" y="96441"/>
                      <a:pt x="225028" y="128588"/>
                      <a:pt x="139303" y="128588"/>
                    </a:cubicBezTo>
                    <a:cubicBezTo>
                      <a:pt x="53578" y="128588"/>
                      <a:pt x="0" y="96441"/>
                      <a:pt x="0" y="64294"/>
                    </a:cubicBezTo>
                    <a:cubicBezTo>
                      <a:pt x="0" y="32147"/>
                      <a:pt x="53578" y="0"/>
                      <a:pt x="139303" y="0"/>
                    </a:cubicBezTo>
                    <a:cubicBezTo>
                      <a:pt x="225028" y="0"/>
                      <a:pt x="278606" y="32147"/>
                      <a:pt x="278606" y="64294"/>
                    </a:cubicBezTo>
                    <a:close/>
                  </a:path>
                </a:pathLst>
              </a:custGeom>
              <a:solidFill>
                <a:srgbClr val="A26BFA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2" name="Freeform 52"/>
              <p:cNvSpPr/>
              <p:nvPr/>
            </p:nvSpPr>
            <p:spPr>
              <a:xfrm>
                <a:off x="1231106" y="4417219"/>
                <a:ext cx="300038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300038" h="214312">
                    <a:moveTo>
                      <a:pt x="256612" y="21217"/>
                    </a:moveTo>
                    <a:cubicBezTo>
                      <a:pt x="228846" y="7340"/>
                      <a:pt x="191984" y="0"/>
                      <a:pt x="150019" y="0"/>
                    </a:cubicBezTo>
                    <a:cubicBezTo>
                      <a:pt x="108054" y="0"/>
                      <a:pt x="71192" y="7340"/>
                      <a:pt x="43425" y="21217"/>
                    </a:cubicBezTo>
                    <a:cubicBezTo>
                      <a:pt x="15658" y="35094"/>
                      <a:pt x="0" y="54623"/>
                      <a:pt x="0" y="75009"/>
                    </a:cubicBezTo>
                    <a:lnTo>
                      <a:pt x="0" y="139303"/>
                    </a:lnTo>
                    <a:cubicBezTo>
                      <a:pt x="0" y="159690"/>
                      <a:pt x="15832" y="179286"/>
                      <a:pt x="43425" y="193096"/>
                    </a:cubicBezTo>
                    <a:cubicBezTo>
                      <a:pt x="71018" y="206905"/>
                      <a:pt x="108054" y="214312"/>
                      <a:pt x="150019" y="214312"/>
                    </a:cubicBezTo>
                    <a:cubicBezTo>
                      <a:pt x="191984" y="214312"/>
                      <a:pt x="228846" y="206972"/>
                      <a:pt x="256612" y="193096"/>
                    </a:cubicBezTo>
                    <a:cubicBezTo>
                      <a:pt x="284379" y="179219"/>
                      <a:pt x="300038" y="159690"/>
                      <a:pt x="300038" y="139303"/>
                    </a:cubicBezTo>
                    <a:lnTo>
                      <a:pt x="300038" y="75009"/>
                    </a:lnTo>
                    <a:cubicBezTo>
                      <a:pt x="300038" y="54623"/>
                      <a:pt x="284205" y="35027"/>
                      <a:pt x="256612" y="21217"/>
                    </a:cubicBezTo>
                    <a:close/>
                    <a:moveTo>
                      <a:pt x="150019" y="21431"/>
                    </a:moveTo>
                    <a:cubicBezTo>
                      <a:pt x="233922" y="21431"/>
                      <a:pt x="278606" y="52547"/>
                      <a:pt x="278606" y="75009"/>
                    </a:cubicBezTo>
                    <a:cubicBezTo>
                      <a:pt x="278606" y="97472"/>
                      <a:pt x="233922" y="128588"/>
                      <a:pt x="150019" y="128588"/>
                    </a:cubicBezTo>
                    <a:cubicBezTo>
                      <a:pt x="66115" y="128588"/>
                      <a:pt x="21431" y="97472"/>
                      <a:pt x="21431" y="75009"/>
                    </a:cubicBezTo>
                    <a:cubicBezTo>
                      <a:pt x="21431" y="52547"/>
                      <a:pt x="66115" y="21431"/>
                      <a:pt x="150019" y="21431"/>
                    </a:cubicBezTo>
                    <a:close/>
                    <a:moveTo>
                      <a:pt x="139303" y="149831"/>
                    </a:moveTo>
                    <a:lnTo>
                      <a:pt x="139303" y="192694"/>
                    </a:lnTo>
                    <a:cubicBezTo>
                      <a:pt x="113854" y="191863"/>
                      <a:pt x="92422" y="188113"/>
                      <a:pt x="75009" y="182661"/>
                    </a:cubicBezTo>
                    <a:lnTo>
                      <a:pt x="75009" y="140710"/>
                    </a:lnTo>
                    <a:cubicBezTo>
                      <a:pt x="96000" y="146302"/>
                      <a:pt x="117585" y="149364"/>
                      <a:pt x="139303" y="149831"/>
                    </a:cubicBezTo>
                    <a:close/>
                    <a:moveTo>
                      <a:pt x="160734" y="149831"/>
                    </a:moveTo>
                    <a:cubicBezTo>
                      <a:pt x="182453" y="149364"/>
                      <a:pt x="204037" y="146302"/>
                      <a:pt x="225028" y="140710"/>
                    </a:cubicBezTo>
                    <a:lnTo>
                      <a:pt x="225028" y="182648"/>
                    </a:lnTo>
                    <a:cubicBezTo>
                      <a:pt x="207615" y="188099"/>
                      <a:pt x="186184" y="191850"/>
                      <a:pt x="160734" y="192680"/>
                    </a:cubicBezTo>
                    <a:close/>
                    <a:moveTo>
                      <a:pt x="21431" y="139303"/>
                    </a:moveTo>
                    <a:lnTo>
                      <a:pt x="21431" y="114563"/>
                    </a:lnTo>
                    <a:cubicBezTo>
                      <a:pt x="28175" y="120161"/>
                      <a:pt x="35557" y="124940"/>
                      <a:pt x="43425" y="128802"/>
                    </a:cubicBezTo>
                    <a:cubicBezTo>
                      <a:pt x="46680" y="130423"/>
                      <a:pt x="50122" y="131950"/>
                      <a:pt x="53578" y="133396"/>
                    </a:cubicBezTo>
                    <a:lnTo>
                      <a:pt x="53578" y="174129"/>
                    </a:lnTo>
                    <a:cubicBezTo>
                      <a:pt x="32375" y="163628"/>
                      <a:pt x="21431" y="150407"/>
                      <a:pt x="21431" y="139303"/>
                    </a:cubicBezTo>
                    <a:close/>
                    <a:moveTo>
                      <a:pt x="246459" y="174129"/>
                    </a:moveTo>
                    <a:lnTo>
                      <a:pt x="246459" y="133396"/>
                    </a:lnTo>
                    <a:cubicBezTo>
                      <a:pt x="249955" y="131950"/>
                      <a:pt x="253358" y="130423"/>
                      <a:pt x="256612" y="128802"/>
                    </a:cubicBezTo>
                    <a:cubicBezTo>
                      <a:pt x="264480" y="124940"/>
                      <a:pt x="271863" y="120161"/>
                      <a:pt x="278606" y="114563"/>
                    </a:cubicBezTo>
                    <a:lnTo>
                      <a:pt x="278606" y="139303"/>
                    </a:lnTo>
                    <a:cubicBezTo>
                      <a:pt x="278606" y="150407"/>
                      <a:pt x="267663" y="163628"/>
                      <a:pt x="246459" y="174129"/>
                    </a:cubicBezTo>
                    <a:close/>
                  </a:path>
                </a:pathLst>
              </a:custGeom>
              <a:solidFill>
                <a:srgbClr val="A26BFA"/>
              </a:solidFill>
              <a:ln>
                <a:noFill/>
              </a:ln>
            </p:spPr>
          </p:sp>
        </p:grpSp>
        <p:sp>
          <p:nvSpPr>
            <p:cNvPr id="54" name="TextBox 54"/>
            <p:cNvSpPr txBox="1"/>
            <p:nvPr/>
          </p:nvSpPr>
          <p:spPr>
            <a:xfrm>
              <a:off x="1759268" y="4371499"/>
              <a:ext cx="38361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A26BFA"/>
                  </a:solidFill>
                  <a:latin typeface="Segoe UI"/>
                  <a:ea typeface="Microsoft YaHei"/>
                  <a:cs typeface="Segoe UI"/>
                </a:rPr>
                <a:t>COST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752600" y="4581525"/>
              <a:ext cx="141827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单次任务成本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899160" y="5299710"/>
              <a:ext cx="460924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¥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249680" y="5040630"/>
              <a:ext cx="2394318" cy="1341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66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0.42</a:t>
              </a:r>
            </a:p>
          </p:txBody>
        </p:sp>
        <p:sp>
          <p:nvSpPr>
            <p:cNvPr id="58" name="Polygon 58"/>
            <p:cNvSpPr/>
            <p:nvPr/>
          </p:nvSpPr>
          <p:spPr>
            <a:xfrm>
              <a:off x="3943350" y="5334000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>
                  <a:moveTo>
                    <a:pt x="152400" y="171450"/>
                  </a:move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E80"/>
            </a:solidFill>
            <a:ln>
              <a:noFill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4324350" y="5324475"/>
              <a:ext cx="544163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−22%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4331018" y="5590699"/>
              <a:ext cx="5872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vs. 上周</a:t>
              </a:r>
            </a:p>
          </p:txBody>
        </p:sp>
        <p:sp>
          <p:nvSpPr>
            <p:cNvPr id="61" name="Line 61"/>
            <p:cNvSpPr/>
            <p:nvPr/>
          </p:nvSpPr>
          <p:spPr>
            <a:xfrm>
              <a:off x="952500" y="6000750"/>
              <a:ext cx="4953000" cy="9525"/>
            </a:xfrm>
            <a:custGeom>
              <a:avLst/>
              <a:gdLst/>
              <a:ahLst/>
              <a:cxnLst/>
              <a:rect l="l" t="t" r="r" b="b"/>
              <a:pathLst>
                <a:path w="4953000" h="9525">
                  <a:moveTo>
                    <a:pt x="0" y="0"/>
                  </a:moveTo>
                  <a:lnTo>
                    <a:pt x="4953000" y="0"/>
                  </a:lnTo>
                </a:path>
              </a:pathLst>
            </a:custGeom>
            <a:noFill/>
            <a:ln w="9525">
              <a:solidFill>
                <a:srgbClr val="FFFFFF">
                  <a:alpha val="12000"/>
                </a:srgbClr>
              </a:solidFill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940118" y="6124099"/>
              <a:ext cx="283002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关键来源:模型分级路由 + 检索结果缓存复用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6286500" y="4095750"/>
            <a:ext cx="5143500" cy="2286000"/>
            <a:chOff x="6286500" y="4095750"/>
            <a:chExt cx="5143500" cy="2286000"/>
          </a:xfrm>
        </p:grpSpPr>
        <p:sp>
          <p:nvSpPr>
            <p:cNvPr id="64" name="Rectangle 64"/>
            <p:cNvSpPr/>
            <p:nvPr/>
          </p:nvSpPr>
          <p:spPr>
            <a:xfrm>
              <a:off x="6286500" y="4095750"/>
              <a:ext cx="5143500" cy="2286000"/>
            </a:xfrm>
            <a:prstGeom prst="roundRect">
              <a:avLst>
                <a:gd name="adj" fmla="val 8333"/>
              </a:avLst>
            </a:prstGeom>
            <a:gradFill>
              <a:gsLst>
                <a:gs pos="0">
                  <a:srgbClr val="1A2150">
                    <a:alpha val="78000"/>
                  </a:srgbClr>
                </a:gs>
                <a:gs pos="100000">
                  <a:srgbClr val="1A2150">
                    <a:alpha val="42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65" name="Rectangle 65"/>
            <p:cNvSpPr/>
            <p:nvPr/>
          </p:nvSpPr>
          <p:spPr>
            <a:xfrm>
              <a:off x="6457950" y="4105275"/>
              <a:ext cx="4800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66" name="Rectangle 66"/>
            <p:cNvSpPr/>
            <p:nvPr/>
          </p:nvSpPr>
          <p:spPr>
            <a:xfrm>
              <a:off x="6457950" y="4324350"/>
              <a:ext cx="57150" cy="571500"/>
            </a:xfrm>
            <a:prstGeom prst="roundRect">
              <a:avLst>
                <a:gd name="adj" fmla="val 50000"/>
              </a:avLst>
            </a:prstGeom>
            <a:solidFill>
              <a:srgbClr val="3DDDFC"/>
            </a:solidFill>
            <a:ln>
              <a:noFill/>
            </a:ln>
          </p:spPr>
        </p:sp>
        <p:sp>
          <p:nvSpPr>
            <p:cNvPr id="67" name="Rectangle 67"/>
            <p:cNvSpPr/>
            <p:nvPr/>
          </p:nvSpPr>
          <p:spPr>
            <a:xfrm>
              <a:off x="6667500" y="4286250"/>
              <a:ext cx="476250" cy="476250"/>
            </a:xfrm>
            <a:prstGeom prst="roundRect">
              <a:avLst>
                <a:gd name="adj" fmla="val 24000"/>
              </a:avLst>
            </a:prstGeom>
            <a:solidFill>
              <a:srgbClr val="3DDDFC">
                <a:alpha val="20000"/>
              </a:srgbClr>
            </a:solidFill>
            <a:ln>
              <a:noFill/>
            </a:ln>
          </p:spPr>
        </p:sp>
        <p:grpSp>
          <p:nvGrpSpPr>
            <p:cNvPr id="70" name="Group 70"/>
            <p:cNvGrpSpPr/>
            <p:nvPr/>
          </p:nvGrpSpPr>
          <p:grpSpPr>
            <a:xfrm>
              <a:off x="6777038" y="4406503"/>
              <a:ext cx="257175" cy="268256"/>
              <a:chOff x="6777038" y="4406503"/>
              <a:chExt cx="257175" cy="268256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6787753" y="4417219"/>
                <a:ext cx="235744" cy="246620"/>
              </a:xfrm>
              <a:custGeom>
                <a:avLst/>
                <a:gdLst/>
                <a:ahLst/>
                <a:cxnLst/>
                <a:rect l="l" t="t" r="r" b="b"/>
                <a:pathLst>
                  <a:path w="235744" h="246620">
                    <a:moveTo>
                      <a:pt x="235744" y="10716"/>
                    </a:moveTo>
                    <a:lnTo>
                      <a:pt x="235744" y="89435"/>
                    </a:lnTo>
                    <a:cubicBezTo>
                      <a:pt x="235744" y="202190"/>
                      <a:pt x="140227" y="239548"/>
                      <a:pt x="121167" y="245883"/>
                    </a:cubicBezTo>
                    <a:cubicBezTo>
                      <a:pt x="119032" y="246620"/>
                      <a:pt x="116712" y="246620"/>
                      <a:pt x="114577" y="245883"/>
                    </a:cubicBezTo>
                    <a:cubicBezTo>
                      <a:pt x="95516" y="239575"/>
                      <a:pt x="0" y="202257"/>
                      <a:pt x="0" y="89462"/>
                    </a:cubicBezTo>
                    <a:lnTo>
                      <a:pt x="0" y="10716"/>
                    </a:lnTo>
                    <a:cubicBezTo>
                      <a:pt x="0" y="4798"/>
                      <a:pt x="4798" y="0"/>
                      <a:pt x="10716" y="0"/>
                    </a:cubicBezTo>
                    <a:lnTo>
                      <a:pt x="225028" y="0"/>
                    </a:lnTo>
                    <a:cubicBezTo>
                      <a:pt x="230946" y="0"/>
                      <a:pt x="235744" y="4798"/>
                      <a:pt x="235744" y="10716"/>
                    </a:cubicBezTo>
                    <a:close/>
                  </a:path>
                </a:pathLst>
              </a:custGeom>
              <a:solidFill>
                <a:srgbClr val="3DDDFC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69" name="Freeform 69"/>
              <p:cNvSpPr/>
              <p:nvPr/>
            </p:nvSpPr>
            <p:spPr>
              <a:xfrm>
                <a:off x="6777038" y="4406503"/>
                <a:ext cx="257175" cy="268256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68256">
                    <a:moveTo>
                      <a:pt x="235744" y="0"/>
                    </a:moveTo>
                    <a:lnTo>
                      <a:pt x="21431" y="0"/>
                    </a:lnTo>
                    <a:cubicBezTo>
                      <a:pt x="9595" y="0"/>
                      <a:pt x="0" y="9595"/>
                      <a:pt x="0" y="21431"/>
                    </a:cubicBezTo>
                    <a:lnTo>
                      <a:pt x="0" y="100164"/>
                    </a:lnTo>
                    <a:cubicBezTo>
                      <a:pt x="0" y="220193"/>
                      <a:pt x="101557" y="260015"/>
                      <a:pt x="121890" y="266779"/>
                    </a:cubicBezTo>
                    <a:cubicBezTo>
                      <a:pt x="126233" y="268256"/>
                      <a:pt x="130942" y="268256"/>
                      <a:pt x="135285" y="266779"/>
                    </a:cubicBezTo>
                    <a:cubicBezTo>
                      <a:pt x="155644" y="260015"/>
                      <a:pt x="257175" y="220193"/>
                      <a:pt x="257175" y="100164"/>
                    </a:cubicBezTo>
                    <a:lnTo>
                      <a:pt x="257175" y="21431"/>
                    </a:lnTo>
                    <a:cubicBezTo>
                      <a:pt x="257175" y="9595"/>
                      <a:pt x="247580" y="0"/>
                      <a:pt x="235744" y="0"/>
                    </a:cubicBezTo>
                    <a:close/>
                    <a:moveTo>
                      <a:pt x="235744" y="100178"/>
                    </a:moveTo>
                    <a:cubicBezTo>
                      <a:pt x="235744" y="205218"/>
                      <a:pt x="146871" y="240311"/>
                      <a:pt x="128588" y="246419"/>
                    </a:cubicBezTo>
                    <a:cubicBezTo>
                      <a:pt x="110465" y="240378"/>
                      <a:pt x="21431" y="205311"/>
                      <a:pt x="21431" y="100178"/>
                    </a:cubicBezTo>
                    <a:lnTo>
                      <a:pt x="21431" y="21431"/>
                    </a:lnTo>
                    <a:lnTo>
                      <a:pt x="235744" y="21431"/>
                    </a:lnTo>
                    <a:close/>
                    <a:moveTo>
                      <a:pt x="67428" y="136169"/>
                    </a:moveTo>
                    <a:cubicBezTo>
                      <a:pt x="63241" y="131982"/>
                      <a:pt x="63241" y="125193"/>
                      <a:pt x="67428" y="121006"/>
                    </a:cubicBezTo>
                    <a:cubicBezTo>
                      <a:pt x="71615" y="116819"/>
                      <a:pt x="78404" y="116819"/>
                      <a:pt x="82591" y="121006"/>
                    </a:cubicBezTo>
                    <a:lnTo>
                      <a:pt x="107156" y="145572"/>
                    </a:lnTo>
                    <a:lnTo>
                      <a:pt x="174584" y="78144"/>
                    </a:lnTo>
                    <a:cubicBezTo>
                      <a:pt x="178771" y="73957"/>
                      <a:pt x="185560" y="73957"/>
                      <a:pt x="189747" y="78144"/>
                    </a:cubicBezTo>
                    <a:cubicBezTo>
                      <a:pt x="193934" y="82331"/>
                      <a:pt x="193934" y="89119"/>
                      <a:pt x="189747" y="93306"/>
                    </a:cubicBezTo>
                    <a:lnTo>
                      <a:pt x="114738" y="168316"/>
                    </a:lnTo>
                    <a:cubicBezTo>
                      <a:pt x="112728" y="170328"/>
                      <a:pt x="110000" y="171458"/>
                      <a:pt x="107156" y="171458"/>
                    </a:cubicBezTo>
                    <a:cubicBezTo>
                      <a:pt x="104312" y="171458"/>
                      <a:pt x="101585" y="170328"/>
                      <a:pt x="99575" y="168316"/>
                    </a:cubicBezTo>
                    <a:close/>
                  </a:path>
                </a:pathLst>
              </a:custGeom>
              <a:solidFill>
                <a:srgbClr val="3DDDFC"/>
              </a:solidFill>
              <a:ln>
                <a:noFill/>
              </a:ln>
            </p:spPr>
          </p:sp>
        </p:grpSp>
        <p:sp>
          <p:nvSpPr>
            <p:cNvPr id="71" name="TextBox 71"/>
            <p:cNvSpPr txBox="1"/>
            <p:nvPr/>
          </p:nvSpPr>
          <p:spPr>
            <a:xfrm>
              <a:off x="7283768" y="4371499"/>
              <a:ext cx="81721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RELIABILITY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277100" y="4581525"/>
              <a:ext cx="1843826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30 天 SLO 达成率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6393180" y="5040630"/>
              <a:ext cx="2394318" cy="1341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66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99.7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8536305" y="5445442"/>
              <a:ext cx="312770" cy="579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8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%</a:t>
              </a:r>
            </a:p>
          </p:txBody>
        </p:sp>
        <p:sp>
          <p:nvSpPr>
            <p:cNvPr id="75" name="Polygon 75"/>
            <p:cNvSpPr/>
            <p:nvPr/>
          </p:nvSpPr>
          <p:spPr>
            <a:xfrm>
              <a:off x="9086850" y="5334000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>
                  <a:moveTo>
                    <a:pt x="152400" y="171450"/>
                  </a:move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E80"/>
            </a:solidFill>
            <a:ln>
              <a:noFill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9467850" y="5324475"/>
              <a:ext cx="86620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+0.4 pp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9474518" y="5590699"/>
              <a:ext cx="78659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vs. 30 日前</a:t>
              </a:r>
            </a:p>
          </p:txBody>
        </p:sp>
        <p:sp>
          <p:nvSpPr>
            <p:cNvPr id="78" name="Line 78"/>
            <p:cNvSpPr/>
            <p:nvPr/>
          </p:nvSpPr>
          <p:spPr>
            <a:xfrm>
              <a:off x="6477000" y="6000750"/>
              <a:ext cx="4762500" cy="9525"/>
            </a:xfrm>
            <a:custGeom>
              <a:avLst/>
              <a:gdLst/>
              <a:ahLst/>
              <a:cxnLst/>
              <a:rect l="l" t="t" r="r" b="b"/>
              <a:pathLst>
                <a:path w="4762500" h="9525">
                  <a:moveTo>
                    <a:pt x="0" y="0"/>
                  </a:moveTo>
                  <a:lnTo>
                    <a:pt x="4762500" y="0"/>
                  </a:lnTo>
                </a:path>
              </a:pathLst>
            </a:custGeom>
            <a:noFill/>
            <a:ln w="9525">
              <a:solidFill>
                <a:srgbClr val="FFFFFF">
                  <a:alpha val="12000"/>
                </a:srgbClr>
              </a:solidFill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6464618" y="6124099"/>
              <a:ext cx="355625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熔断 + 降级链路 + 多模型 fallback 兜住了三次上游事故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559118" y="6562249"/>
            <a:ext cx="11073765" cy="198120"/>
            <a:chOff x="559118" y="6562249"/>
            <a:chExt cx="11073765" cy="198120"/>
          </a:xfrm>
        </p:grpSpPr>
        <p:sp>
          <p:nvSpPr>
            <p:cNvPr id="81" name="TextBox 81"/>
            <p:cNvSpPr txBox="1"/>
            <p:nvPr/>
          </p:nvSpPr>
          <p:spPr>
            <a:xfrm>
              <a:off x="559118" y="6562249"/>
              <a:ext cx="224511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KPI 仪表板 · 上线前必装的四块表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11144610" y="6562249"/>
              <a:ext cx="48827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08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7" dur="5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5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5" dur="5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9" dur="5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63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E27"/>
            </a:solidFill>
            <a:ln>
              <a:noFill/>
            </a:ln>
          </p:spPr>
        </p:sp>
        <p:sp>
          <p:nvSpPr>
            <p:cNvPr id="3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5B8DEF">
                    <a:alpha val="16000"/>
                  </a:srgbClr>
                </a:gs>
                <a:gs pos="100000">
                  <a:srgbClr val="5B8DE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A26BFA">
                    <a:alpha val="16000"/>
                  </a:srgbClr>
                </a:gs>
                <a:gs pos="100000">
                  <a:srgbClr val="A26BF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571500" y="448628"/>
            <a:ext cx="6929373" cy="680084"/>
            <a:chOff x="571500" y="448628"/>
            <a:chExt cx="6929373" cy="680084"/>
          </a:xfrm>
        </p:grpSpPr>
        <p:sp>
          <p:nvSpPr>
            <p:cNvPr id="6" name="Rectangle 6"/>
            <p:cNvSpPr/>
            <p:nvPr/>
          </p:nvSpPr>
          <p:spPr>
            <a:xfrm>
              <a:off x="571500" y="476250"/>
              <a:ext cx="57150" cy="304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B8DEF"/>
                </a:gs>
                <a:gs pos="50000">
                  <a:srgbClr val="A26BFA"/>
                </a:gs>
                <a:gs pos="100000">
                  <a:srgbClr val="3DDDFC"/>
                </a:gs>
              </a:gsLst>
              <a:lin ang="0" scaled="1"/>
            </a:gra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29615" y="448628"/>
              <a:ext cx="6771258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 xml:space="preserve">持续优化的真实曲线 — </a:t>
              </a:r>
              <a:r>
                <a:rPr lang="zh-CN" sz="2550" b="1" dirty="0">
                  <a:solidFill>
                    <a:srgbClr val="4ADE80"/>
                  </a:solidFill>
                  <a:latin typeface="Segoe UI"/>
                  <a:ea typeface="Microsoft YaHei"/>
                  <a:cs typeface="Segoe UI"/>
                </a:rPr>
                <a:t>准确率 ↑</a:t>
              </a:r>
              <a:r>
                <a:rPr lang="zh-CN" sz="25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 xml:space="preserve"> </a:t>
              </a:r>
              <a:r>
                <a:rPr lang="zh-CN" sz="2550" b="1" dirty="0">
                  <a:solidFill>
                    <a:srgbClr val="FB7185"/>
                  </a:solidFill>
                  <a:latin typeface="Segoe UI"/>
                  <a:ea typeface="Microsoft YaHei"/>
                  <a:cs typeface="Segoe UI"/>
                </a:rPr>
                <a:t>成本 ↓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48665" y="915352"/>
              <a:ext cx="302164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UPLINE TO PRODUCTION · 12-WEEK TREND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2500" y="1285875"/>
            <a:ext cx="10477500" cy="4524375"/>
            <a:chOff x="952500" y="1285875"/>
            <a:chExt cx="10477500" cy="4524375"/>
          </a:xfrm>
        </p:grpSpPr>
        <p:sp>
          <p:nvSpPr>
            <p:cNvPr id="10" name="Rectangle 10"/>
            <p:cNvSpPr/>
            <p:nvPr/>
          </p:nvSpPr>
          <p:spPr>
            <a:xfrm>
              <a:off x="952500" y="1285875"/>
              <a:ext cx="10477500" cy="4524375"/>
            </a:xfrm>
            <a:prstGeom prst="roundRect">
              <a:avLst>
                <a:gd name="adj" fmla="val 4211"/>
              </a:avLst>
            </a:prstGeom>
            <a:gradFill>
              <a:gsLst>
                <a:gs pos="0">
                  <a:srgbClr val="1A2150">
                    <a:alpha val="50000"/>
                  </a:srgbClr>
                </a:gs>
                <a:gs pos="100000">
                  <a:srgbClr val="1A2150">
                    <a:alpha val="18000"/>
                  </a:srgbClr>
                </a:gs>
              </a:gsLst>
              <a:lin ang="5400000" scaled="1"/>
            </a:gradFill>
            <a:ln w="9525">
              <a:solidFill>
                <a:srgbClr val="FFFFFF">
                  <a:alpha val="12000"/>
                </a:srgbClr>
              </a:solidFill>
            </a:ln>
          </p:spPr>
        </p:sp>
        <p:sp>
          <p:nvSpPr>
            <p:cNvPr id="11" name="Rectangle 11"/>
            <p:cNvSpPr/>
            <p:nvPr/>
          </p:nvSpPr>
          <p:spPr>
            <a:xfrm>
              <a:off x="1123950" y="1295400"/>
              <a:ext cx="10134600" cy="952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3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</p:grpSp>
      <p:grpSp>
        <p:nvGrpSpPr>
          <p:cNvPr id="84" name="Group 84"/>
          <p:cNvGrpSpPr/>
          <p:nvPr/>
        </p:nvGrpSpPr>
        <p:grpSpPr>
          <a:xfrm>
            <a:off x="938636" y="1409700"/>
            <a:ext cx="10806141" cy="4276725"/>
            <a:chOff x="938636" y="1409700"/>
            <a:chExt cx="10806141" cy="4276725"/>
          </a:xfrm>
        </p:grpSpPr>
        <p:sp>
          <p:nvSpPr>
            <p:cNvPr id="13" name="Line 13"/>
            <p:cNvSpPr/>
            <p:nvPr/>
          </p:nvSpPr>
          <p:spPr>
            <a:xfrm>
              <a:off x="1333500" y="5334000"/>
              <a:ext cx="9906000" cy="9525"/>
            </a:xfrm>
            <a:custGeom>
              <a:avLst/>
              <a:gdLst/>
              <a:ahLst/>
              <a:cxnLst/>
              <a:rect l="l" t="t" r="r" b="b"/>
              <a:pathLst>
                <a:path w="9906000" h="9525">
                  <a:moveTo>
                    <a:pt x="0" y="0"/>
                  </a:moveTo>
                  <a:lnTo>
                    <a:pt x="9906000" y="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14" name="Line 14"/>
            <p:cNvSpPr/>
            <p:nvPr/>
          </p:nvSpPr>
          <p:spPr>
            <a:xfrm>
              <a:off x="1333500" y="4400550"/>
              <a:ext cx="9906000" cy="9525"/>
            </a:xfrm>
            <a:custGeom>
              <a:avLst/>
              <a:gdLst/>
              <a:ahLst/>
              <a:cxnLst/>
              <a:rect l="l" t="t" r="r" b="b"/>
              <a:pathLst>
                <a:path w="9906000" h="9525">
                  <a:moveTo>
                    <a:pt x="0" y="0"/>
                  </a:moveTo>
                  <a:lnTo>
                    <a:pt x="9906000" y="0"/>
                  </a:lnTo>
                </a:path>
              </a:pathLst>
            </a:custGeom>
            <a:noFill/>
            <a:ln w="9525">
              <a:solidFill>
                <a:srgbClr val="FFFFFF">
                  <a:alpha val="8000"/>
                </a:srgbClr>
              </a:solidFill>
              <a:custDash>
                <a:ds d="300000" sp="500000"/>
              </a:custDash>
            </a:ln>
          </p:spPr>
        </p:sp>
        <p:sp>
          <p:nvSpPr>
            <p:cNvPr id="15" name="Line 15"/>
            <p:cNvSpPr/>
            <p:nvPr/>
          </p:nvSpPr>
          <p:spPr>
            <a:xfrm>
              <a:off x="1333500" y="3476625"/>
              <a:ext cx="9906000" cy="9525"/>
            </a:xfrm>
            <a:custGeom>
              <a:avLst/>
              <a:gdLst/>
              <a:ahLst/>
              <a:cxnLst/>
              <a:rect l="l" t="t" r="r" b="b"/>
              <a:pathLst>
                <a:path w="9906000" h="9525">
                  <a:moveTo>
                    <a:pt x="0" y="0"/>
                  </a:moveTo>
                  <a:lnTo>
                    <a:pt x="9906000" y="0"/>
                  </a:lnTo>
                </a:path>
              </a:pathLst>
            </a:custGeom>
            <a:noFill/>
            <a:ln w="9525">
              <a:solidFill>
                <a:srgbClr val="FFFFFF">
                  <a:alpha val="8000"/>
                </a:srgbClr>
              </a:solidFill>
              <a:custDash>
                <a:ds d="300000" sp="500000"/>
              </a:custDash>
            </a:ln>
          </p:spPr>
        </p:sp>
        <p:sp>
          <p:nvSpPr>
            <p:cNvPr id="16" name="Line 16"/>
            <p:cNvSpPr/>
            <p:nvPr/>
          </p:nvSpPr>
          <p:spPr>
            <a:xfrm>
              <a:off x="1333500" y="2543175"/>
              <a:ext cx="9906000" cy="9525"/>
            </a:xfrm>
            <a:custGeom>
              <a:avLst/>
              <a:gdLst/>
              <a:ahLst/>
              <a:cxnLst/>
              <a:rect l="l" t="t" r="r" b="b"/>
              <a:pathLst>
                <a:path w="9906000" h="9525">
                  <a:moveTo>
                    <a:pt x="0" y="0"/>
                  </a:moveTo>
                  <a:lnTo>
                    <a:pt x="9906000" y="0"/>
                  </a:lnTo>
                </a:path>
              </a:pathLst>
            </a:custGeom>
            <a:noFill/>
            <a:ln w="9525">
              <a:solidFill>
                <a:srgbClr val="FFFFFF">
                  <a:alpha val="8000"/>
                </a:srgbClr>
              </a:solidFill>
              <a:custDash>
                <a:ds d="300000" sp="500000"/>
              </a:custDash>
            </a:ln>
          </p:spPr>
        </p:sp>
        <p:sp>
          <p:nvSpPr>
            <p:cNvPr id="17" name="Line 17"/>
            <p:cNvSpPr/>
            <p:nvPr/>
          </p:nvSpPr>
          <p:spPr>
            <a:xfrm>
              <a:off x="1333500" y="1619250"/>
              <a:ext cx="9906000" cy="9525"/>
            </a:xfrm>
            <a:custGeom>
              <a:avLst/>
              <a:gdLst/>
              <a:ahLst/>
              <a:cxnLst/>
              <a:rect l="l" t="t" r="r" b="b"/>
              <a:pathLst>
                <a:path w="9906000" h="9525">
                  <a:moveTo>
                    <a:pt x="0" y="0"/>
                  </a:moveTo>
                  <a:lnTo>
                    <a:pt x="9906000" y="0"/>
                  </a:lnTo>
                </a:path>
              </a:pathLst>
            </a:custGeom>
            <a:noFill/>
            <a:ln w="9525">
              <a:solidFill>
                <a:srgbClr val="FFFFFF">
                  <a:alpha val="8000"/>
                </a:srgbClr>
              </a:solidFill>
              <a:custDash>
                <a:ds d="300000" sp="500000"/>
              </a:custDash>
            </a:ln>
          </p:spPr>
        </p:sp>
        <p:sp>
          <p:nvSpPr>
            <p:cNvPr id="18" name="Line 18"/>
            <p:cNvSpPr/>
            <p:nvPr/>
          </p:nvSpPr>
          <p:spPr>
            <a:xfrm>
              <a:off x="1333500" y="1619250"/>
              <a:ext cx="9525" cy="3714750"/>
            </a:xfrm>
            <a:custGeom>
              <a:avLst/>
              <a:gdLst/>
              <a:ahLst/>
              <a:cxnLst/>
              <a:rect l="l" t="t" r="r" b="b"/>
              <a:pathLst>
                <a:path w="9525" h="3714750">
                  <a:moveTo>
                    <a:pt x="0" y="0"/>
                  </a:moveTo>
                  <a:lnTo>
                    <a:pt x="0" y="371475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19" name="Line 19"/>
            <p:cNvSpPr/>
            <p:nvPr/>
          </p:nvSpPr>
          <p:spPr>
            <a:xfrm>
              <a:off x="11239500" y="1619250"/>
              <a:ext cx="9525" cy="3714750"/>
            </a:xfrm>
            <a:custGeom>
              <a:avLst/>
              <a:gdLst/>
              <a:ahLst/>
              <a:cxnLst/>
              <a:rect l="l" t="t" r="r" b="b"/>
              <a:pathLst>
                <a:path w="9525" h="3714750">
                  <a:moveTo>
                    <a:pt x="0" y="0"/>
                  </a:moveTo>
                  <a:lnTo>
                    <a:pt x="0" y="3714750"/>
                  </a:lnTo>
                </a:path>
              </a:pathLst>
            </a:custGeom>
            <a:noFill/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980042" y="5284470"/>
              <a:ext cx="25058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60%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80042" y="4351020"/>
              <a:ext cx="25058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70%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80042" y="3427095"/>
              <a:ext cx="25058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80%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80042" y="2493645"/>
              <a:ext cx="25058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90%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38636" y="1569720"/>
              <a:ext cx="291994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100%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342370" y="5284470"/>
              <a:ext cx="17467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¥0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1342370" y="4351020"/>
              <a:ext cx="40240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¥0.35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342370" y="3427095"/>
              <a:ext cx="40240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¥0.70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342370" y="2493645"/>
              <a:ext cx="36790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¥1.05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342370" y="1569720"/>
              <a:ext cx="36790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¥1.40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49611" y="5503545"/>
              <a:ext cx="16777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W1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127709" y="5503545"/>
              <a:ext cx="20228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W2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32584" y="5503545"/>
              <a:ext cx="20228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W3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927934" y="5503545"/>
              <a:ext cx="20228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W4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832809" y="5503545"/>
              <a:ext cx="20228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W5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728159" y="5503545"/>
              <a:ext cx="20228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W6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633034" y="5503545"/>
              <a:ext cx="20228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W7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528384" y="5503545"/>
              <a:ext cx="20228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W8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433259" y="5503545"/>
              <a:ext cx="20228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W9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307906" y="5503545"/>
              <a:ext cx="24368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W10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230033" y="5503545"/>
              <a:ext cx="20918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W11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1117656" y="5503545"/>
              <a:ext cx="24368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>W12</a:t>
              </a:r>
            </a:p>
          </p:txBody>
        </p:sp>
        <p:sp>
          <p:nvSpPr>
            <p:cNvPr id="42" name="Line 42"/>
            <p:cNvSpPr/>
            <p:nvPr/>
          </p:nvSpPr>
          <p:spPr>
            <a:xfrm>
              <a:off x="4029075" y="1619250"/>
              <a:ext cx="9525" cy="3714750"/>
            </a:xfrm>
            <a:custGeom>
              <a:avLst/>
              <a:gdLst/>
              <a:ahLst/>
              <a:cxnLst/>
              <a:rect l="l" t="t" r="r" b="b"/>
              <a:pathLst>
                <a:path w="9525" h="3714750">
                  <a:moveTo>
                    <a:pt x="0" y="0"/>
                  </a:moveTo>
                  <a:lnTo>
                    <a:pt x="0" y="3714750"/>
                  </a:lnTo>
                </a:path>
              </a:pathLst>
            </a:custGeom>
            <a:noFill/>
            <a:ln w="9525">
              <a:solidFill>
                <a:srgbClr val="3DDDFC">
                  <a:alpha val="32000"/>
                </a:srgbClr>
              </a:solidFill>
              <a:custDash>
                <a:ds d="400000" sp="600000"/>
              </a:custDash>
            </a:ln>
          </p:spPr>
        </p:sp>
        <p:sp>
          <p:nvSpPr>
            <p:cNvPr id="43" name="Line 43"/>
            <p:cNvSpPr/>
            <p:nvPr/>
          </p:nvSpPr>
          <p:spPr>
            <a:xfrm>
              <a:off x="7629525" y="1619250"/>
              <a:ext cx="9525" cy="3714750"/>
            </a:xfrm>
            <a:custGeom>
              <a:avLst/>
              <a:gdLst/>
              <a:ahLst/>
              <a:cxnLst/>
              <a:rect l="l" t="t" r="r" b="b"/>
              <a:pathLst>
                <a:path w="9525" h="3714750">
                  <a:moveTo>
                    <a:pt x="0" y="0"/>
                  </a:moveTo>
                  <a:lnTo>
                    <a:pt x="0" y="3714750"/>
                  </a:lnTo>
                </a:path>
              </a:pathLst>
            </a:custGeom>
            <a:noFill/>
            <a:ln w="9525">
              <a:solidFill>
                <a:srgbClr val="3DDDFC">
                  <a:alpha val="32000"/>
                </a:srgbClr>
              </a:solidFill>
              <a:custDash>
                <a:ds d="400000" sp="600000"/>
              </a:custDash>
            </a:ln>
          </p:spPr>
        </p:sp>
        <p:sp>
          <p:nvSpPr>
            <p:cNvPr id="44" name="Line 44"/>
            <p:cNvSpPr/>
            <p:nvPr/>
          </p:nvSpPr>
          <p:spPr>
            <a:xfrm>
              <a:off x="10334625" y="1619250"/>
              <a:ext cx="9525" cy="3714750"/>
            </a:xfrm>
            <a:custGeom>
              <a:avLst/>
              <a:gdLst/>
              <a:ahLst/>
              <a:cxnLst/>
              <a:rect l="l" t="t" r="r" b="b"/>
              <a:pathLst>
                <a:path w="9525" h="3714750">
                  <a:moveTo>
                    <a:pt x="0" y="0"/>
                  </a:moveTo>
                  <a:lnTo>
                    <a:pt x="0" y="3714750"/>
                  </a:lnTo>
                </a:path>
              </a:pathLst>
            </a:custGeom>
            <a:noFill/>
            <a:ln w="9525">
              <a:solidFill>
                <a:srgbClr val="3DDDFC">
                  <a:alpha val="32000"/>
                </a:srgbClr>
              </a:solidFill>
              <a:custDash>
                <a:ds d="400000" sp="600000"/>
              </a:custDash>
            </a:ln>
          </p:spPr>
        </p:sp>
        <p:sp>
          <p:nvSpPr>
            <p:cNvPr id="45" name="Freeform 45"/>
            <p:cNvSpPr/>
            <p:nvPr/>
          </p:nvSpPr>
          <p:spPr>
            <a:xfrm>
              <a:off x="1333500" y="2324100"/>
              <a:ext cx="9906000" cy="3009900"/>
            </a:xfrm>
            <a:custGeom>
              <a:avLst/>
              <a:gdLst/>
              <a:ahLst/>
              <a:cxnLst/>
              <a:rect l="l" t="t" r="r" b="b"/>
              <a:pathLst>
                <a:path w="9906000" h="3009900">
                  <a:moveTo>
                    <a:pt x="0" y="1990725"/>
                  </a:moveTo>
                  <a:lnTo>
                    <a:pt x="895350" y="1800225"/>
                  </a:lnTo>
                  <a:lnTo>
                    <a:pt x="1800225" y="1619250"/>
                  </a:lnTo>
                  <a:lnTo>
                    <a:pt x="2695575" y="1152525"/>
                  </a:lnTo>
                  <a:lnTo>
                    <a:pt x="3600450" y="962025"/>
                  </a:lnTo>
                  <a:lnTo>
                    <a:pt x="4495800" y="685800"/>
                  </a:lnTo>
                  <a:lnTo>
                    <a:pt x="5400675" y="590550"/>
                  </a:lnTo>
                  <a:lnTo>
                    <a:pt x="6296025" y="314325"/>
                  </a:lnTo>
                  <a:lnTo>
                    <a:pt x="7200900" y="219075"/>
                  </a:lnTo>
                  <a:lnTo>
                    <a:pt x="8096250" y="133350"/>
                  </a:lnTo>
                  <a:lnTo>
                    <a:pt x="9001125" y="38100"/>
                  </a:lnTo>
                  <a:lnTo>
                    <a:pt x="9906000" y="0"/>
                  </a:lnTo>
                  <a:lnTo>
                    <a:pt x="9906000" y="3009900"/>
                  </a:lnTo>
                  <a:lnTo>
                    <a:pt x="0" y="3009900"/>
                  </a:lnTo>
                  <a:close/>
                </a:path>
              </a:pathLst>
            </a:custGeom>
            <a:gradFill>
              <a:gsLst>
                <a:gs pos="0">
                  <a:srgbClr val="4ADE80">
                    <a:alpha val="40000"/>
                  </a:srgbClr>
                </a:gs>
                <a:gs pos="100000">
                  <a:srgbClr val="4ADE8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</p:sp>
        <p:sp>
          <p:nvSpPr>
            <p:cNvPr id="46" name="Polyline 46"/>
            <p:cNvSpPr/>
            <p:nvPr/>
          </p:nvSpPr>
          <p:spPr>
            <a:xfrm>
              <a:off x="1333500" y="2324100"/>
              <a:ext cx="9906000" cy="1990725"/>
            </a:xfrm>
            <a:custGeom>
              <a:avLst/>
              <a:gdLst/>
              <a:ahLst/>
              <a:cxnLst/>
              <a:rect l="l" t="t" r="r" b="b"/>
              <a:pathLst>
                <a:path w="9906000" h="1990725">
                  <a:moveTo>
                    <a:pt x="0" y="1990725"/>
                  </a:moveTo>
                  <a:lnTo>
                    <a:pt x="895350" y="1800225"/>
                  </a:lnTo>
                  <a:lnTo>
                    <a:pt x="1800225" y="1619250"/>
                  </a:lnTo>
                  <a:lnTo>
                    <a:pt x="2695575" y="1152525"/>
                  </a:lnTo>
                  <a:lnTo>
                    <a:pt x="3600450" y="962025"/>
                  </a:lnTo>
                  <a:lnTo>
                    <a:pt x="4495800" y="685800"/>
                  </a:lnTo>
                  <a:lnTo>
                    <a:pt x="5400675" y="590550"/>
                  </a:lnTo>
                  <a:lnTo>
                    <a:pt x="6296025" y="314325"/>
                  </a:lnTo>
                  <a:lnTo>
                    <a:pt x="7200900" y="219075"/>
                  </a:lnTo>
                  <a:lnTo>
                    <a:pt x="8096250" y="133350"/>
                  </a:lnTo>
                  <a:lnTo>
                    <a:pt x="9001125" y="38100"/>
                  </a:lnTo>
                  <a:lnTo>
                    <a:pt x="9906000" y="0"/>
                  </a:lnTo>
                </a:path>
              </a:pathLst>
            </a:custGeom>
            <a:noFill/>
            <a:ln w="33338" cap="rnd">
              <a:solidFill>
                <a:srgbClr val="4ADE80"/>
              </a:solidFill>
              <a:round/>
            </a:ln>
          </p:spPr>
        </p:sp>
        <p:grpSp>
          <p:nvGrpSpPr>
            <p:cNvPr id="59" name="Group 59"/>
            <p:cNvGrpSpPr/>
            <p:nvPr/>
          </p:nvGrpSpPr>
          <p:grpSpPr>
            <a:xfrm>
              <a:off x="1285875" y="2257425"/>
              <a:ext cx="10020300" cy="2105025"/>
              <a:chOff x="1285875" y="2257425"/>
              <a:chExt cx="10020300" cy="2105025"/>
            </a:xfrm>
          </p:grpSpPr>
          <p:sp>
            <p:nvSpPr>
              <p:cNvPr id="47" name="Ellipse 47"/>
              <p:cNvSpPr/>
              <p:nvPr/>
            </p:nvSpPr>
            <p:spPr>
              <a:xfrm>
                <a:off x="1285875" y="4267200"/>
                <a:ext cx="95250" cy="9525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48" name="Ellipse 48"/>
              <p:cNvSpPr/>
              <p:nvPr/>
            </p:nvSpPr>
            <p:spPr>
              <a:xfrm>
                <a:off x="2181225" y="4076700"/>
                <a:ext cx="95250" cy="9525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49" name="Ellipse 49"/>
              <p:cNvSpPr/>
              <p:nvPr/>
            </p:nvSpPr>
            <p:spPr>
              <a:xfrm>
                <a:off x="3086100" y="3895725"/>
                <a:ext cx="95250" cy="9525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50" name="Ellipse 50"/>
              <p:cNvSpPr/>
              <p:nvPr/>
            </p:nvSpPr>
            <p:spPr>
              <a:xfrm>
                <a:off x="3971925" y="3419475"/>
                <a:ext cx="114300" cy="11430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51" name="Ellipse 51"/>
              <p:cNvSpPr/>
              <p:nvPr/>
            </p:nvSpPr>
            <p:spPr>
              <a:xfrm>
                <a:off x="4886325" y="3238500"/>
                <a:ext cx="95250" cy="9525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52" name="Ellipse 52"/>
              <p:cNvSpPr/>
              <p:nvPr/>
            </p:nvSpPr>
            <p:spPr>
              <a:xfrm>
                <a:off x="5781675" y="2962275"/>
                <a:ext cx="95250" cy="9525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53" name="Ellipse 53"/>
              <p:cNvSpPr/>
              <p:nvPr/>
            </p:nvSpPr>
            <p:spPr>
              <a:xfrm>
                <a:off x="6686550" y="2867025"/>
                <a:ext cx="95250" cy="9525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54" name="Ellipse 54"/>
              <p:cNvSpPr/>
              <p:nvPr/>
            </p:nvSpPr>
            <p:spPr>
              <a:xfrm>
                <a:off x="7572375" y="2581275"/>
                <a:ext cx="114300" cy="11430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55" name="Ellipse 55"/>
              <p:cNvSpPr/>
              <p:nvPr/>
            </p:nvSpPr>
            <p:spPr>
              <a:xfrm>
                <a:off x="8486775" y="2495550"/>
                <a:ext cx="95250" cy="9525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56" name="Ellipse 56"/>
              <p:cNvSpPr/>
              <p:nvPr/>
            </p:nvSpPr>
            <p:spPr>
              <a:xfrm>
                <a:off x="9382125" y="2409825"/>
                <a:ext cx="95250" cy="9525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57" name="Ellipse 57"/>
              <p:cNvSpPr/>
              <p:nvPr/>
            </p:nvSpPr>
            <p:spPr>
              <a:xfrm>
                <a:off x="10277475" y="2305050"/>
                <a:ext cx="114300" cy="11430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58" name="Ellipse 58"/>
              <p:cNvSpPr/>
              <p:nvPr/>
            </p:nvSpPr>
            <p:spPr>
              <a:xfrm>
                <a:off x="11172825" y="2257425"/>
                <a:ext cx="133350" cy="133350"/>
              </a:xfrm>
              <a:prstGeom prst="ellipse">
                <a:avLst/>
              </a:prstGeom>
              <a:solidFill>
                <a:srgbClr val="4ADE80"/>
              </a:solidFill>
              <a:ln w="19050">
                <a:solidFill>
                  <a:srgbClr val="0A0E27"/>
                </a:solidFill>
              </a:ln>
            </p:spPr>
          </p:sp>
        </p:grpSp>
        <p:sp>
          <p:nvSpPr>
            <p:cNvPr id="60" name="Freeform 60"/>
            <p:cNvSpPr/>
            <p:nvPr/>
          </p:nvSpPr>
          <p:spPr>
            <a:xfrm>
              <a:off x="1333500" y="2152650"/>
              <a:ext cx="9906000" cy="3181350"/>
            </a:xfrm>
            <a:custGeom>
              <a:avLst/>
              <a:gdLst/>
              <a:ahLst/>
              <a:cxnLst/>
              <a:rect l="l" t="t" r="r" b="b"/>
              <a:pathLst>
                <a:path w="9906000" h="3181350">
                  <a:moveTo>
                    <a:pt x="0" y="0"/>
                  </a:moveTo>
                  <a:lnTo>
                    <a:pt x="895350" y="133350"/>
                  </a:lnTo>
                  <a:lnTo>
                    <a:pt x="1800225" y="266700"/>
                  </a:lnTo>
                  <a:lnTo>
                    <a:pt x="2695575" y="657225"/>
                  </a:lnTo>
                  <a:lnTo>
                    <a:pt x="3600450" y="790575"/>
                  </a:lnTo>
                  <a:lnTo>
                    <a:pt x="4495800" y="923925"/>
                  </a:lnTo>
                  <a:lnTo>
                    <a:pt x="5400675" y="1114425"/>
                  </a:lnTo>
                  <a:lnTo>
                    <a:pt x="6296025" y="1457325"/>
                  </a:lnTo>
                  <a:lnTo>
                    <a:pt x="7200900" y="1590675"/>
                  </a:lnTo>
                  <a:lnTo>
                    <a:pt x="8096250" y="1724025"/>
                  </a:lnTo>
                  <a:lnTo>
                    <a:pt x="9001125" y="1905000"/>
                  </a:lnTo>
                  <a:lnTo>
                    <a:pt x="9906000" y="2066925"/>
                  </a:lnTo>
                  <a:lnTo>
                    <a:pt x="9906000" y="3181350"/>
                  </a:lnTo>
                  <a:lnTo>
                    <a:pt x="0" y="3181350"/>
                  </a:lnTo>
                  <a:close/>
                </a:path>
              </a:pathLst>
            </a:custGeom>
            <a:gradFill>
              <a:gsLst>
                <a:gs pos="0">
                  <a:srgbClr val="FB7185">
                    <a:alpha val="0"/>
                  </a:srgbClr>
                </a:gs>
                <a:gs pos="100000">
                  <a:srgbClr val="FB7185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</p:sp>
        <p:sp>
          <p:nvSpPr>
            <p:cNvPr id="61" name="Polyline 61"/>
            <p:cNvSpPr/>
            <p:nvPr/>
          </p:nvSpPr>
          <p:spPr>
            <a:xfrm>
              <a:off x="1333500" y="2152650"/>
              <a:ext cx="9906000" cy="2066925"/>
            </a:xfrm>
            <a:custGeom>
              <a:avLst/>
              <a:gdLst/>
              <a:ahLst/>
              <a:cxnLst/>
              <a:rect l="l" t="t" r="r" b="b"/>
              <a:pathLst>
                <a:path w="9906000" h="2066925">
                  <a:moveTo>
                    <a:pt x="0" y="0"/>
                  </a:moveTo>
                  <a:lnTo>
                    <a:pt x="895350" y="133350"/>
                  </a:lnTo>
                  <a:lnTo>
                    <a:pt x="1800225" y="266700"/>
                  </a:lnTo>
                  <a:lnTo>
                    <a:pt x="2695575" y="657225"/>
                  </a:lnTo>
                  <a:lnTo>
                    <a:pt x="3600450" y="790575"/>
                  </a:lnTo>
                  <a:lnTo>
                    <a:pt x="4495800" y="923925"/>
                  </a:lnTo>
                  <a:lnTo>
                    <a:pt x="5400675" y="1114425"/>
                  </a:lnTo>
                  <a:lnTo>
                    <a:pt x="6296025" y="1457325"/>
                  </a:lnTo>
                  <a:lnTo>
                    <a:pt x="7200900" y="1590675"/>
                  </a:lnTo>
                  <a:lnTo>
                    <a:pt x="8096250" y="1724025"/>
                  </a:lnTo>
                  <a:lnTo>
                    <a:pt x="9001125" y="1905000"/>
                  </a:lnTo>
                  <a:lnTo>
                    <a:pt x="9906000" y="2066925"/>
                  </a:lnTo>
                </a:path>
              </a:pathLst>
            </a:custGeom>
            <a:noFill/>
            <a:ln w="33338" cap="rnd">
              <a:solidFill>
                <a:srgbClr val="FB7185"/>
              </a:solidFill>
              <a:round/>
            </a:ln>
          </p:spPr>
        </p:sp>
        <p:grpSp>
          <p:nvGrpSpPr>
            <p:cNvPr id="74" name="Group 74"/>
            <p:cNvGrpSpPr/>
            <p:nvPr/>
          </p:nvGrpSpPr>
          <p:grpSpPr>
            <a:xfrm>
              <a:off x="1285875" y="2105025"/>
              <a:ext cx="10020300" cy="2181225"/>
              <a:chOff x="1285875" y="2105025"/>
              <a:chExt cx="10020300" cy="2181225"/>
            </a:xfrm>
          </p:grpSpPr>
          <p:sp>
            <p:nvSpPr>
              <p:cNvPr id="62" name="Ellipse 62"/>
              <p:cNvSpPr/>
              <p:nvPr/>
            </p:nvSpPr>
            <p:spPr>
              <a:xfrm>
                <a:off x="1285875" y="2105025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63" name="Ellipse 63"/>
              <p:cNvSpPr/>
              <p:nvPr/>
            </p:nvSpPr>
            <p:spPr>
              <a:xfrm>
                <a:off x="2181225" y="2238375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64" name="Ellipse 64"/>
              <p:cNvSpPr/>
              <p:nvPr/>
            </p:nvSpPr>
            <p:spPr>
              <a:xfrm>
                <a:off x="3086100" y="2371725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65" name="Ellipse 65"/>
              <p:cNvSpPr/>
              <p:nvPr/>
            </p:nvSpPr>
            <p:spPr>
              <a:xfrm>
                <a:off x="3981450" y="2762250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66" name="Ellipse 66"/>
              <p:cNvSpPr/>
              <p:nvPr/>
            </p:nvSpPr>
            <p:spPr>
              <a:xfrm>
                <a:off x="4886325" y="2895600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67" name="Ellipse 67"/>
              <p:cNvSpPr/>
              <p:nvPr/>
            </p:nvSpPr>
            <p:spPr>
              <a:xfrm>
                <a:off x="5781675" y="3028950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68" name="Ellipse 68"/>
              <p:cNvSpPr/>
              <p:nvPr/>
            </p:nvSpPr>
            <p:spPr>
              <a:xfrm>
                <a:off x="6686550" y="3219450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69" name="Ellipse 69"/>
              <p:cNvSpPr/>
              <p:nvPr/>
            </p:nvSpPr>
            <p:spPr>
              <a:xfrm>
                <a:off x="7581900" y="3562350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70" name="Ellipse 70"/>
              <p:cNvSpPr/>
              <p:nvPr/>
            </p:nvSpPr>
            <p:spPr>
              <a:xfrm>
                <a:off x="8486775" y="3695700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71" name="Ellipse 71"/>
              <p:cNvSpPr/>
              <p:nvPr/>
            </p:nvSpPr>
            <p:spPr>
              <a:xfrm>
                <a:off x="9382125" y="3829050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72" name="Ellipse 72"/>
              <p:cNvSpPr/>
              <p:nvPr/>
            </p:nvSpPr>
            <p:spPr>
              <a:xfrm>
                <a:off x="10287000" y="4010025"/>
                <a:ext cx="95250" cy="952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  <p:sp>
            <p:nvSpPr>
              <p:cNvPr id="73" name="Ellipse 73"/>
              <p:cNvSpPr/>
              <p:nvPr/>
            </p:nvSpPr>
            <p:spPr>
              <a:xfrm>
                <a:off x="11172825" y="4152900"/>
                <a:ext cx="133350" cy="133350"/>
              </a:xfrm>
              <a:prstGeom prst="ellipse">
                <a:avLst/>
              </a:prstGeom>
              <a:solidFill>
                <a:srgbClr val="FB7185"/>
              </a:solidFill>
              <a:ln w="19050">
                <a:solidFill>
                  <a:srgbClr val="0A0E27"/>
                </a:solidFill>
              </a:ln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3333750" y="1409700"/>
              <a:ext cx="1390650" cy="238125"/>
              <a:chOff x="3333750" y="1409700"/>
              <a:chExt cx="1390650" cy="238125"/>
            </a:xfrm>
          </p:grpSpPr>
          <p:sp>
            <p:nvSpPr>
              <p:cNvPr id="75" name="Rectangle 75"/>
              <p:cNvSpPr/>
              <p:nvPr/>
            </p:nvSpPr>
            <p:spPr>
              <a:xfrm>
                <a:off x="3333750" y="1409700"/>
                <a:ext cx="1390650" cy="209550"/>
              </a:xfrm>
              <a:prstGeom prst="roundRect">
                <a:avLst>
                  <a:gd name="adj" fmla="val 50000"/>
                </a:avLst>
              </a:prstGeom>
              <a:solidFill>
                <a:srgbClr val="1A2150">
                  <a:alpha val="85000"/>
                </a:srgbClr>
              </a:solidFill>
              <a:ln w="9525">
                <a:solidFill>
                  <a:srgbClr val="3DDDFC">
                    <a:alpha val="50000"/>
                  </a:srgbClr>
                </a:solidFill>
              </a:ln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3386216" y="1464945"/>
                <a:ext cx="128571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3DDDFC"/>
                    </a:solidFill>
                    <a:latin typeface="Segoe UI"/>
                    <a:ea typeface="Microsoft YaHei"/>
                    <a:cs typeface="Segoe UI"/>
                  </a:rPr>
                  <a:t>W4 · 引入 reranker</a:t>
                </a:r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6934200" y="1409700"/>
              <a:ext cx="1390650" cy="238125"/>
              <a:chOff x="6934200" y="1409700"/>
              <a:chExt cx="1390650" cy="238125"/>
            </a:xfrm>
          </p:grpSpPr>
          <p:sp>
            <p:nvSpPr>
              <p:cNvPr id="78" name="Rectangle 78"/>
              <p:cNvSpPr/>
              <p:nvPr/>
            </p:nvSpPr>
            <p:spPr>
              <a:xfrm>
                <a:off x="6934200" y="1409700"/>
                <a:ext cx="1390650" cy="209550"/>
              </a:xfrm>
              <a:prstGeom prst="roundRect">
                <a:avLst>
                  <a:gd name="adj" fmla="val 50000"/>
                </a:avLst>
              </a:prstGeom>
              <a:solidFill>
                <a:srgbClr val="1A2150">
                  <a:alpha val="85000"/>
                </a:srgbClr>
              </a:solidFill>
              <a:ln w="9525">
                <a:solidFill>
                  <a:srgbClr val="3DDDFC">
                    <a:alpha val="50000"/>
                  </a:srgbClr>
                </a:solidFill>
              </a:ln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7021170" y="1464945"/>
                <a:ext cx="121670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3DDDFC"/>
                    </a:solidFill>
                    <a:latin typeface="Segoe UI"/>
                    <a:ea typeface="Microsoft YaHei"/>
                    <a:cs typeface="Segoe UI"/>
                  </a:rPr>
                  <a:t>W8 · 引入 fallback</a:t>
                </a:r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9639300" y="1409700"/>
              <a:ext cx="1390650" cy="238125"/>
              <a:chOff x="9639300" y="1409700"/>
              <a:chExt cx="1390650" cy="238125"/>
            </a:xfrm>
          </p:grpSpPr>
          <p:sp>
            <p:nvSpPr>
              <p:cNvPr id="81" name="Rectangle 81"/>
              <p:cNvSpPr/>
              <p:nvPr/>
            </p:nvSpPr>
            <p:spPr>
              <a:xfrm>
                <a:off x="9639300" y="1409700"/>
                <a:ext cx="1390650" cy="209550"/>
              </a:xfrm>
              <a:prstGeom prst="roundRect">
                <a:avLst>
                  <a:gd name="adj" fmla="val 50000"/>
                </a:avLst>
              </a:prstGeom>
              <a:solidFill>
                <a:srgbClr val="1A2150">
                  <a:alpha val="85000"/>
                </a:srgbClr>
              </a:solidFill>
              <a:ln w="9525">
                <a:solidFill>
                  <a:srgbClr val="3DDDFC">
                    <a:alpha val="50000"/>
                  </a:srgbClr>
                </a:solidFill>
              </a:ln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9874639" y="1464945"/>
                <a:ext cx="919972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3DDDFC"/>
                    </a:solidFill>
                    <a:latin typeface="Segoe UI"/>
                    <a:ea typeface="Microsoft YaHei"/>
                    <a:cs typeface="Segoe UI"/>
                  </a:rPr>
                  <a:t>W11 · 引入缓存</a:t>
                </a:r>
              </a:p>
            </p:txBody>
          </p:sp>
        </p:grpSp>
      </p:grpSp>
      <p:grpSp>
        <p:nvGrpSpPr>
          <p:cNvPr id="95" name="Group 95"/>
          <p:cNvGrpSpPr/>
          <p:nvPr/>
        </p:nvGrpSpPr>
        <p:grpSpPr>
          <a:xfrm>
            <a:off x="952500" y="6000750"/>
            <a:ext cx="10477500" cy="419100"/>
            <a:chOff x="952500" y="6000750"/>
            <a:chExt cx="10477500" cy="419100"/>
          </a:xfrm>
        </p:grpSpPr>
        <p:sp>
          <p:nvSpPr>
            <p:cNvPr id="85" name="Rectangle 85"/>
            <p:cNvSpPr/>
            <p:nvPr/>
          </p:nvSpPr>
          <p:spPr>
            <a:xfrm>
              <a:off x="952500" y="6000750"/>
              <a:ext cx="2667000" cy="419100"/>
            </a:xfrm>
            <a:prstGeom prst="roundRect">
              <a:avLst>
                <a:gd name="adj" fmla="val 22727"/>
              </a:avLst>
            </a:prstGeom>
            <a:solidFill>
              <a:srgbClr val="1A2150">
                <a:alpha val="65000"/>
              </a:srgbClr>
            </a:soli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86" name="Line 86"/>
            <p:cNvSpPr/>
            <p:nvPr/>
          </p:nvSpPr>
          <p:spPr>
            <a:xfrm>
              <a:off x="1143000" y="6210300"/>
              <a:ext cx="266700" cy="9525"/>
            </a:xfrm>
            <a:custGeom>
              <a:avLst/>
              <a:gdLst/>
              <a:ahLst/>
              <a:cxnLst/>
              <a:rect l="l" t="t" r="r" b="b"/>
              <a:pathLst>
                <a:path w="266700" h="9525">
                  <a:moveTo>
                    <a:pt x="0" y="0"/>
                  </a:moveTo>
                  <a:lnTo>
                    <a:pt x="266700" y="0"/>
                  </a:lnTo>
                </a:path>
              </a:pathLst>
            </a:custGeom>
            <a:noFill/>
            <a:ln w="33338" cap="rnd">
              <a:solidFill>
                <a:srgbClr val="4ADE80"/>
              </a:solidFill>
            </a:ln>
          </p:spPr>
        </p:sp>
        <p:sp>
          <p:nvSpPr>
            <p:cNvPr id="87" name="Ellipse 87"/>
            <p:cNvSpPr/>
            <p:nvPr/>
          </p:nvSpPr>
          <p:spPr>
            <a:xfrm>
              <a:off x="1228725" y="6162675"/>
              <a:ext cx="95250" cy="95250"/>
            </a:xfrm>
            <a:prstGeom prst="ellipse">
              <a:avLst/>
            </a:prstGeom>
            <a:solidFill>
              <a:srgbClr val="4ADE80"/>
            </a:solidFill>
            <a:ln w="19050">
              <a:solidFill>
                <a:srgbClr val="0A0E27"/>
              </a:solidFill>
            </a:ln>
          </p:spPr>
        </p:sp>
        <p:sp>
          <p:nvSpPr>
            <p:cNvPr id="88" name="TextBox 88"/>
            <p:cNvSpPr txBox="1"/>
            <p:nvPr/>
          </p:nvSpPr>
          <p:spPr>
            <a:xfrm>
              <a:off x="1529715" y="6144578"/>
              <a:ext cx="133093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任务成功率(左轴)</a:t>
              </a:r>
            </a:p>
          </p:txBody>
        </p:sp>
        <p:sp>
          <p:nvSpPr>
            <p:cNvPr id="89" name="Rectangle 89"/>
            <p:cNvSpPr/>
            <p:nvPr/>
          </p:nvSpPr>
          <p:spPr>
            <a:xfrm>
              <a:off x="3762375" y="6000750"/>
              <a:ext cx="2667000" cy="419100"/>
            </a:xfrm>
            <a:prstGeom prst="roundRect">
              <a:avLst>
                <a:gd name="adj" fmla="val 22727"/>
              </a:avLst>
            </a:prstGeom>
            <a:solidFill>
              <a:srgbClr val="1A2150">
                <a:alpha val="65000"/>
              </a:srgbClr>
            </a:solidFill>
            <a:ln w="9525">
              <a:solidFill>
                <a:srgbClr val="FFFFFF">
                  <a:alpha val="16000"/>
                </a:srgbClr>
              </a:solidFill>
            </a:ln>
          </p:spPr>
        </p:sp>
        <p:sp>
          <p:nvSpPr>
            <p:cNvPr id="90" name="Line 90"/>
            <p:cNvSpPr/>
            <p:nvPr/>
          </p:nvSpPr>
          <p:spPr>
            <a:xfrm>
              <a:off x="3952875" y="6210300"/>
              <a:ext cx="266700" cy="9525"/>
            </a:xfrm>
            <a:custGeom>
              <a:avLst/>
              <a:gdLst/>
              <a:ahLst/>
              <a:cxnLst/>
              <a:rect l="l" t="t" r="r" b="b"/>
              <a:pathLst>
                <a:path w="266700" h="9525">
                  <a:moveTo>
                    <a:pt x="0" y="0"/>
                  </a:moveTo>
                  <a:lnTo>
                    <a:pt x="266700" y="0"/>
                  </a:lnTo>
                </a:path>
              </a:pathLst>
            </a:custGeom>
            <a:noFill/>
            <a:ln w="33338" cap="rnd">
              <a:solidFill>
                <a:srgbClr val="FB7185"/>
              </a:solidFill>
            </a:ln>
          </p:spPr>
        </p:sp>
        <p:sp>
          <p:nvSpPr>
            <p:cNvPr id="91" name="Ellipse 91"/>
            <p:cNvSpPr/>
            <p:nvPr/>
          </p:nvSpPr>
          <p:spPr>
            <a:xfrm>
              <a:off x="4038600" y="6162675"/>
              <a:ext cx="95250" cy="95250"/>
            </a:xfrm>
            <a:prstGeom prst="ellipse">
              <a:avLst/>
            </a:prstGeom>
            <a:solidFill>
              <a:srgbClr val="FB7185"/>
            </a:solidFill>
            <a:ln w="19050">
              <a:solidFill>
                <a:srgbClr val="0A0E27"/>
              </a:solidFill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4339590" y="6144578"/>
              <a:ext cx="116991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E8ECFF"/>
                  </a:solidFill>
                  <a:latin typeface="Segoe UI"/>
                  <a:ea typeface="Microsoft YaHei"/>
                  <a:cs typeface="Segoe UI"/>
                </a:rPr>
                <a:t>单次成本(右轴)</a:t>
              </a:r>
            </a:p>
          </p:txBody>
        </p:sp>
        <p:sp>
          <p:nvSpPr>
            <p:cNvPr id="93" name="Rectangle 93"/>
            <p:cNvSpPr/>
            <p:nvPr/>
          </p:nvSpPr>
          <p:spPr>
            <a:xfrm>
              <a:off x="6572250" y="6000750"/>
              <a:ext cx="4857750" cy="419100"/>
            </a:xfrm>
            <a:prstGeom prst="roundRect">
              <a:avLst>
                <a:gd name="adj" fmla="val 22727"/>
              </a:avLst>
            </a:prstGeom>
            <a:solidFill>
              <a:srgbClr val="1A2150">
                <a:alpha val="65000"/>
              </a:srgbClr>
            </a:solidFill>
            <a:ln w="9525">
              <a:solidFill>
                <a:srgbClr val="3DDDFC">
                  <a:alpha val="40000"/>
                </a:srgbClr>
              </a:solidFill>
            </a:ln>
          </p:spPr>
        </p:sp>
        <p:sp>
          <p:nvSpPr>
            <p:cNvPr id="94" name="TextBox 94"/>
            <p:cNvSpPr txBox="1"/>
            <p:nvPr/>
          </p:nvSpPr>
          <p:spPr>
            <a:xfrm>
              <a:off x="6749415" y="6144578"/>
              <a:ext cx="313435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3DDDFC"/>
                  </a:solidFill>
                  <a:latin typeface="Segoe UI"/>
                  <a:ea typeface="Microsoft YaHei"/>
                  <a:cs typeface="Segoe UI"/>
                </a:rPr>
                <a:t>▲</a:t>
              </a:r>
              <a:r>
                <a:rPr lang="zh-CN" sz="1050" b="1" dirty="0">
                  <a:solidFill>
                    <a:srgbClr val="A8B0D0"/>
                  </a:solidFill>
                  <a:latin typeface="Segoe UI"/>
                  <a:ea typeface="Microsoft YaHei"/>
                  <a:cs typeface="Segoe UI"/>
                </a:rPr>
                <a:t xml:space="preserve"> 准确率 71% → 92.4% · 成本 ¥1.20 → ¥0.42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559118" y="6562249"/>
            <a:ext cx="11073765" cy="198120"/>
            <a:chOff x="559118" y="6562249"/>
            <a:chExt cx="11073765" cy="198120"/>
          </a:xfrm>
        </p:grpSpPr>
        <p:sp>
          <p:nvSpPr>
            <p:cNvPr id="96" name="TextBox 96"/>
            <p:cNvSpPr txBox="1"/>
            <p:nvPr/>
          </p:nvSpPr>
          <p:spPr>
            <a:xfrm>
              <a:off x="559118" y="6562249"/>
              <a:ext cx="289552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12 周指标趋势 · 来源:内部 Agent 平台监控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11144610" y="6562249"/>
              <a:ext cx="48827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6B7299"/>
                  </a:solidFill>
                  <a:latin typeface="Segoe UI"/>
                  <a:ea typeface="Microsoft YaHei"/>
                  <a:cs typeface="Segoe UI"/>
                </a:rPr>
                <a:t>09 / 12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