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notesSlides/_rels/notesSlide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</file>

<file path=ppt/notesSlides/_rels/notesSlide10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</file>

<file path=ppt/notesSlides/_rels/notesSlide1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</file>

<file path=ppt/notesSlides/_rels/notesSlide1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</file>

<file path=ppt/notesSlides/_rels/notesSlide1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</file>

<file path=ppt/notesSlides/_rels/notesSlide1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</file>

<file path=ppt/notesSlides/_rels/notesSlide15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</file>

<file path=ppt/notesSlides/_rels/notesSlide16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</file>

<file path=ppt/notesSlides/_rels/notesSlide17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</file>

<file path=ppt/notesSlides/_rels/notesSlide18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</file>

<file path=ppt/notesSlides/_rels/notesSlide19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</file>

<file path=ppt/notesSlides/_rels/notesSlide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</file>

<file path=ppt/notesSlides/_rels/notesSlide20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0.xml"/>
</Relationships>
</file>

<file path=ppt/notesSlides/_rels/notesSlide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</file>

<file path=ppt/notesSlides/_rels/notesSlide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</file>

<file path=ppt/notesSlides/_rels/notesSlide5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</file>

<file path=ppt/notesSlides/_rels/notesSlide6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</file>

<file path=ppt/notesSlides/_rels/notesSlide7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</file>

<file path=ppt/notesSlides/_rels/notesSlide8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</file>

<file path=ppt/notesSlides/_rels/notesSlide9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各位好，欢迎来到本期《2026 全球 AI 资本格局》行业洞察简报。本期我们用十八张数据图表，回答一个问题：当全球风险资本以前所未有的集中度涌入 AI，这究竟是基建周期的开端，还是泡沫膨胀的中段？请记住三个数字：单季两千九百七十亿美元、AI 拿走百分之八十一、四笔交易吃掉百分之六十五。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镜头转向中国。DeepSeek 拿到国家大基金首次领投，估值五百亿，是中国 AI 第一阵营的真正领跑者。智谱港股市值五百六十一亿，MiniMax 港股市值三百七十二亿，都是 1 月份港交所上市后的二级市场定价。Moonshot 私募估值二百亿，单轮二十亿是国内大模型史上最大。StepFun 在谈大约八十亿。一个数据警示：港股市值和私募估值不能直接对比，只能看量级。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中美 AI 资本的差异已经结构化。美国走超大私募，单轮三百亿到一千二百二十亿；中国走小私募加 IPO，单轮二十亿到四十亿。美国 IPO 推迟，中国 1 月份就让智谱和 MiniMax 落地港股。美国是市场驱动，中国是大基金领投。估值峰值美国八千五百二十亿，中国五百六十一亿。两种结构在 2026 年已经基本定型，路径差异不再可逆。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二线梯队是十亿到五十亿美元区间的四家精英。SSI 是 Sutskever 创立的，估值半年从五十亿翻到三百二十亿，纯靠人和方向叙事——产品都还没有。Perplexity 二百一十亿，月活四千五百万，直挑谷歌搜索。Mistral 一百三十七亿，欧洲开源主权 AI 代表，正在巴黎建有一万三千八百张 Nvidia GPU 的数据中心。Cohere 与 Aleph Alpha 合并，二百亿估值，跨大西洋主权企业栈挑战者。四家合计八百六十七亿，只占同期 OpenAI 估值的十分之一。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进入第五部分。这一章讲一个核心结构问题：当芯片商同时是大股东。Nvidia 在 2026 年至今股权投资超过四百亿美元，OpenAI 拿了三百亿，xAI、Anthropic、Mistral 全到位。同一时间，它的百分之八十五的收入来自仅仅六个客户。这是闭环。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把 Nvidia 的圆形投资画成资金流图。左边 Nvidia 投出四百亿股权。中间分给 OpenAI 三百亿、xAI 约三十亿、Anthropic 约二十亿、Mistral 约十亿、CoreWeave 和其他四十亿。右边这些 AI 公司又把绝大部分资金作为多年算力承诺投回给 Nvidia 买芯片——预计回流一千亿以上。Wedbush 的分析师评论极其精准：这正好是市场最担心的圆形投资主题。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Nvidia 客户集中度的帕累托图。第一名微软占百分之十八，第二名 Meta 百分之十六，第三名谷歌百分之十五，第四名亚马逊百分之十一——前四名合计百分之六十。再加上 OpenAI 和 CoreWeave，前六名累积达到百分之八十五。这是一个二元风险：任何一家 hyperscaler 砍资本开支，都会级联打击 Nvidia 的财报，进而打击整个 AI 供应链。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Stargate 项目是这一切的物理基础。OpenAI 加 Oracle 加 SoftBank，五千亿美元投入，十吉瓦容量，四年期。中心节点是已经投运的德州 Abilene 旗舰，到 2026 年中期将达到一吉瓦。围绕它有七个站点：Shackelford TX、Doña Ana NM、密歇根萨林、中西部未公开、俄亥俄 Lordstown、德州 Milam。截至目前已规划七吉瓦，未来三年投入四千亿，GB200 机架已经在 Abilene 交付。Sam Altman 简洁地说了一句：up and running。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进入最后一部分，泡沫。Hyperscaler 资本开支已达四千亿，企业 AI 收入仅一千亿。增速差距四十六个百分点，是 2001 年电信泡沫期的三十二个百分点的一点五倍——也就是说，差距已经超过 2001 电信泡沫。麻省理工的研究显示，百分之九十五的生成式 AI 试点未产生商业价值。这是泡沫的真实数据底色。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剪刀差图。红线是 hyperscaler 资本开支，从 2020 年的两百亿涨到 2026 年的七千二百五十亿，几乎是垂直起飞。绿线是企业 AI 收入，从 2020 年的几十亿涨到 2026 年的约一千亿，斜率温和得多。两线之间的阴影区域就是 ROI 鸿沟。资本主义有耐心，但耐心是有限的。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四大风险，互相放大。左上：资本开支与营收鸿沟已超 2001 电信泡沫。右上：MIT 数据显示百分之九十五的企业 AI 试点未产生商业价值。左下：Nvidia 收入百分之八十五来自六个客户，前四名近百分之六十。右下：融资结构正从经营现金流转向举债融资。这四个风险中任何一个单独都可控，但它们正同时存在并互相放大。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正式开始之前，先看这三组数字。第一组：单季全球风投两千九百七十亿美元，AI 占百分之八十一。第二组：四笔大单合计一千八百八十亿美元，占全季百分之六十五。第三组：资本开支与企业 AI 收入的增速差距已经达到四十六个百分点，超过二零零一年电信泡沫期。这三组数字定义了本期讨论的整个框架——不要急着下结论，我们先把六个维度的事实铺开。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六大判断作为收尾。第一，资本集中度是 2026 主旋律。第二，算力是真硬通货。第三，下一道护城河是电力不是芯片。第四，中美双轨结构已经成型且不可逆。第五，真实 ROI 滞后但巨头未止血——这是一场赌"未来兑现"的赛跑。第六，Anthropic 估值已经反超 OpenAI。最后一句留给编辑部：这还不是泡沫破裂，这是泡沫继续累积。感谢收看。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本期内容分为六个部分。第一部分全景，概览风投总盘与 hyperscaler 资本开支。第二部分三巨头，聚焦 OpenAI、Anthropic 和 xAI。第三部分中国阵营，对比中美两条路径。第四部分二线梯队，看一看估值十亿到五十亿美元区间的精英层。第五部分基建与闭环，讲 Nvidia 圆形投资和 Stargate 项目。第六部分泡沫与判断，给出六大收尾观点。每一部分大约三到五分钟。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来看 2026 年第一季度的全景。全球风投单季两千九百七十亿美元，创下历史最高。其中 AI 行业拿走百分之八十一，约两千四百二十亿美元。OpenAI、Anthropic、xAI 和 Waymo 这四笔大单合计一千八百八十亿美元，占全季全球风投的百分之六十五。Crunchbase 给出了非常精炼的判断：钱并没有变得更多，是更加集中。这句话定义了 2026 年的资本气候。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如果说三大模型公司在前台融资，后台就是四家 hyperscaler 在掏钱建基建。亚马逊两千亿、微软一千九百亿、谷歌一千九百亿、Meta 一千四百五十亿，合计七千两百五十亿美元，同比增长百分之七十七。但请注意更关键的一组结构数据：这七千多亿里，百分之六十以上流向电力、冷却和土建——不是芯片。资源约束已经从"算力"转向"电力"。下一道护城河，是吉瓦级供电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聚焦三巨头。看六个月内估值的跃迁。OpenAI 从年初三千亿涨到三月份的八千五百二十亿，涨幅百分之一百八十四。Anthropic 从六百一十五亿涨到 Series G 的三千八百亿，目前在谈九千亿，最大涨幅可能达到百分之一千三百六十四。xAI 从五百亿涨到二百三十亿后又因为合并 SpaceX 整体估值飙到一万二千五百亿。三家半年合计估值，从四千一百一十亿涨到一万四千六百亿——三点六倍。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把估值放在 ARR 上看兑现度。X 轴是年化收入，Y 轴是估值，气泡大小是投资人数。所有气泡都站在公允线上方——估值跑得比收入快。其中 xAI 偏离最远，年化收入估算仅五十亿但估值高达二千三百亿。Anthropic 兑现度最高，年化收入超过三百亿。OpenAI 介于两者之间。结论很清楚：估值跑得最远的不一定是收入最强的。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OpenAI 这笔史上最大的一千二百二十亿美元融资，钱从哪里来。亚马逊承诺最多五百亿，占百分之四十一。Nvidia 三百亿，占百分之二十五。SoftBank 三百亿，占百分之二十五。微软加 a16z 等剩余约一百二十亿，占百分之九。请注意一个结构性观察：这三大投资人合计百分之九十一，同时也是 OpenAI 最大的客户——投资和买单是同一拨人。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把三种成长曲线并排放在一起。OpenAI 是消费驱动型，九亿周活，年化两百四十亿，企业占比已达百分之四十，是冲刺 IPO 的消费机器。Anthropic 是企业驱动型，年化超过三百亿，谷歌累计承诺四百亿，最关键的是它在谈估值已经反超 OpenAI——九千亿对八千五百二十亿。xAI 是合并叙事，二百三十亿估值加 SpaceX 整体一万二千五百亿，特斯拉押了二十亿。三家合计两万四千八百亿，已超过苹果同期市值的三分之二。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3b4b49a31040d38f.png"/>
  <Relationship Id="rId3" Type="http://schemas.openxmlformats.org/officeDocument/2006/relationships/notesSlide" Target="../notesSlides/notesSlide1.xml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.xml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ddd74d13969a3671.png"/>
  <Relationship Id="rId3" Type="http://schemas.openxmlformats.org/officeDocument/2006/relationships/notesSlide" Target="../notesSlides/notesSlide13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.xml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.xml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.xml"/>
</Relationships>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4b08c1135739640.png"/>
  <Relationship Id="rId3" Type="http://schemas.openxmlformats.org/officeDocument/2006/relationships/notesSlide" Target="../notesSlides/notesSlide17.xml"/>
</Relationships>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.xml"/>
</Relationships>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.xml"/>
</Relationships>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116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E1116">
                    <a:alpha val="95000"/>
                  </a:srgbClr>
                </a:gs>
                <a:gs pos="55000">
                  <a:srgbClr val="0E1116">
                    <a:alpha val="55000"/>
                  </a:srgbClr>
                </a:gs>
                <a:gs pos="100000">
                  <a:srgbClr val="0E1116">
                    <a:alpha val="5000"/>
                  </a:srgbClr>
                </a:gs>
              </a:gsLst>
              <a:lin ang="16200000" scaled="1"/>
            </a:gradFill>
            <a:ln>
              <a:noFill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561022" y="444341"/>
            <a:ext cx="1629513" cy="250984"/>
            <a:chOff x="561022" y="444341"/>
            <a:chExt cx="1629513" cy="250984"/>
          </a:xfrm>
        </p:grpSpPr>
        <p:sp>
          <p:nvSpPr>
            <p:cNvPr id="6" name="TextBox 6"/>
            <p:cNvSpPr txBox="1"/>
            <p:nvPr/>
          </p:nvSpPr>
          <p:spPr>
            <a:xfrm>
              <a:off x="561022" y="444341"/>
              <a:ext cx="162951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Microsoft YaHei"/>
                  <a:cs typeface="Cambria"/>
                </a:rPr>
                <a:t>INDUSTRY BRIEFING · 2026.05</a:t>
              </a:r>
            </a:p>
          </p:txBody>
        </p:sp>
        <p:sp>
          <p:nvSpPr>
            <p:cNvPr id="7" name="Line 7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502920" y="3608070"/>
            <a:ext cx="8376790" cy="1259205"/>
            <a:chOff x="502920" y="3608070"/>
            <a:chExt cx="8376790" cy="1259205"/>
          </a:xfrm>
        </p:grpSpPr>
        <p:sp>
          <p:nvSpPr>
            <p:cNvPr id="9" name="TextBox 9"/>
            <p:cNvSpPr txBox="1"/>
            <p:nvPr/>
          </p:nvSpPr>
          <p:spPr>
            <a:xfrm>
              <a:off x="502920" y="3608070"/>
              <a:ext cx="837679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54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2026 全球 AI 资本格局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44830" y="4440555"/>
              <a:ext cx="5742718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i="1" dirty="0">
                  <a:solidFill>
                    <a:srgbClr val="C9C5BE"/>
                  </a:solidFill>
                  <a:latin typeface="Cambria"/>
                  <a:ea typeface="Microsoft YaHei"/>
                  <a:cs typeface="Cambria"/>
                </a:rPr>
                <a:t>Capital, Compute, and the Closed Loop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8165" y="5143500"/>
            <a:ext cx="11075670" cy="747712"/>
            <a:chOff x="558165" y="5143500"/>
            <a:chExt cx="11075670" cy="747712"/>
          </a:xfrm>
        </p:grpSpPr>
        <p:sp>
          <p:nvSpPr>
            <p:cNvPr id="12" name="Line 12"/>
            <p:cNvSpPr/>
            <p:nvPr/>
          </p:nvSpPr>
          <p:spPr>
            <a:xfrm>
              <a:off x="571500" y="51435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558165" y="5411152"/>
              <a:ext cx="494161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作者 · PPT Master 行业洞察 / Author · PPT Master Industry Insight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58165" y="5677852"/>
              <a:ext cx="243430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数据截至 / Data as of </a:t>
              </a:r>
              <a:r>
                <a:rPr lang="zh-CN" sz="105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2026-05-15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652117" y="5435441"/>
              <a:ext cx="978860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VOL. 01 · NO. 05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029168" y="5677852"/>
              <a:ext cx="160466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$297B · 81% · 4 deals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61975" y="6491288"/>
            <a:ext cx="11068050" cy="152400"/>
            <a:chOff x="561975" y="6491288"/>
            <a:chExt cx="11068050" cy="152400"/>
          </a:xfrm>
        </p:grpSpPr>
        <p:sp>
          <p:nvSpPr>
            <p:cNvPr id="18" name="TextBox 18"/>
            <p:cNvSpPr txBox="1"/>
            <p:nvPr/>
          </p:nvSpPr>
          <p:spPr>
            <a:xfrm>
              <a:off x="561975" y="6491288"/>
              <a:ext cx="4017169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Crunchbase · Bloomberg · CNBC · TechCrunch · Anthropic · OpenAI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271409" y="649128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01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5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6542451" cy="1103471"/>
            <a:chOff x="544830" y="444341"/>
            <a:chExt cx="6542451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43672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III · CHINA CAMP · 10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6542451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中国 AI 五雄：</a:t>
              </a:r>
              <a:r>
                <a:rPr lang="zh-CN" sz="2100" b="1" dirty="0">
                  <a:solidFill>
                    <a:srgbClr val="F4A261"/>
                  </a:solidFill>
                  <a:latin typeface="Cambria"/>
                  <a:ea typeface="Microsoft YaHei"/>
                  <a:cs typeface="Cambria"/>
                </a:rPr>
                <a:t>DeepSeek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领跑，估值阶梯分明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385281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China's AI five — privately valued vs. publicly listed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819418" y="1905000"/>
            <a:ext cx="9563100" cy="4581525"/>
            <a:chOff x="1819418" y="1905000"/>
            <a:chExt cx="9563100" cy="4581525"/>
          </a:xfrm>
        </p:grpSpPr>
        <p:grpSp>
          <p:nvGrpSpPr>
            <p:cNvPr id="21" name="Group 21"/>
            <p:cNvGrpSpPr/>
            <p:nvPr/>
          </p:nvGrpSpPr>
          <p:grpSpPr>
            <a:xfrm>
              <a:off x="3161752" y="1905000"/>
              <a:ext cx="8220766" cy="4117181"/>
              <a:chOff x="3161752" y="1905000"/>
              <a:chExt cx="8220766" cy="4117181"/>
            </a:xfrm>
          </p:grpSpPr>
          <p:sp>
            <p:nvSpPr>
              <p:cNvPr id="8" name="Line 8"/>
              <p:cNvSpPr/>
              <p:nvPr/>
            </p:nvSpPr>
            <p:spPr>
              <a:xfrm>
                <a:off x="3238500" y="1905000"/>
                <a:ext cx="9525" cy="3810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810000">
                    <a:moveTo>
                      <a:pt x="0" y="0"/>
                    </a:moveTo>
                    <a:lnTo>
                      <a:pt x="0" y="3810000"/>
                    </a:lnTo>
                  </a:path>
                </a:pathLst>
              </a:custGeom>
              <a:noFill/>
              <a:ln w="9525">
                <a:solidFill>
                  <a:srgbClr val="5C5852"/>
                </a:solidFill>
              </a:ln>
            </p:spPr>
          </p:sp>
          <p:sp>
            <p:nvSpPr>
              <p:cNvPr id="9" name="Line 9"/>
              <p:cNvSpPr/>
              <p:nvPr/>
            </p:nvSpPr>
            <p:spPr>
              <a:xfrm>
                <a:off x="3238500" y="5715000"/>
                <a:ext cx="800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001000" h="9525">
                    <a:moveTo>
                      <a:pt x="0" y="0"/>
                    </a:moveTo>
                    <a:lnTo>
                      <a:pt x="8001000" y="0"/>
                    </a:lnTo>
                  </a:path>
                </a:pathLst>
              </a:custGeom>
              <a:noFill/>
              <a:ln w="9525">
                <a:solidFill>
                  <a:srgbClr val="5C5852"/>
                </a:solidFill>
              </a:ln>
            </p:spPr>
          </p:sp>
          <p:sp>
            <p:nvSpPr>
              <p:cNvPr id="10" name="Line 10"/>
              <p:cNvSpPr/>
              <p:nvPr/>
            </p:nvSpPr>
            <p:spPr>
              <a:xfrm>
                <a:off x="4838700" y="1905000"/>
                <a:ext cx="9525" cy="3810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810000">
                    <a:moveTo>
                      <a:pt x="0" y="0"/>
                    </a:moveTo>
                    <a:lnTo>
                      <a:pt x="0" y="3810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1" name="Line 11"/>
              <p:cNvSpPr/>
              <p:nvPr/>
            </p:nvSpPr>
            <p:spPr>
              <a:xfrm>
                <a:off x="6438900" y="1905000"/>
                <a:ext cx="9525" cy="3810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810000">
                    <a:moveTo>
                      <a:pt x="0" y="0"/>
                    </a:moveTo>
                    <a:lnTo>
                      <a:pt x="0" y="3810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2" name="Line 12"/>
              <p:cNvSpPr/>
              <p:nvPr/>
            </p:nvSpPr>
            <p:spPr>
              <a:xfrm>
                <a:off x="8039100" y="1905000"/>
                <a:ext cx="9525" cy="3810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810000">
                    <a:moveTo>
                      <a:pt x="0" y="0"/>
                    </a:moveTo>
                    <a:lnTo>
                      <a:pt x="0" y="3810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3" name="Line 13"/>
              <p:cNvSpPr/>
              <p:nvPr/>
            </p:nvSpPr>
            <p:spPr>
              <a:xfrm>
                <a:off x="9639300" y="1905000"/>
                <a:ext cx="9525" cy="3810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810000">
                    <a:moveTo>
                      <a:pt x="0" y="0"/>
                    </a:moveTo>
                    <a:lnTo>
                      <a:pt x="0" y="3810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4" name="Line 14"/>
              <p:cNvSpPr/>
              <p:nvPr/>
            </p:nvSpPr>
            <p:spPr>
              <a:xfrm>
                <a:off x="11239500" y="1905000"/>
                <a:ext cx="9525" cy="3810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810000">
                    <a:moveTo>
                      <a:pt x="0" y="0"/>
                    </a:moveTo>
                    <a:lnTo>
                      <a:pt x="0" y="3810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3161752" y="5854541"/>
                <a:ext cx="15349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$0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710744" y="5854541"/>
                <a:ext cx="25591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$15B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295882" y="5854541"/>
                <a:ext cx="286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$30B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896082" y="5854541"/>
                <a:ext cx="286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$45B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9496282" y="5854541"/>
                <a:ext cx="286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$60B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1096482" y="5854541"/>
                <a:ext cx="286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$75B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26671" y="2209800"/>
              <a:ext cx="7142392" cy="402431"/>
              <a:chOff x="2126671" y="2209800"/>
              <a:chExt cx="7142392" cy="402431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2421426" y="2248852"/>
                <a:ext cx="73515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05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DeepSeek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126671" y="2444591"/>
                <a:ext cx="102705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national fund-led</a:t>
                </a:r>
              </a:p>
            </p:txBody>
          </p:sp>
          <p:sp>
            <p:nvSpPr>
              <p:cNvPr id="24" name="Rectangle 24"/>
              <p:cNvSpPr/>
              <p:nvPr/>
            </p:nvSpPr>
            <p:spPr>
              <a:xfrm>
                <a:off x="3238500" y="2209800"/>
                <a:ext cx="5334000" cy="381000"/>
              </a:xfrm>
              <a:prstGeom prst="rect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8724900" y="2305050"/>
                <a:ext cx="544163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$50B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831467" y="2876550"/>
              <a:ext cx="8280821" cy="402431"/>
              <a:chOff x="1831467" y="2876550"/>
              <a:chExt cx="8280821" cy="402431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2171845" y="2915602"/>
                <a:ext cx="9847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05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Zhipu AI 智谱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831467" y="3111341"/>
                <a:ext cx="132226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HK listed · market cap</a:t>
                </a:r>
              </a:p>
            </p:txBody>
          </p:sp>
          <p:sp>
            <p:nvSpPr>
              <p:cNvPr id="29" name="Rectangle 29"/>
              <p:cNvSpPr/>
              <p:nvPr/>
            </p:nvSpPr>
            <p:spPr>
              <a:xfrm>
                <a:off x="3238500" y="2876550"/>
                <a:ext cx="5981700" cy="381000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9372600" y="2971800"/>
                <a:ext cx="739688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$56.1B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831467" y="3543300"/>
              <a:ext cx="6328553" cy="402431"/>
              <a:chOff x="1831467" y="3543300"/>
              <a:chExt cx="6328553" cy="402431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2526090" y="3582352"/>
                <a:ext cx="6304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05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MiniMax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831467" y="3778091"/>
                <a:ext cx="132226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HK listed · market cap</a:t>
                </a:r>
              </a:p>
            </p:txBody>
          </p:sp>
          <p:sp>
            <p:nvSpPr>
              <p:cNvPr id="34" name="Rectangle 34"/>
              <p:cNvSpPr/>
              <p:nvPr/>
            </p:nvSpPr>
            <p:spPr>
              <a:xfrm>
                <a:off x="3238500" y="3543300"/>
                <a:ext cx="3971925" cy="381000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362825" y="3638550"/>
                <a:ext cx="797195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$37.2B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857856" y="4210050"/>
              <a:ext cx="4210807" cy="402431"/>
              <a:chOff x="1857856" y="4210050"/>
              <a:chExt cx="4210807" cy="402431"/>
            </a:xfrm>
          </p:grpSpPr>
          <p:sp>
            <p:nvSpPr>
              <p:cNvPr id="37" name="TextBox 37"/>
              <p:cNvSpPr txBox="1"/>
              <p:nvPr/>
            </p:nvSpPr>
            <p:spPr>
              <a:xfrm>
                <a:off x="1857856" y="4249102"/>
                <a:ext cx="129872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05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Moonshot (Kimi)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042327" y="4444841"/>
                <a:ext cx="111140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Series D · 美团领投</a:t>
                </a:r>
              </a:p>
            </p:txBody>
          </p:sp>
          <p:sp>
            <p:nvSpPr>
              <p:cNvPr id="39" name="Rectangle 39"/>
              <p:cNvSpPr/>
              <p:nvPr/>
            </p:nvSpPr>
            <p:spPr>
              <a:xfrm>
                <a:off x="3238500" y="4210050"/>
                <a:ext cx="2133600" cy="381000"/>
              </a:xfrm>
              <a:prstGeom prst="rect">
                <a:avLst/>
              </a:pr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5524500" y="4305300"/>
                <a:ext cx="544163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$20B</a:t>
                </a: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819418" y="4876800"/>
              <a:ext cx="2972895" cy="402431"/>
              <a:chOff x="1819418" y="4876800"/>
              <a:chExt cx="2972895" cy="402431"/>
            </a:xfrm>
          </p:grpSpPr>
          <p:sp>
            <p:nvSpPr>
              <p:cNvPr id="42" name="TextBox 42"/>
              <p:cNvSpPr txBox="1"/>
              <p:nvPr/>
            </p:nvSpPr>
            <p:spPr>
              <a:xfrm>
                <a:off x="2139641" y="4915852"/>
                <a:ext cx="1016944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05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StepFun 阶跃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1819418" y="5111591"/>
                <a:ext cx="133431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in talks · ~$2.5B raise</a:t>
                </a:r>
              </a:p>
            </p:txBody>
          </p:sp>
          <p:sp>
            <p:nvSpPr>
              <p:cNvPr id="44" name="Rectangle 44"/>
              <p:cNvSpPr/>
              <p:nvPr/>
            </p:nvSpPr>
            <p:spPr>
              <a:xfrm>
                <a:off x="3238500" y="4876800"/>
                <a:ext cx="857250" cy="381000"/>
              </a:xfrm>
              <a:prstGeom prst="rect">
                <a:avLst/>
              </a:prstGeom>
              <a:solidFill>
                <a:srgbClr val="8A857E"/>
              </a:solidFill>
              <a:ln>
                <a:noFill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4248150" y="4972050"/>
                <a:ext cx="544163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~$8B</a:t>
                </a: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3238500" y="6286500"/>
              <a:ext cx="4484370" cy="200025"/>
              <a:chOff x="3238500" y="6286500"/>
              <a:chExt cx="4484370" cy="200025"/>
            </a:xfrm>
          </p:grpSpPr>
          <p:sp>
            <p:nvSpPr>
              <p:cNvPr id="47" name="Rectangle 47"/>
              <p:cNvSpPr/>
              <p:nvPr/>
            </p:nvSpPr>
            <p:spPr>
              <a:xfrm>
                <a:off x="3238500" y="6286500"/>
                <a:ext cx="133350" cy="133350"/>
              </a:xfrm>
              <a:prstGeom prst="rect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3436620" y="6303645"/>
                <a:ext cx="94297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国家大基金领投</a:t>
                </a:r>
              </a:p>
            </p:txBody>
          </p:sp>
          <p:sp>
            <p:nvSpPr>
              <p:cNvPr id="49" name="Rectangle 49"/>
              <p:cNvSpPr/>
              <p:nvPr/>
            </p:nvSpPr>
            <p:spPr>
              <a:xfrm>
                <a:off x="4953000" y="6286500"/>
                <a:ext cx="133350" cy="133350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5151120" y="630364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港股上市</a:t>
                </a:r>
              </a:p>
            </p:txBody>
          </p:sp>
          <p:sp>
            <p:nvSpPr>
              <p:cNvPr id="51" name="Rectangle 51"/>
              <p:cNvSpPr/>
              <p:nvPr/>
            </p:nvSpPr>
            <p:spPr>
              <a:xfrm>
                <a:off x="6286500" y="6286500"/>
                <a:ext cx="133350" cy="133350"/>
              </a:xfrm>
              <a:prstGeom prst="rect">
                <a:avLst/>
              </a:pr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6484620" y="630364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私募</a:t>
                </a:r>
              </a:p>
            </p:txBody>
          </p:sp>
          <p:sp>
            <p:nvSpPr>
              <p:cNvPr id="53" name="Rectangle 53"/>
              <p:cNvSpPr/>
              <p:nvPr/>
            </p:nvSpPr>
            <p:spPr>
              <a:xfrm>
                <a:off x="7239000" y="6286500"/>
                <a:ext cx="133350" cy="133350"/>
              </a:xfrm>
              <a:prstGeom prst="rect">
                <a:avLst/>
              </a:prstGeom>
              <a:solidFill>
                <a:srgbClr val="8A857E"/>
              </a:solidFill>
              <a:ln>
                <a:noFill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437120" y="630364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在谈</a:t>
                </a:r>
              </a:p>
            </p:txBody>
          </p:sp>
        </p:grpSp>
      </p:grpSp>
      <p:grpSp>
        <p:nvGrpSpPr>
          <p:cNvPr id="61" name="Group 61"/>
          <p:cNvGrpSpPr/>
          <p:nvPr/>
        </p:nvGrpSpPr>
        <p:grpSpPr>
          <a:xfrm>
            <a:off x="8953500" y="6286500"/>
            <a:ext cx="1646872" cy="535781"/>
            <a:chOff x="8953500" y="6286500"/>
            <a:chExt cx="1646872" cy="535781"/>
          </a:xfrm>
        </p:grpSpPr>
        <p:sp>
          <p:nvSpPr>
            <p:cNvPr id="57" name="Line 57"/>
            <p:cNvSpPr/>
            <p:nvPr/>
          </p:nvSpPr>
          <p:spPr>
            <a:xfrm>
              <a:off x="8953500" y="6286500"/>
              <a:ext cx="9525" cy="142875"/>
            </a:xfrm>
            <a:custGeom>
              <a:avLst/>
              <a:gdLst/>
              <a:ahLst/>
              <a:cxnLst/>
              <a:rect l="l" t="t" r="r" b="b"/>
              <a:pathLst>
                <a:path w="9525" h="142875">
                  <a:moveTo>
                    <a:pt x="0" y="0"/>
                  </a:moveTo>
                  <a:lnTo>
                    <a:pt x="0" y="142875"/>
                  </a:lnTo>
                </a:path>
              </a:pathLst>
            </a:custGeom>
            <a:noFill/>
            <a:ln w="0">
              <a:solidFill>
                <a:srgbClr val="2A2F36"/>
              </a:solidFill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9133522" y="6311741"/>
              <a:ext cx="61136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DATA NOTE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9133522" y="6521291"/>
              <a:ext cx="1189720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港股市值 vs 私募估值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9133522" y="6654641"/>
              <a:ext cx="1466850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不直接可比，仅供量级参考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61975" y="6729412"/>
            <a:ext cx="11068050" cy="152400"/>
            <a:chOff x="561975" y="6729412"/>
            <a:chExt cx="11068050" cy="152400"/>
          </a:xfrm>
        </p:grpSpPr>
        <p:sp>
          <p:nvSpPr>
            <p:cNvPr id="62" name="TextBox 62"/>
            <p:cNvSpPr txBox="1"/>
            <p:nvPr/>
          </p:nvSpPr>
          <p:spPr>
            <a:xfrm>
              <a:off x="561975" y="6729412"/>
              <a:ext cx="4236244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BigGo Finance · TechCrunch · KuCoin · Reuters · HKEX 上市文件 2026-01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1271409" y="6729412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10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5028862" cy="1103471"/>
            <a:chOff x="544830" y="444341"/>
            <a:chExt cx="5028862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40660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III · CHINA CAMP · 11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5028862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中美 AI 资本：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两条路径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，两种节奏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484960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Two markets, two playbooks — the structural divergence in 2026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571500" y="1905000"/>
            <a:ext cx="11049000" cy="4391025"/>
            <a:chOff x="571500" y="1905000"/>
            <a:chExt cx="11049000" cy="4391025"/>
          </a:xfrm>
        </p:grpSpPr>
        <p:sp>
          <p:nvSpPr>
            <p:cNvPr id="8" name="Line 8"/>
            <p:cNvSpPr/>
            <p:nvPr/>
          </p:nvSpPr>
          <p:spPr>
            <a:xfrm>
              <a:off x="571500" y="1905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50570" y="2055495"/>
              <a:ext cx="66036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DIMENSION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08070" y="2055495"/>
              <a:ext cx="89696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UNITED STATES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132570" y="2055495"/>
              <a:ext cx="35147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CHINA</a:t>
              </a:r>
            </a:p>
          </p:txBody>
        </p:sp>
        <p:sp>
          <p:nvSpPr>
            <p:cNvPr id="12" name="Line 12"/>
            <p:cNvSpPr/>
            <p:nvPr/>
          </p:nvSpPr>
          <p:spPr>
            <a:xfrm>
              <a:off x="571500" y="234315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  <p:grpSp>
          <p:nvGrpSpPr>
            <p:cNvPr id="20" name="Group 20"/>
            <p:cNvGrpSpPr/>
            <p:nvPr/>
          </p:nvGrpSpPr>
          <p:grpSpPr>
            <a:xfrm>
              <a:off x="571500" y="2631758"/>
              <a:ext cx="11049000" cy="616267"/>
              <a:chOff x="571500" y="2631758"/>
              <a:chExt cx="11049000" cy="616267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748665" y="2648902"/>
                <a:ext cx="6400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单轮规模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51522" y="2882741"/>
                <a:ext cx="109332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Single-round scale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598545" y="2631758"/>
                <a:ext cx="1522145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SimSun"/>
                    <a:cs typeface="Cambria"/>
                  </a:rPr>
                  <a:t>$30B – $122B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607118" y="2923699"/>
                <a:ext cx="149859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OpenAI $122B 史上最大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123045" y="2631758"/>
                <a:ext cx="1167901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SimSun"/>
                    <a:cs typeface="Cambria"/>
                  </a:rPr>
                  <a:t>$2B – $4B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9131618" y="2923699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Moonshot $2B 单轮最大</a:t>
                </a:r>
              </a:p>
            </p:txBody>
          </p:sp>
          <p:sp>
            <p:nvSpPr>
              <p:cNvPr id="19" name="Line 19"/>
              <p:cNvSpPr/>
              <p:nvPr/>
            </p:nvSpPr>
            <p:spPr>
              <a:xfrm>
                <a:off x="571500" y="3238500"/>
                <a:ext cx="11049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9525">
                    <a:moveTo>
                      <a:pt x="0" y="0"/>
                    </a:moveTo>
                    <a:lnTo>
                      <a:pt x="11049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571500" y="3409950"/>
              <a:ext cx="11049000" cy="600075"/>
              <a:chOff x="571500" y="3409950"/>
              <a:chExt cx="11049000" cy="600075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748665" y="3410902"/>
                <a:ext cx="6247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IPO 节奏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51522" y="3644741"/>
                <a:ext cx="61136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IPO timing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3600450" y="3409950"/>
                <a:ext cx="168280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推迟 · 私募延后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607118" y="3685699"/>
                <a:ext cx="113547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Q4 2026 目标 $1T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9124950" y="3409950"/>
                <a:ext cx="1038725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Q1 已落港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9131618" y="3685699"/>
                <a:ext cx="163387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Zhipu / MiniMax 2026-01</a:t>
                </a:r>
              </a:p>
            </p:txBody>
          </p:sp>
          <p:sp>
            <p:nvSpPr>
              <p:cNvPr id="27" name="Line 27"/>
              <p:cNvSpPr/>
              <p:nvPr/>
            </p:nvSpPr>
            <p:spPr>
              <a:xfrm>
                <a:off x="571500" y="4000500"/>
                <a:ext cx="11049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9525">
                    <a:moveTo>
                      <a:pt x="0" y="0"/>
                    </a:moveTo>
                    <a:lnTo>
                      <a:pt x="11049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571500" y="4171950"/>
              <a:ext cx="11049000" cy="600075"/>
              <a:chOff x="571500" y="4171950"/>
              <a:chExt cx="11049000" cy="600075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748665" y="4172902"/>
                <a:ext cx="6400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政府角色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51522" y="4406741"/>
                <a:ext cx="97886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Government role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3600450" y="4171950"/>
                <a:ext cx="958215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市场驱动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3607118" y="4447699"/>
                <a:ext cx="147723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私营 capex · 监管框架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9124950" y="4171950"/>
                <a:ext cx="1188244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大基金领投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9131618" y="4447699"/>
                <a:ext cx="169083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DeepSeek 首次国家大基金</a:t>
                </a:r>
              </a:p>
            </p:txBody>
          </p:sp>
          <p:sp>
            <p:nvSpPr>
              <p:cNvPr id="35" name="Line 35"/>
              <p:cNvSpPr/>
              <p:nvPr/>
            </p:nvSpPr>
            <p:spPr>
              <a:xfrm>
                <a:off x="571500" y="4762500"/>
                <a:ext cx="11049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9525">
                    <a:moveTo>
                      <a:pt x="0" y="0"/>
                    </a:moveTo>
                    <a:lnTo>
                      <a:pt x="11049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571500" y="4916805"/>
              <a:ext cx="11049000" cy="617220"/>
              <a:chOff x="571500" y="4916805"/>
              <a:chExt cx="11049000" cy="617220"/>
            </a:xfrm>
          </p:grpSpPr>
          <p:sp>
            <p:nvSpPr>
              <p:cNvPr id="37" name="TextBox 37"/>
              <p:cNvSpPr txBox="1"/>
              <p:nvPr/>
            </p:nvSpPr>
            <p:spPr>
              <a:xfrm>
                <a:off x="748665" y="4934902"/>
                <a:ext cx="6400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估值峰值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51522" y="5168741"/>
                <a:ext cx="85836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Peak valuation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592830" y="4916805"/>
                <a:ext cx="938951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10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$852B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3607118" y="5247799"/>
                <a:ext cx="93611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OpenAI · 私募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9117330" y="4916805"/>
                <a:ext cx="761829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10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$56B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9131618" y="5247799"/>
                <a:ext cx="111411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Zhipu · 港股市值</a:t>
                </a:r>
              </a:p>
            </p:txBody>
          </p:sp>
          <p:sp>
            <p:nvSpPr>
              <p:cNvPr id="43" name="Line 43"/>
              <p:cNvSpPr/>
              <p:nvPr/>
            </p:nvSpPr>
            <p:spPr>
              <a:xfrm>
                <a:off x="571500" y="5524500"/>
                <a:ext cx="11049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9525">
                    <a:moveTo>
                      <a:pt x="0" y="0"/>
                    </a:moveTo>
                    <a:lnTo>
                      <a:pt x="11049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571500" y="5696902"/>
              <a:ext cx="11049000" cy="599123"/>
              <a:chOff x="571500" y="5696902"/>
              <a:chExt cx="11049000" cy="599123"/>
            </a:xfrm>
          </p:grpSpPr>
          <p:sp>
            <p:nvSpPr>
              <p:cNvPr id="45" name="TextBox 45"/>
              <p:cNvSpPr txBox="1"/>
              <p:nvPr/>
            </p:nvSpPr>
            <p:spPr>
              <a:xfrm>
                <a:off x="748665" y="5696902"/>
                <a:ext cx="6400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退出路径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51522" y="5930741"/>
                <a:ext cx="55714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Exit path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3600450" y="5743575"/>
                <a:ext cx="211986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超大私募 → 推迟 IPO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3607118" y="6009799"/>
                <a:ext cx="164811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Anthropic Series G $30B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9124950" y="5743575"/>
                <a:ext cx="1418272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二级市场优先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9131618" y="600979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C9C5BE"/>
                    </a:solidFill>
                    <a:latin typeface="Arial"/>
                    <a:ea typeface="Microsoft YaHei"/>
                    <a:cs typeface="Arial"/>
                  </a:rPr>
                  <a:t>港交所是出口</a:t>
                </a:r>
              </a:p>
            </p:txBody>
          </p:sp>
          <p:sp>
            <p:nvSpPr>
              <p:cNvPr id="51" name="Line 51"/>
              <p:cNvSpPr/>
              <p:nvPr/>
            </p:nvSpPr>
            <p:spPr>
              <a:xfrm>
                <a:off x="571500" y="6286500"/>
                <a:ext cx="11049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9525">
                    <a:moveTo>
                      <a:pt x="0" y="0"/>
                    </a:moveTo>
                    <a:lnTo>
                      <a:pt x="11049000" y="0"/>
                    </a:lnTo>
                  </a:path>
                </a:pathLst>
              </a:custGeom>
              <a:noFill/>
              <a:ln w="14288">
                <a:solidFill>
                  <a:srgbClr val="5C5852"/>
                </a:solidFill>
              </a:ln>
            </p:spPr>
          </p:sp>
        </p:grpSp>
      </p:grpSp>
      <p:grpSp>
        <p:nvGrpSpPr>
          <p:cNvPr id="56" name="Group 56"/>
          <p:cNvGrpSpPr/>
          <p:nvPr/>
        </p:nvGrpSpPr>
        <p:grpSpPr>
          <a:xfrm>
            <a:off x="561975" y="6586538"/>
            <a:ext cx="11068050" cy="152400"/>
            <a:chOff x="561975" y="6586538"/>
            <a:chExt cx="11068050" cy="152400"/>
          </a:xfrm>
        </p:grpSpPr>
        <p:sp>
          <p:nvSpPr>
            <p:cNvPr id="54" name="TextBox 54"/>
            <p:cNvSpPr txBox="1"/>
            <p:nvPr/>
          </p:nvSpPr>
          <p:spPr>
            <a:xfrm>
              <a:off x="561975" y="6586538"/>
              <a:ext cx="3474958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Crunchbase · HKEX 招股书 · BigGo Finance · 综合公开披露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298793" y="6586538"/>
              <a:ext cx="331232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11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4985623" cy="1103471"/>
            <a:chOff x="544830" y="444341"/>
            <a:chExt cx="4985623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73193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IV · THE SECOND TIER · 12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4561904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二线梯队：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$10B–$50B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的精英层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497228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Four companies in the next league — each chasing a different niche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71500" y="1905000"/>
            <a:ext cx="2667000" cy="4117181"/>
            <a:chOff x="571500" y="1905000"/>
            <a:chExt cx="2667000" cy="4117181"/>
          </a:xfrm>
        </p:grpSpPr>
        <p:sp>
          <p:nvSpPr>
            <p:cNvPr id="8" name="Rectangle 8"/>
            <p:cNvSpPr/>
            <p:nvPr/>
          </p:nvSpPr>
          <p:spPr>
            <a:xfrm>
              <a:off x="571500" y="1905000"/>
              <a:ext cx="2667000" cy="409575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1905000"/>
              <a:ext cx="2667000" cy="57150"/>
            </a:xfrm>
            <a:prstGeom prst="rect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51522" y="2235041"/>
              <a:ext cx="138853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SAFE SUPERINTELLIGENCE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37235" y="2494598"/>
              <a:ext cx="468182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SSI</a:t>
              </a:r>
            </a:p>
          </p:txBody>
        </p:sp>
        <p:sp>
          <p:nvSpPr>
            <p:cNvPr id="12" name="Line 12"/>
            <p:cNvSpPr/>
            <p:nvPr/>
          </p:nvSpPr>
          <p:spPr>
            <a:xfrm>
              <a:off x="762000" y="28384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08660" y="2956560"/>
              <a:ext cx="1523657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$32B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9618" y="3533299"/>
              <a:ext cx="190442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最新估值 / Latest valuation</a:t>
              </a:r>
            </a:p>
          </p:txBody>
        </p:sp>
        <p:sp>
          <p:nvSpPr>
            <p:cNvPr id="15" name="Line 15"/>
            <p:cNvSpPr/>
            <p:nvPr/>
          </p:nvSpPr>
          <p:spPr>
            <a:xfrm>
              <a:off x="762000" y="39052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49618" y="4104799"/>
              <a:ext cx="134195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Ilya Sutskever 创立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9618" y="4314349"/>
              <a:ext cx="73675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$5B → $32B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49618" y="4523899"/>
              <a:ext cx="90051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半年 6 倍跳涨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0570" y="5236845"/>
              <a:ext cx="108099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"Single product: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50570" y="5408295"/>
              <a:ext cx="170535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a safe superintelligence."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2810010" y="3252788"/>
              <a:ext cx="209280" cy="200025"/>
            </a:xfrm>
            <a:custGeom>
              <a:avLst/>
              <a:gdLst/>
              <a:ahLst/>
              <a:cxnLst/>
              <a:rect l="l" t="t" r="r" b="b"/>
              <a:pathLst>
                <a:path w="209280" h="200025">
                  <a:moveTo>
                    <a:pt x="104640" y="0"/>
                  </a:moveTo>
                  <a:cubicBezTo>
                    <a:pt x="130597" y="22965"/>
                    <a:pt x="164475" y="34922"/>
                    <a:pt x="199096" y="33338"/>
                  </a:cubicBezTo>
                  <a:cubicBezTo>
                    <a:pt x="209280" y="67981"/>
                    <a:pt x="204980" y="105274"/>
                    <a:pt x="187177" y="136690"/>
                  </a:cubicBezTo>
                  <a:cubicBezTo>
                    <a:pt x="169375" y="168106"/>
                    <a:pt x="139593" y="190959"/>
                    <a:pt x="104640" y="200025"/>
                  </a:cubicBezTo>
                  <a:cubicBezTo>
                    <a:pt x="69687" y="190959"/>
                    <a:pt x="39906" y="168106"/>
                    <a:pt x="22103" y="136690"/>
                  </a:cubicBezTo>
                  <a:cubicBezTo>
                    <a:pt x="4301" y="105274"/>
                    <a:pt x="0" y="67981"/>
                    <a:pt x="10184" y="33338"/>
                  </a:cubicBezTo>
                  <a:cubicBezTo>
                    <a:pt x="44805" y="34922"/>
                    <a:pt x="78683" y="22965"/>
                    <a:pt x="104640" y="0"/>
                  </a:cubicBezTo>
                </a:path>
              </a:pathLst>
            </a:custGeom>
            <a:noFill/>
            <a:ln w="14288">
              <a:solidFill>
                <a:srgbClr val="E63946"/>
              </a:solidFill>
            </a:ln>
          </p:spPr>
        </p:sp>
        <p:sp>
          <p:nvSpPr>
            <p:cNvPr id="22" name="Line 22"/>
            <p:cNvSpPr/>
            <p:nvPr/>
          </p:nvSpPr>
          <p:spPr>
            <a:xfrm>
              <a:off x="762000" y="57721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51522" y="5854541"/>
              <a:ext cx="180422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$2B raised · Alphabet/Nvidia in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429000" y="1905000"/>
            <a:ext cx="2667000" cy="4117181"/>
            <a:chOff x="3429000" y="1905000"/>
            <a:chExt cx="2667000" cy="4117181"/>
          </a:xfrm>
        </p:grpSpPr>
        <p:sp>
          <p:nvSpPr>
            <p:cNvPr id="25" name="Rectangle 25"/>
            <p:cNvSpPr/>
            <p:nvPr/>
          </p:nvSpPr>
          <p:spPr>
            <a:xfrm>
              <a:off x="3429000" y="1905000"/>
              <a:ext cx="2667000" cy="409575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26" name="Rectangle 26"/>
            <p:cNvSpPr/>
            <p:nvPr/>
          </p:nvSpPr>
          <p:spPr>
            <a:xfrm>
              <a:off x="3429000" y="1905000"/>
              <a:ext cx="2667000" cy="57150"/>
            </a:xfrm>
            <a:prstGeom prst="rect">
              <a:avLst/>
            </a:prstGeom>
            <a:solidFill>
              <a:srgbClr val="F4A261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3609022" y="2235041"/>
              <a:ext cx="111742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SEARCH CHALLENGER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594735" y="2494598"/>
              <a:ext cx="1544717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Perplexity</a:t>
              </a:r>
            </a:p>
          </p:txBody>
        </p:sp>
        <p:sp>
          <p:nvSpPr>
            <p:cNvPr id="29" name="Line 29"/>
            <p:cNvSpPr/>
            <p:nvPr/>
          </p:nvSpPr>
          <p:spPr>
            <a:xfrm>
              <a:off x="3619500" y="28384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3566160" y="2956560"/>
              <a:ext cx="1362637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$21B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607118" y="3533299"/>
              <a:ext cx="190442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最新估值 / Latest valuation</a:t>
              </a:r>
            </a:p>
          </p:txBody>
        </p:sp>
        <p:sp>
          <p:nvSpPr>
            <p:cNvPr id="32" name="Line 32"/>
            <p:cNvSpPr/>
            <p:nvPr/>
          </p:nvSpPr>
          <p:spPr>
            <a:xfrm>
              <a:off x="3619500" y="39052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3607118" y="4104799"/>
              <a:ext cx="85067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月活 </a:t>
              </a:r>
              <a:r>
                <a:rPr lang="zh-CN" sz="975" b="1" dirty="0">
                  <a:solidFill>
                    <a:srgbClr val="F4A261"/>
                  </a:solidFill>
                  <a:latin typeface="Arial"/>
                  <a:ea typeface="Microsoft YaHei"/>
                  <a:cs typeface="Arial"/>
                </a:rPr>
                <a:t>4500 万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607118" y="4314349"/>
              <a:ext cx="106427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Series E-6 完成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607118" y="4523899"/>
              <a:ext cx="111411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直挑 Google 搜索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608070" y="5236845"/>
              <a:ext cx="106784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"Answer engine,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608070" y="5408295"/>
              <a:ext cx="129787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not search engine."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5672138" y="3252788"/>
              <a:ext cx="200025" cy="200025"/>
              <a:chOff x="5672138" y="3252788"/>
              <a:chExt cx="200025" cy="20002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5672138" y="3252788"/>
                <a:ext cx="155575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155575">
                    <a:moveTo>
                      <a:pt x="0" y="77788"/>
                    </a:moveTo>
                    <a:cubicBezTo>
                      <a:pt x="0" y="120748"/>
                      <a:pt x="34827" y="155575"/>
                      <a:pt x="77787" y="155575"/>
                    </a:cubicBezTo>
                    <a:cubicBezTo>
                      <a:pt x="120748" y="155575"/>
                      <a:pt x="155575" y="120748"/>
                      <a:pt x="155575" y="77788"/>
                    </a:cubicBezTo>
                    <a:cubicBezTo>
                      <a:pt x="155575" y="34827"/>
                      <a:pt x="120748" y="0"/>
                      <a:pt x="77787" y="0"/>
                    </a:cubicBezTo>
                    <a:cubicBezTo>
                      <a:pt x="34827" y="0"/>
                      <a:pt x="0" y="34827"/>
                      <a:pt x="0" y="77788"/>
                    </a:cubicBez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  <p:sp>
            <p:nvSpPr>
              <p:cNvPr id="39" name="Freeform 39"/>
              <p:cNvSpPr/>
              <p:nvPr/>
            </p:nvSpPr>
            <p:spPr>
              <a:xfrm>
                <a:off x="5805488" y="3386138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>
                    <a:moveTo>
                      <a:pt x="66675" y="66675"/>
                    </a:move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</p:grpSp>
        <p:sp>
          <p:nvSpPr>
            <p:cNvPr id="41" name="Line 41"/>
            <p:cNvSpPr/>
            <p:nvPr/>
          </p:nvSpPr>
          <p:spPr>
            <a:xfrm>
              <a:off x="3619500" y="57721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F4A261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3609022" y="5854541"/>
              <a:ext cx="191869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$200M @ $21B · 18 months to here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6286500" y="1905000"/>
            <a:ext cx="2667000" cy="4117181"/>
            <a:chOff x="6286500" y="1905000"/>
            <a:chExt cx="2667000" cy="4117181"/>
          </a:xfrm>
        </p:grpSpPr>
        <p:sp>
          <p:nvSpPr>
            <p:cNvPr id="44" name="Rectangle 44"/>
            <p:cNvSpPr/>
            <p:nvPr/>
          </p:nvSpPr>
          <p:spPr>
            <a:xfrm>
              <a:off x="6286500" y="1905000"/>
              <a:ext cx="2667000" cy="409575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45" name="Rectangle 45"/>
            <p:cNvSpPr/>
            <p:nvPr/>
          </p:nvSpPr>
          <p:spPr>
            <a:xfrm>
              <a:off x="6286500" y="1905000"/>
              <a:ext cx="2667000" cy="57150"/>
            </a:xfrm>
            <a:prstGeom prst="rect">
              <a:avLst/>
            </a:prstGeom>
            <a:solidFill>
              <a:srgbClr val="C9C5BE"/>
            </a:solidFill>
            <a:ln>
              <a:noFill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6466522" y="2235041"/>
              <a:ext cx="91861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SOVEREIGN EU AI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452235" y="2494598"/>
              <a:ext cx="1455006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Mistral AI</a:t>
              </a:r>
            </a:p>
          </p:txBody>
        </p:sp>
        <p:sp>
          <p:nvSpPr>
            <p:cNvPr id="48" name="Line 48"/>
            <p:cNvSpPr/>
            <p:nvPr/>
          </p:nvSpPr>
          <p:spPr>
            <a:xfrm>
              <a:off x="6477000" y="28384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6423660" y="2956560"/>
              <a:ext cx="2071126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$13.7B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6464618" y="3533299"/>
              <a:ext cx="190442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最新估值 / Latest valuation</a:t>
              </a:r>
            </a:p>
          </p:txBody>
        </p:sp>
        <p:sp>
          <p:nvSpPr>
            <p:cNvPr id="51" name="Line 51"/>
            <p:cNvSpPr/>
            <p:nvPr/>
          </p:nvSpPr>
          <p:spPr>
            <a:xfrm>
              <a:off x="6477000" y="39052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6464618" y="4104799"/>
              <a:ext cx="105715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$830M </a:t>
              </a:r>
              <a:r>
                <a:rPr lang="zh-CN" sz="975" b="1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债务融资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464618" y="4314349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巴黎数据中心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6464618" y="4523899"/>
              <a:ext cx="136331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13,800 张</a:t>
              </a:r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 Nvidia GPU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6465570" y="5236845"/>
              <a:ext cx="15081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"Europe's open-source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6465570" y="5408295"/>
              <a:ext cx="128473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sovereign answer."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8529638" y="3263900"/>
              <a:ext cx="200025" cy="177800"/>
              <a:chOff x="8529638" y="3263900"/>
              <a:chExt cx="200025" cy="177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8529638" y="3263900"/>
                <a:ext cx="20002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88900">
                    <a:moveTo>
                      <a:pt x="0" y="33338"/>
                    </a:moveTo>
                    <a:cubicBezTo>
                      <a:pt x="0" y="14926"/>
                      <a:pt x="14926" y="0"/>
                      <a:pt x="33338" y="0"/>
                    </a:cubicBezTo>
                    <a:lnTo>
                      <a:pt x="166688" y="0"/>
                    </a:lnTo>
                    <a:cubicBezTo>
                      <a:pt x="185099" y="0"/>
                      <a:pt x="200025" y="14926"/>
                      <a:pt x="200025" y="33338"/>
                    </a:cubicBezTo>
                    <a:lnTo>
                      <a:pt x="200025" y="55562"/>
                    </a:lnTo>
                    <a:cubicBezTo>
                      <a:pt x="200025" y="73974"/>
                      <a:pt x="185099" y="88900"/>
                      <a:pt x="166688" y="88900"/>
                    </a:cubicBezTo>
                    <a:lnTo>
                      <a:pt x="33338" y="88900"/>
                    </a:lnTo>
                    <a:cubicBezTo>
                      <a:pt x="14926" y="88900"/>
                      <a:pt x="0" y="73974"/>
                      <a:pt x="0" y="55562"/>
                    </a:cubicBezTo>
                  </a:path>
                </a:pathLst>
              </a:custGeom>
              <a:noFill/>
              <a:ln w="14288">
                <a:solidFill>
                  <a:srgbClr val="C9C5BE"/>
                </a:solidFill>
              </a:ln>
            </p:spPr>
          </p:sp>
          <p:sp>
            <p:nvSpPr>
              <p:cNvPr id="58" name="Freeform 58"/>
              <p:cNvSpPr/>
              <p:nvPr/>
            </p:nvSpPr>
            <p:spPr>
              <a:xfrm>
                <a:off x="8529638" y="3352800"/>
                <a:ext cx="20002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88900">
                    <a:moveTo>
                      <a:pt x="0" y="33338"/>
                    </a:moveTo>
                    <a:cubicBezTo>
                      <a:pt x="0" y="14926"/>
                      <a:pt x="14926" y="0"/>
                      <a:pt x="33338" y="0"/>
                    </a:cubicBezTo>
                    <a:lnTo>
                      <a:pt x="166688" y="0"/>
                    </a:lnTo>
                    <a:cubicBezTo>
                      <a:pt x="185099" y="0"/>
                      <a:pt x="200025" y="14926"/>
                      <a:pt x="200025" y="33338"/>
                    </a:cubicBezTo>
                    <a:lnTo>
                      <a:pt x="200025" y="55562"/>
                    </a:lnTo>
                    <a:cubicBezTo>
                      <a:pt x="200025" y="73974"/>
                      <a:pt x="185099" y="88900"/>
                      <a:pt x="166688" y="88900"/>
                    </a:cubicBezTo>
                    <a:lnTo>
                      <a:pt x="33338" y="88900"/>
                    </a:lnTo>
                    <a:cubicBezTo>
                      <a:pt x="14926" y="88900"/>
                      <a:pt x="0" y="73974"/>
                      <a:pt x="0" y="55562"/>
                    </a:cubicBezTo>
                    <a:lnTo>
                      <a:pt x="0" y="33338"/>
                    </a:lnTo>
                  </a:path>
                </a:pathLst>
              </a:custGeom>
              <a:noFill/>
              <a:ln w="14288">
                <a:solidFill>
                  <a:srgbClr val="C9C5BE"/>
                </a:solidFill>
              </a:ln>
            </p:spPr>
          </p:sp>
          <p:sp>
            <p:nvSpPr>
              <p:cNvPr id="59" name="Freeform 59"/>
              <p:cNvSpPr/>
              <p:nvPr/>
            </p:nvSpPr>
            <p:spPr>
              <a:xfrm>
                <a:off x="8574088" y="33083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111"/>
                    </a:lnTo>
                  </a:path>
                </a:pathLst>
              </a:custGeom>
              <a:noFill/>
              <a:ln w="14288">
                <a:solidFill>
                  <a:srgbClr val="C9C5BE"/>
                </a:solidFill>
              </a:ln>
            </p:spPr>
          </p:sp>
          <p:sp>
            <p:nvSpPr>
              <p:cNvPr id="60" name="Freeform 60"/>
              <p:cNvSpPr/>
              <p:nvPr/>
            </p:nvSpPr>
            <p:spPr>
              <a:xfrm>
                <a:off x="8574088" y="33972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111"/>
                    </a:lnTo>
                  </a:path>
                </a:pathLst>
              </a:custGeom>
              <a:noFill/>
              <a:ln w="14288">
                <a:solidFill>
                  <a:srgbClr val="C9C5BE"/>
                </a:solidFill>
              </a:ln>
            </p:spPr>
          </p:sp>
        </p:grpSp>
        <p:sp>
          <p:nvSpPr>
            <p:cNvPr id="62" name="Line 62"/>
            <p:cNvSpPr/>
            <p:nvPr/>
          </p:nvSpPr>
          <p:spPr>
            <a:xfrm>
              <a:off x="6477000" y="577215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C9C5BE"/>
              </a:solidFill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6466522" y="5854541"/>
              <a:ext cx="2111478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Debt-funded · own data-center bet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9144000" y="1905000"/>
            <a:ext cx="2476500" cy="4117181"/>
            <a:chOff x="9144000" y="1905000"/>
            <a:chExt cx="2476500" cy="4117181"/>
          </a:xfrm>
        </p:grpSpPr>
        <p:sp>
          <p:nvSpPr>
            <p:cNvPr id="65" name="Rectangle 65"/>
            <p:cNvSpPr/>
            <p:nvPr/>
          </p:nvSpPr>
          <p:spPr>
            <a:xfrm>
              <a:off x="9144000" y="1905000"/>
              <a:ext cx="2476500" cy="409575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66" name="Rectangle 66"/>
            <p:cNvSpPr/>
            <p:nvPr/>
          </p:nvSpPr>
          <p:spPr>
            <a:xfrm>
              <a:off x="9144000" y="1905000"/>
              <a:ext cx="2476500" cy="57150"/>
            </a:xfrm>
            <a:prstGeom prst="rect">
              <a:avLst/>
            </a:prstGeom>
            <a:solidFill>
              <a:srgbClr val="8A857E"/>
            </a:solidFill>
            <a:ln>
              <a:noFill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9324022" y="2235041"/>
              <a:ext cx="131021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TRANSATLANTIC MERGER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9313545" y="2526982"/>
              <a:ext cx="109199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Cohere +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9313545" y="2793682"/>
              <a:ext cx="138297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Aleph Alpha</a:t>
              </a:r>
            </a:p>
          </p:txBody>
        </p:sp>
        <p:sp>
          <p:nvSpPr>
            <p:cNvPr id="70" name="Line 70"/>
            <p:cNvSpPr/>
            <p:nvPr/>
          </p:nvSpPr>
          <p:spPr>
            <a:xfrm>
              <a:off x="9334500" y="3105150"/>
              <a:ext cx="2095500" cy="9525"/>
            </a:xfrm>
            <a:custGeom>
              <a:avLst/>
              <a:gdLst/>
              <a:ahLst/>
              <a:cxnLst/>
              <a:rect l="l" t="t" r="r" b="b"/>
              <a:pathLst>
                <a:path w="2095500" h="9525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9281160" y="3223260"/>
              <a:ext cx="1523657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$20B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9322118" y="3799999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合并实体估值</a:t>
              </a:r>
            </a:p>
          </p:txBody>
        </p:sp>
        <p:sp>
          <p:nvSpPr>
            <p:cNvPr id="73" name="Line 73"/>
            <p:cNvSpPr/>
            <p:nvPr/>
          </p:nvSpPr>
          <p:spPr>
            <a:xfrm>
              <a:off x="9334500" y="4171950"/>
              <a:ext cx="2095500" cy="9525"/>
            </a:xfrm>
            <a:custGeom>
              <a:avLst/>
              <a:gdLst/>
              <a:ahLst/>
              <a:cxnLst/>
              <a:rect l="l" t="t" r="r" b="b"/>
              <a:pathLst>
                <a:path w="2095500" h="9525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9322118" y="4371499"/>
              <a:ext cx="121379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$7B + $3B (Aleph)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9322118" y="4581049"/>
              <a:ext cx="107139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→ </a:t>
              </a:r>
              <a:r>
                <a:rPr lang="zh-CN" sz="975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$20B 合并溢价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9322118" y="4790599"/>
              <a:ext cx="72251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ARR $240M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9323070" y="5503545"/>
              <a:ext cx="1698784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"Cross-Atlantic sovereign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9323070" y="5674995"/>
              <a:ext cx="125844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enterprise stack."</a:t>
              </a:r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11207748" y="3563270"/>
              <a:ext cx="183215" cy="188637"/>
              <a:chOff x="11207748" y="3563270"/>
              <a:chExt cx="183215" cy="18863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11263312" y="3624262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>
                    <a:moveTo>
                      <a:pt x="0" y="66675"/>
                    </a:moveTo>
                    <a:lnTo>
                      <a:pt x="66675" y="0"/>
                    </a:ln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1285538" y="3563270"/>
                <a:ext cx="105425" cy="105442"/>
              </a:xfrm>
              <a:custGeom>
                <a:avLst/>
                <a:gdLst/>
                <a:ahLst/>
                <a:cxnLst/>
                <a:rect l="l" t="t" r="r" b="b"/>
                <a:pathLst>
                  <a:path w="105425" h="105442">
                    <a:moveTo>
                      <a:pt x="0" y="27655"/>
                    </a:moveTo>
                    <a:lnTo>
                      <a:pt x="5145" y="21698"/>
                    </a:lnTo>
                    <a:cubicBezTo>
                      <a:pt x="26846" y="0"/>
                      <a:pt x="62029" y="2"/>
                      <a:pt x="83727" y="21704"/>
                    </a:cubicBezTo>
                    <a:cubicBezTo>
                      <a:pt x="105425" y="43405"/>
                      <a:pt x="105423" y="78588"/>
                      <a:pt x="83722" y="100286"/>
                    </a:cubicBezTo>
                    <a:lnTo>
                      <a:pt x="77788" y="105442"/>
                    </a:ln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1207748" y="3646488"/>
                <a:ext cx="100014" cy="105419"/>
              </a:xfrm>
              <a:custGeom>
                <a:avLst/>
                <a:gdLst/>
                <a:ahLst/>
                <a:cxnLst/>
                <a:rect l="l" t="t" r="r" b="b"/>
                <a:pathLst>
                  <a:path w="100014" h="105419">
                    <a:moveTo>
                      <a:pt x="100014" y="77788"/>
                    </a:moveTo>
                    <a:lnTo>
                      <a:pt x="95602" y="83722"/>
                    </a:lnTo>
                    <a:cubicBezTo>
                      <a:pt x="73661" y="105419"/>
                      <a:pt x="38345" y="105419"/>
                      <a:pt x="16404" y="83722"/>
                    </a:cubicBezTo>
                    <a:cubicBezTo>
                      <a:pt x="5907" y="73343"/>
                      <a:pt x="0" y="59195"/>
                      <a:pt x="0" y="44433"/>
                    </a:cubicBezTo>
                    <a:cubicBezTo>
                      <a:pt x="0" y="29672"/>
                      <a:pt x="5907" y="15524"/>
                      <a:pt x="16404" y="5145"/>
                    </a:cubicBezTo>
                    <a:lnTo>
                      <a:pt x="22227" y="0"/>
                    </a:ln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</p:grpSp>
        <p:sp>
          <p:nvSpPr>
            <p:cNvPr id="83" name="Line 83"/>
            <p:cNvSpPr/>
            <p:nvPr/>
          </p:nvSpPr>
          <p:spPr>
            <a:xfrm>
              <a:off x="9334500" y="5772150"/>
              <a:ext cx="2095500" cy="9525"/>
            </a:xfrm>
            <a:custGeom>
              <a:avLst/>
              <a:gdLst/>
              <a:ahLst/>
              <a:cxnLst/>
              <a:rect l="l" t="t" r="r" b="b"/>
              <a:pathLst>
                <a:path w="2095500" h="9525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noFill/>
            <a:ln w="9525">
              <a:solidFill>
                <a:srgbClr val="8A857E"/>
              </a:solidFill>
            </a:ln>
          </p:spPr>
        </p:sp>
        <p:sp>
          <p:nvSpPr>
            <p:cNvPr id="84" name="TextBox 84"/>
            <p:cNvSpPr txBox="1"/>
            <p:nvPr/>
          </p:nvSpPr>
          <p:spPr>
            <a:xfrm>
              <a:off x="9324022" y="5854541"/>
              <a:ext cx="1888569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Schwarz Group leads · 2026 deal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71500" y="6286500"/>
            <a:ext cx="11049000" cy="385762"/>
            <a:chOff x="571500" y="6286500"/>
            <a:chExt cx="11049000" cy="385762"/>
          </a:xfrm>
        </p:grpSpPr>
        <p:sp>
          <p:nvSpPr>
            <p:cNvPr id="86" name="Line 86"/>
            <p:cNvSpPr/>
            <p:nvPr/>
          </p:nvSpPr>
          <p:spPr>
            <a:xfrm>
              <a:off x="571500" y="62865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87" name="TextBox 87"/>
            <p:cNvSpPr txBox="1"/>
            <p:nvPr/>
          </p:nvSpPr>
          <p:spPr>
            <a:xfrm>
              <a:off x="4069913" y="6458902"/>
              <a:ext cx="405217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四家公司合计估值 </a:t>
              </a:r>
              <a:r>
                <a:rPr lang="zh-CN" sz="1050" b="1" i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$86.7B</a:t>
              </a:r>
              <a:r>
                <a:rPr lang="zh-CN" sz="105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——仅占同期 OpenAI 估值的 </a:t>
              </a:r>
              <a:r>
                <a:rPr lang="zh-CN" sz="1050" b="1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10%</a:t>
              </a:r>
              <a:r>
                <a:rPr lang="zh-CN" sz="105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。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561975" y="6729412"/>
            <a:ext cx="11068050" cy="152400"/>
            <a:chOff x="561975" y="6729412"/>
            <a:chExt cx="11068050" cy="152400"/>
          </a:xfrm>
        </p:grpSpPr>
        <p:sp>
          <p:nvSpPr>
            <p:cNvPr id="89" name="TextBox 89"/>
            <p:cNvSpPr txBox="1"/>
            <p:nvPr/>
          </p:nvSpPr>
          <p:spPr>
            <a:xfrm>
              <a:off x="561975" y="6729412"/>
              <a:ext cx="3639264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TechCrunch · CNBC · Tracxn · TechFundingNews 2026 Q1-Q2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1271409" y="6729412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12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/>
      <p:bldP spid="64" grpId="0"/>
      <p:bldP spid="85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116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E1116">
                    <a:alpha val="92000"/>
                  </a:srgbClr>
                </a:gs>
                <a:gs pos="55000">
                  <a:srgbClr val="0E1116">
                    <a:alpha val="35000"/>
                  </a:srgbClr>
                </a:gs>
                <a:gs pos="100000">
                  <a:srgbClr val="0E1116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561022" y="444341"/>
            <a:ext cx="1665661" cy="250984"/>
            <a:chOff x="561022" y="444341"/>
            <a:chExt cx="1665661" cy="250984"/>
          </a:xfrm>
        </p:grpSpPr>
        <p:sp>
          <p:nvSpPr>
            <p:cNvPr id="6" name="TextBox 6"/>
            <p:cNvSpPr txBox="1"/>
            <p:nvPr/>
          </p:nvSpPr>
          <p:spPr>
            <a:xfrm>
              <a:off x="561022" y="444341"/>
              <a:ext cx="166566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V · INFRASTRUCTURE · 13</a:t>
              </a:r>
            </a:p>
          </p:txBody>
        </p:sp>
        <p:sp>
          <p:nvSpPr>
            <p:cNvPr id="7" name="Line 7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400050" y="1209675"/>
            <a:ext cx="2620185" cy="2743200"/>
            <a:chOff x="400050" y="1209675"/>
            <a:chExt cx="2620185" cy="2743200"/>
          </a:xfrm>
        </p:grpSpPr>
        <p:sp>
          <p:nvSpPr>
            <p:cNvPr id="9" name="TextBox 9"/>
            <p:cNvSpPr txBox="1"/>
            <p:nvPr/>
          </p:nvSpPr>
          <p:spPr>
            <a:xfrm>
              <a:off x="400050" y="1209675"/>
              <a:ext cx="2620185" cy="2743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0" b="1" dirty="0">
                  <a:solidFill>
                    <a:srgbClr val="E63946">
                      <a:alphaMod val="85000"/>
                    </a:srgbClr>
                  </a:solidFill>
                  <a:latin typeface="Cambria"/>
                  <a:ea typeface="SimSun"/>
                  <a:cs typeface="Cambria"/>
                </a:rPr>
                <a:t>V.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10540" y="3482340"/>
            <a:ext cx="4351782" cy="1289685"/>
            <a:chOff x="510540" y="3482340"/>
            <a:chExt cx="4351782" cy="1289685"/>
          </a:xfrm>
        </p:grpSpPr>
        <p:sp>
          <p:nvSpPr>
            <p:cNvPr id="11" name="TextBox 11"/>
            <p:cNvSpPr txBox="1"/>
            <p:nvPr/>
          </p:nvSpPr>
          <p:spPr>
            <a:xfrm>
              <a:off x="510540" y="3482340"/>
              <a:ext cx="1594104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8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闭环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874520" y="3741420"/>
              <a:ext cx="2987802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i="1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/ The Closed Loop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50545" y="4279582"/>
              <a:ext cx="245173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C9C5BE"/>
                  </a:solidFill>
                  <a:latin typeface="Cambria"/>
                  <a:ea typeface="Microsoft YaHei"/>
                  <a:cs typeface="Cambria"/>
                </a:rPr>
                <a:t>当芯片商同时是大股东</a:t>
              </a:r>
            </a:p>
          </p:txBody>
        </p:sp>
        <p:sp>
          <p:nvSpPr>
            <p:cNvPr id="14" name="Line 14"/>
            <p:cNvSpPr/>
            <p:nvPr/>
          </p:nvSpPr>
          <p:spPr>
            <a:xfrm>
              <a:off x="571500" y="4762500"/>
              <a:ext cx="2095500" cy="9525"/>
            </a:xfrm>
            <a:custGeom>
              <a:avLst/>
              <a:gdLst/>
              <a:ahLst/>
              <a:cxnLst/>
              <a:rect l="l" t="t" r="r" b="b"/>
              <a:pathLst>
                <a:path w="2095500" h="9525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58165" y="5125402"/>
            <a:ext cx="4389549" cy="670560"/>
            <a:chOff x="558165" y="5125402"/>
            <a:chExt cx="4389549" cy="670560"/>
          </a:xfrm>
        </p:grpSpPr>
        <p:sp>
          <p:nvSpPr>
            <p:cNvPr id="16" name="TextBox 16"/>
            <p:cNvSpPr txBox="1"/>
            <p:nvPr/>
          </p:nvSpPr>
          <p:spPr>
            <a:xfrm>
              <a:off x="558165" y="5125402"/>
              <a:ext cx="227328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Nvidia 2026 至今股权投资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$40B+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8165" y="5354002"/>
              <a:ext cx="438954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OpenAI $30B · xAI · Anthropic · Mistral · CoreWeave 全到位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58165" y="5582602"/>
              <a:ext cx="228095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同时它的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85% 收入</a:t>
              </a:r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 来自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6 个客户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61975" y="6477000"/>
            <a:ext cx="11068050" cy="261938"/>
            <a:chOff x="561975" y="6477000"/>
            <a:chExt cx="11068050" cy="261938"/>
          </a:xfrm>
        </p:grpSpPr>
        <p:sp>
          <p:nvSpPr>
            <p:cNvPr id="20" name="Line 20"/>
            <p:cNvSpPr/>
            <p:nvPr/>
          </p:nvSpPr>
          <p:spPr>
            <a:xfrm>
              <a:off x="571500" y="6477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561975" y="6586538"/>
              <a:ext cx="3184684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Capital, Compute, and the Closed Loop · Part V opens at P13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271409" y="658653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13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5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5583698" cy="1103471"/>
            <a:chOff x="544830" y="444341"/>
            <a:chExt cx="5583698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66566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V · INFRASTRUCTURE · 14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4272067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钱怎么转：Nvidia 的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圆形投资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557036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$40B equity out → AI labs → multi-year compute commitments back to Nvidia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1500" y="1768316"/>
            <a:ext cx="11049000" cy="241459"/>
            <a:chOff x="571500" y="1768316"/>
            <a:chExt cx="11049000" cy="241459"/>
          </a:xfrm>
        </p:grpSpPr>
        <p:sp>
          <p:nvSpPr>
            <p:cNvPr id="8" name="TextBox 8"/>
            <p:cNvSpPr txBox="1"/>
            <p:nvPr/>
          </p:nvSpPr>
          <p:spPr>
            <a:xfrm>
              <a:off x="1112163" y="1768316"/>
              <a:ext cx="44267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SOURCE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17429" y="1768316"/>
              <a:ext cx="55714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RECIPIENT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00977" y="1768316"/>
              <a:ext cx="76800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RETURN FLOW</a:t>
              </a:r>
            </a:p>
          </p:txBody>
        </p:sp>
        <p:sp>
          <p:nvSpPr>
            <p:cNvPr id="11" name="Line 11"/>
            <p:cNvSpPr/>
            <p:nvPr/>
          </p:nvSpPr>
          <p:spPr>
            <a:xfrm>
              <a:off x="571500" y="200025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71500" y="2667000"/>
            <a:ext cx="1524000" cy="2095500"/>
            <a:chOff x="571500" y="2667000"/>
            <a:chExt cx="1524000" cy="2095500"/>
          </a:xfrm>
        </p:grpSpPr>
        <p:sp>
          <p:nvSpPr>
            <p:cNvPr id="13" name="Rectangle 13"/>
            <p:cNvSpPr/>
            <p:nvPr/>
          </p:nvSpPr>
          <p:spPr>
            <a:xfrm>
              <a:off x="571500" y="2667000"/>
              <a:ext cx="1524000" cy="2095500"/>
            </a:xfrm>
            <a:prstGeom prst="rect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14" name="Freeform 14"/>
            <p:cNvSpPr/>
            <p:nvPr/>
          </p:nvSpPr>
          <p:spPr>
            <a:xfrm>
              <a:off x="1143000" y="2874375"/>
              <a:ext cx="381000" cy="252000"/>
            </a:xfrm>
            <a:custGeom>
              <a:avLst/>
              <a:gdLst/>
              <a:ahLst/>
              <a:cxnLst/>
              <a:rect l="l" t="t" r="r" b="b"/>
              <a:pathLst>
                <a:path w="381000" h="252000">
                  <a:moveTo>
                    <a:pt x="142049" y="75168"/>
                  </a:moveTo>
                  <a:lnTo>
                    <a:pt x="142049" y="52467"/>
                  </a:lnTo>
                  <a:cubicBezTo>
                    <a:pt x="144290" y="52301"/>
                    <a:pt x="146534" y="52205"/>
                    <a:pt x="148781" y="52181"/>
                  </a:cubicBezTo>
                  <a:cubicBezTo>
                    <a:pt x="211042" y="50213"/>
                    <a:pt x="251857" y="105743"/>
                    <a:pt x="251857" y="105743"/>
                  </a:cubicBezTo>
                  <a:cubicBezTo>
                    <a:pt x="251857" y="105743"/>
                    <a:pt x="207820" y="166878"/>
                    <a:pt x="160576" y="166878"/>
                  </a:cubicBezTo>
                  <a:cubicBezTo>
                    <a:pt x="154257" y="166878"/>
                    <a:pt x="148082" y="165894"/>
                    <a:pt x="142192" y="163941"/>
                  </a:cubicBezTo>
                  <a:lnTo>
                    <a:pt x="142192" y="94948"/>
                  </a:lnTo>
                  <a:cubicBezTo>
                    <a:pt x="166449" y="97885"/>
                    <a:pt x="171355" y="108553"/>
                    <a:pt x="185801" y="132810"/>
                  </a:cubicBezTo>
                  <a:lnTo>
                    <a:pt x="218186" y="105601"/>
                  </a:lnTo>
                  <a:cubicBezTo>
                    <a:pt x="218186" y="105601"/>
                    <a:pt x="194500" y="74613"/>
                    <a:pt x="154686" y="74613"/>
                  </a:cubicBezTo>
                  <a:cubicBezTo>
                    <a:pt x="150466" y="74518"/>
                    <a:pt x="146245" y="74704"/>
                    <a:pt x="142049" y="75168"/>
                  </a:cubicBezTo>
                  <a:moveTo>
                    <a:pt x="142049" y="0"/>
                  </a:moveTo>
                  <a:lnTo>
                    <a:pt x="142049" y="33941"/>
                  </a:lnTo>
                  <a:lnTo>
                    <a:pt x="148781" y="33512"/>
                  </a:lnTo>
                  <a:cubicBezTo>
                    <a:pt x="235299" y="30575"/>
                    <a:pt x="291814" y="104473"/>
                    <a:pt x="291814" y="104473"/>
                  </a:cubicBezTo>
                  <a:cubicBezTo>
                    <a:pt x="291814" y="104473"/>
                    <a:pt x="227044" y="183277"/>
                    <a:pt x="159575" y="183277"/>
                  </a:cubicBezTo>
                  <a:cubicBezTo>
                    <a:pt x="153702" y="183277"/>
                    <a:pt x="147939" y="182721"/>
                    <a:pt x="142192" y="181737"/>
                  </a:cubicBezTo>
                  <a:lnTo>
                    <a:pt x="142192" y="202771"/>
                  </a:lnTo>
                  <a:cubicBezTo>
                    <a:pt x="146955" y="203327"/>
                    <a:pt x="151876" y="203756"/>
                    <a:pt x="156639" y="203756"/>
                  </a:cubicBezTo>
                  <a:cubicBezTo>
                    <a:pt x="219456" y="203756"/>
                    <a:pt x="264906" y="171641"/>
                    <a:pt x="308928" y="133779"/>
                  </a:cubicBezTo>
                  <a:cubicBezTo>
                    <a:pt x="316214" y="139668"/>
                    <a:pt x="346075" y="153829"/>
                    <a:pt x="352266" y="160004"/>
                  </a:cubicBezTo>
                  <a:cubicBezTo>
                    <a:pt x="310467" y="195056"/>
                    <a:pt x="213011" y="223250"/>
                    <a:pt x="157750" y="223250"/>
                  </a:cubicBezTo>
                  <a:cubicBezTo>
                    <a:pt x="152432" y="223250"/>
                    <a:pt x="147383" y="222964"/>
                    <a:pt x="142335" y="222409"/>
                  </a:cubicBezTo>
                  <a:lnTo>
                    <a:pt x="142335" y="252000"/>
                  </a:lnTo>
                  <a:lnTo>
                    <a:pt x="381000" y="252000"/>
                  </a:lnTo>
                  <a:lnTo>
                    <a:pt x="381000" y="0"/>
                  </a:lnTo>
                  <a:close/>
                  <a:moveTo>
                    <a:pt x="142049" y="163925"/>
                  </a:moveTo>
                  <a:lnTo>
                    <a:pt x="142049" y="181880"/>
                  </a:lnTo>
                  <a:cubicBezTo>
                    <a:pt x="83995" y="171498"/>
                    <a:pt x="67866" y="111077"/>
                    <a:pt x="67866" y="111077"/>
                  </a:cubicBezTo>
                  <a:cubicBezTo>
                    <a:pt x="67866" y="111077"/>
                    <a:pt x="95774" y="80216"/>
                    <a:pt x="142049" y="75168"/>
                  </a:cubicBezTo>
                  <a:lnTo>
                    <a:pt x="142049" y="94806"/>
                  </a:lnTo>
                  <a:lnTo>
                    <a:pt x="141923" y="94806"/>
                  </a:lnTo>
                  <a:cubicBezTo>
                    <a:pt x="117665" y="91853"/>
                    <a:pt x="98584" y="114570"/>
                    <a:pt x="98584" y="114570"/>
                  </a:cubicBezTo>
                  <a:cubicBezTo>
                    <a:pt x="98584" y="114570"/>
                    <a:pt x="109379" y="152860"/>
                    <a:pt x="142065" y="163941"/>
                  </a:cubicBezTo>
                  <a:moveTo>
                    <a:pt x="38989" y="108537"/>
                  </a:moveTo>
                  <a:cubicBezTo>
                    <a:pt x="38989" y="108537"/>
                    <a:pt x="73343" y="57785"/>
                    <a:pt x="142177" y="52451"/>
                  </a:cubicBezTo>
                  <a:lnTo>
                    <a:pt x="142177" y="33941"/>
                  </a:lnTo>
                  <a:cubicBezTo>
                    <a:pt x="65929" y="40116"/>
                    <a:pt x="0" y="104616"/>
                    <a:pt x="0" y="104616"/>
                  </a:cubicBezTo>
                  <a:cubicBezTo>
                    <a:pt x="0" y="104616"/>
                    <a:pt x="37306" y="212598"/>
                    <a:pt x="142049" y="222409"/>
                  </a:cubicBezTo>
                  <a:lnTo>
                    <a:pt x="142049" y="202771"/>
                  </a:lnTo>
                  <a:cubicBezTo>
                    <a:pt x="65214" y="193246"/>
                    <a:pt x="38989" y="108537"/>
                    <a:pt x="38989" y="108537"/>
                  </a:cubicBezTo>
                  <a:close/>
                </a:path>
              </a:pathLst>
            </a:custGeom>
            <a:solidFill>
              <a:srgbClr val="E8E6E1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992410" y="3457575"/>
              <a:ext cx="68218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Nvidia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95753" y="3644265"/>
              <a:ext cx="1475494" cy="670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33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$40B+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29151" y="4189095"/>
              <a:ext cx="100869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E8E6E1">
                      <a:alphaMod val="85000"/>
                    </a:srgbClr>
                  </a:solidFill>
                  <a:latin typeface="Arial"/>
                  <a:ea typeface="Microsoft YaHei"/>
                  <a:cs typeface="Arial"/>
                </a:rPr>
                <a:t>equity invested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73003" y="4435316"/>
              <a:ext cx="52099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dirty="0">
                  <a:solidFill>
                    <a:srgbClr val="E8E6E1">
                      <a:alphaMod val="70000"/>
                    </a:srgbClr>
                  </a:solidFill>
                  <a:latin typeface="Cambria"/>
                  <a:ea typeface="SimSun"/>
                  <a:cs typeface="Cambria"/>
                </a:rPr>
                <a:t>YTD 2026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095500" y="2438400"/>
            <a:ext cx="3048000" cy="2667000"/>
            <a:chOff x="2095500" y="2438400"/>
            <a:chExt cx="3048000" cy="2667000"/>
          </a:xfrm>
        </p:grpSpPr>
        <p:sp>
          <p:nvSpPr>
            <p:cNvPr id="20" name="Freeform 20"/>
            <p:cNvSpPr/>
            <p:nvPr/>
          </p:nvSpPr>
          <p:spPr>
            <a:xfrm>
              <a:off x="2095500" y="2438400"/>
              <a:ext cx="3048000" cy="609600"/>
            </a:xfrm>
            <a:custGeom>
              <a:avLst/>
              <a:gdLst/>
              <a:ahLst/>
              <a:cxnLst/>
              <a:rect l="l" t="t" r="r" b="b"/>
              <a:pathLst>
                <a:path w="3048000" h="609600">
                  <a:moveTo>
                    <a:pt x="0" y="609600"/>
                  </a:moveTo>
                  <a:cubicBezTo>
                    <a:pt x="1238250" y="609600"/>
                    <a:pt x="1809750" y="0"/>
                    <a:pt x="3048000" y="0"/>
                  </a:cubicBezTo>
                </a:path>
              </a:pathLst>
            </a:custGeom>
            <a:noFill/>
            <a:ln w="381000">
              <a:solidFill>
                <a:srgbClr val="E63946">
                  <a:alpha val="50000"/>
                </a:srgbClr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2095500" y="3105150"/>
              <a:ext cx="3048000" cy="323850"/>
            </a:xfrm>
            <a:custGeom>
              <a:avLst/>
              <a:gdLst/>
              <a:ahLst/>
              <a:cxnLst/>
              <a:rect l="l" t="t" r="r" b="b"/>
              <a:pathLst>
                <a:path w="3048000" h="323850">
                  <a:moveTo>
                    <a:pt x="0" y="323850"/>
                  </a:moveTo>
                  <a:cubicBezTo>
                    <a:pt x="1238250" y="323850"/>
                    <a:pt x="1809750" y="0"/>
                    <a:pt x="3048000" y="0"/>
                  </a:cubicBezTo>
                </a:path>
              </a:pathLst>
            </a:custGeom>
            <a:noFill/>
            <a:ln w="123825">
              <a:solidFill>
                <a:srgbClr val="E63946">
                  <a:alpha val="42000"/>
                </a:srgbClr>
              </a:solidFill>
            </a:ln>
          </p:spPr>
        </p:sp>
        <p:sp>
          <p:nvSpPr>
            <p:cNvPr id="22" name="Freeform 22"/>
            <p:cNvSpPr/>
            <p:nvPr/>
          </p:nvSpPr>
          <p:spPr>
            <a:xfrm>
              <a:off x="2095500" y="3600450"/>
              <a:ext cx="3048000" cy="171450"/>
            </a:xfrm>
            <a:custGeom>
              <a:avLst/>
              <a:gdLst/>
              <a:ahLst/>
              <a:cxnLst/>
              <a:rect l="l" t="t" r="r" b="b"/>
              <a:pathLst>
                <a:path w="3048000" h="171450">
                  <a:moveTo>
                    <a:pt x="0" y="0"/>
                  </a:moveTo>
                  <a:cubicBezTo>
                    <a:pt x="1238250" y="0"/>
                    <a:pt x="1809750" y="171450"/>
                    <a:pt x="3048000" y="171450"/>
                  </a:cubicBezTo>
                </a:path>
              </a:pathLst>
            </a:custGeom>
            <a:noFill/>
            <a:ln w="95250">
              <a:solidFill>
                <a:srgbClr val="E63946">
                  <a:alpha val="42000"/>
                </a:srgbClr>
              </a:solidFill>
            </a:ln>
          </p:spPr>
        </p:sp>
        <p:sp>
          <p:nvSpPr>
            <p:cNvPr id="23" name="Freeform 23"/>
            <p:cNvSpPr/>
            <p:nvPr/>
          </p:nvSpPr>
          <p:spPr>
            <a:xfrm>
              <a:off x="2095500" y="3733800"/>
              <a:ext cx="3048000" cy="704850"/>
            </a:xfrm>
            <a:custGeom>
              <a:avLst/>
              <a:gdLst/>
              <a:ahLst/>
              <a:cxnLst/>
              <a:rect l="l" t="t" r="r" b="b"/>
              <a:pathLst>
                <a:path w="3048000" h="704850">
                  <a:moveTo>
                    <a:pt x="0" y="0"/>
                  </a:moveTo>
                  <a:cubicBezTo>
                    <a:pt x="1238250" y="0"/>
                    <a:pt x="1809750" y="704850"/>
                    <a:pt x="3048000" y="704850"/>
                  </a:cubicBezTo>
                </a:path>
              </a:pathLst>
            </a:custGeom>
            <a:noFill/>
            <a:ln w="66675">
              <a:solidFill>
                <a:srgbClr val="E63946">
                  <a:alpha val="36000"/>
                </a:srgbClr>
              </a:solidFill>
            </a:ln>
          </p:spPr>
        </p:sp>
        <p:sp>
          <p:nvSpPr>
            <p:cNvPr id="24" name="Freeform 24"/>
            <p:cNvSpPr/>
            <p:nvPr/>
          </p:nvSpPr>
          <p:spPr>
            <a:xfrm>
              <a:off x="2095500" y="4095750"/>
              <a:ext cx="3048000" cy="1009650"/>
            </a:xfrm>
            <a:custGeom>
              <a:avLst/>
              <a:gdLst/>
              <a:ahLst/>
              <a:cxnLst/>
              <a:rect l="l" t="t" r="r" b="b"/>
              <a:pathLst>
                <a:path w="3048000" h="1009650">
                  <a:moveTo>
                    <a:pt x="0" y="0"/>
                  </a:moveTo>
                  <a:cubicBezTo>
                    <a:pt x="1238250" y="0"/>
                    <a:pt x="1809750" y="1009650"/>
                    <a:pt x="3048000" y="1009650"/>
                  </a:cubicBezTo>
                </a:path>
              </a:pathLst>
            </a:custGeom>
            <a:noFill/>
            <a:ln w="142875">
              <a:solidFill>
                <a:srgbClr val="E63946">
                  <a:alpha val="40000"/>
                </a:srgbClr>
              </a:solidFill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7048500" y="2438400"/>
            <a:ext cx="3238500" cy="2667000"/>
            <a:chOff x="7048500" y="2438400"/>
            <a:chExt cx="3238500" cy="2667000"/>
          </a:xfrm>
        </p:grpSpPr>
        <p:sp>
          <p:nvSpPr>
            <p:cNvPr id="26" name="Freeform 26"/>
            <p:cNvSpPr/>
            <p:nvPr/>
          </p:nvSpPr>
          <p:spPr>
            <a:xfrm>
              <a:off x="7048500" y="2438400"/>
              <a:ext cx="3238500" cy="609600"/>
            </a:xfrm>
            <a:custGeom>
              <a:avLst/>
              <a:gdLst/>
              <a:ahLst/>
              <a:cxnLst/>
              <a:rect l="l" t="t" r="r" b="b"/>
              <a:pathLst>
                <a:path w="3238500" h="609600">
                  <a:moveTo>
                    <a:pt x="0" y="0"/>
                  </a:moveTo>
                  <a:cubicBezTo>
                    <a:pt x="1238250" y="0"/>
                    <a:pt x="2000250" y="609600"/>
                    <a:pt x="3238500" y="609600"/>
                  </a:cubicBezTo>
                </a:path>
              </a:pathLst>
            </a:custGeom>
            <a:noFill/>
            <a:ln w="381000">
              <a:solidFill>
                <a:srgbClr val="F4A261">
                  <a:alpha val="50000"/>
                </a:srgbClr>
              </a:solidFill>
            </a:ln>
          </p:spPr>
        </p:sp>
        <p:sp>
          <p:nvSpPr>
            <p:cNvPr id="27" name="Freeform 27"/>
            <p:cNvSpPr/>
            <p:nvPr/>
          </p:nvSpPr>
          <p:spPr>
            <a:xfrm>
              <a:off x="7048500" y="3105150"/>
              <a:ext cx="3238500" cy="323850"/>
            </a:xfrm>
            <a:custGeom>
              <a:avLst/>
              <a:gdLst/>
              <a:ahLst/>
              <a:cxnLst/>
              <a:rect l="l" t="t" r="r" b="b"/>
              <a:pathLst>
                <a:path w="3238500" h="323850">
                  <a:moveTo>
                    <a:pt x="0" y="0"/>
                  </a:moveTo>
                  <a:cubicBezTo>
                    <a:pt x="1238250" y="0"/>
                    <a:pt x="2000250" y="323850"/>
                    <a:pt x="3238500" y="323850"/>
                  </a:cubicBezTo>
                </a:path>
              </a:pathLst>
            </a:custGeom>
            <a:noFill/>
            <a:ln w="123825">
              <a:solidFill>
                <a:srgbClr val="F4A261">
                  <a:alpha val="42000"/>
                </a:srgbClr>
              </a:solidFill>
            </a:ln>
          </p:spPr>
        </p:sp>
        <p:sp>
          <p:nvSpPr>
            <p:cNvPr id="28" name="Freeform 28"/>
            <p:cNvSpPr/>
            <p:nvPr/>
          </p:nvSpPr>
          <p:spPr>
            <a:xfrm>
              <a:off x="7048500" y="3600450"/>
              <a:ext cx="3238500" cy="171450"/>
            </a:xfrm>
            <a:custGeom>
              <a:avLst/>
              <a:gdLst/>
              <a:ahLst/>
              <a:cxnLst/>
              <a:rect l="l" t="t" r="r" b="b"/>
              <a:pathLst>
                <a:path w="3238500" h="171450">
                  <a:moveTo>
                    <a:pt x="0" y="171450"/>
                  </a:moveTo>
                  <a:cubicBezTo>
                    <a:pt x="1238250" y="171450"/>
                    <a:pt x="2000250" y="0"/>
                    <a:pt x="3238500" y="0"/>
                  </a:cubicBezTo>
                </a:path>
              </a:pathLst>
            </a:custGeom>
            <a:noFill/>
            <a:ln w="95250">
              <a:solidFill>
                <a:srgbClr val="F4A261">
                  <a:alpha val="42000"/>
                </a:srgbClr>
              </a:solidFill>
            </a:ln>
          </p:spPr>
        </p:sp>
        <p:sp>
          <p:nvSpPr>
            <p:cNvPr id="29" name="Freeform 29"/>
            <p:cNvSpPr/>
            <p:nvPr/>
          </p:nvSpPr>
          <p:spPr>
            <a:xfrm>
              <a:off x="7048500" y="3733800"/>
              <a:ext cx="3238500" cy="704850"/>
            </a:xfrm>
            <a:custGeom>
              <a:avLst/>
              <a:gdLst/>
              <a:ahLst/>
              <a:cxnLst/>
              <a:rect l="l" t="t" r="r" b="b"/>
              <a:pathLst>
                <a:path w="3238500" h="704850">
                  <a:moveTo>
                    <a:pt x="0" y="704850"/>
                  </a:moveTo>
                  <a:cubicBezTo>
                    <a:pt x="1238250" y="704850"/>
                    <a:pt x="2000250" y="0"/>
                    <a:pt x="3238500" y="0"/>
                  </a:cubicBezTo>
                </a:path>
              </a:pathLst>
            </a:custGeom>
            <a:noFill/>
            <a:ln w="66675">
              <a:solidFill>
                <a:srgbClr val="F4A261">
                  <a:alpha val="36000"/>
                </a:srgbClr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7048500" y="4095750"/>
              <a:ext cx="3238500" cy="1009650"/>
            </a:xfrm>
            <a:custGeom>
              <a:avLst/>
              <a:gdLst/>
              <a:ahLst/>
              <a:cxnLst/>
              <a:rect l="l" t="t" r="r" b="b"/>
              <a:pathLst>
                <a:path w="3238500" h="1009650">
                  <a:moveTo>
                    <a:pt x="0" y="1009650"/>
                  </a:moveTo>
                  <a:cubicBezTo>
                    <a:pt x="1238250" y="1009650"/>
                    <a:pt x="2000250" y="0"/>
                    <a:pt x="3238500" y="0"/>
                  </a:cubicBezTo>
                </a:path>
              </a:pathLst>
            </a:custGeom>
            <a:noFill/>
            <a:ln w="142875">
              <a:solidFill>
                <a:srgbClr val="F4A261">
                  <a:alpha val="40000"/>
                </a:srgbClr>
              </a:solidFill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5143500" y="2209800"/>
            <a:ext cx="1905000" cy="3124200"/>
            <a:chOff x="5143500" y="2209800"/>
            <a:chExt cx="1905000" cy="3124200"/>
          </a:xfrm>
        </p:grpSpPr>
        <p:sp>
          <p:nvSpPr>
            <p:cNvPr id="32" name="Rectangle 32"/>
            <p:cNvSpPr/>
            <p:nvPr/>
          </p:nvSpPr>
          <p:spPr>
            <a:xfrm>
              <a:off x="5143500" y="2209800"/>
              <a:ext cx="1905000" cy="457200"/>
            </a:xfrm>
            <a:prstGeom prst="rect">
              <a:avLst/>
            </a:prstGeom>
            <a:solidFill>
              <a:srgbClr val="F4A261"/>
            </a:solidFill>
            <a:ln>
              <a:noFill/>
            </a:ln>
          </p:spPr>
        </p:sp>
        <p:sp>
          <p:nvSpPr>
            <p:cNvPr id="33" name="Freeform 33"/>
            <p:cNvSpPr/>
            <p:nvPr/>
          </p:nvSpPr>
          <p:spPr>
            <a:xfrm>
              <a:off x="5330757" y="2282983"/>
              <a:ext cx="235051" cy="231709"/>
            </a:xfrm>
            <a:custGeom>
              <a:avLst/>
              <a:gdLst/>
              <a:ahLst/>
              <a:cxnLst/>
              <a:rect l="l" t="t" r="r" b="b"/>
              <a:pathLst>
                <a:path w="235051" h="231709">
                  <a:moveTo>
                    <a:pt x="215478" y="96563"/>
                  </a:moveTo>
                  <a:cubicBezTo>
                    <a:pt x="220649" y="80991"/>
                    <a:pt x="218859" y="63946"/>
                    <a:pt x="210566" y="49788"/>
                  </a:cubicBezTo>
                  <a:cubicBezTo>
                    <a:pt x="198096" y="28083"/>
                    <a:pt x="173035" y="16919"/>
                    <a:pt x="148560" y="22165"/>
                  </a:cubicBezTo>
                  <a:cubicBezTo>
                    <a:pt x="134767" y="6823"/>
                    <a:pt x="113839" y="0"/>
                    <a:pt x="93654" y="4266"/>
                  </a:cubicBezTo>
                  <a:cubicBezTo>
                    <a:pt x="73469" y="8531"/>
                    <a:pt x="57090" y="23238"/>
                    <a:pt x="50684" y="42849"/>
                  </a:cubicBezTo>
                  <a:cubicBezTo>
                    <a:pt x="34607" y="46146"/>
                    <a:pt x="20730" y="56212"/>
                    <a:pt x="12606" y="70471"/>
                  </a:cubicBezTo>
                  <a:cubicBezTo>
                    <a:pt x="0" y="92141"/>
                    <a:pt x="2861" y="119476"/>
                    <a:pt x="19680" y="138066"/>
                  </a:cubicBezTo>
                  <a:cubicBezTo>
                    <a:pt x="14490" y="153631"/>
                    <a:pt x="16264" y="170678"/>
                    <a:pt x="24547" y="184841"/>
                  </a:cubicBezTo>
                  <a:cubicBezTo>
                    <a:pt x="37032" y="206553"/>
                    <a:pt x="62110" y="217717"/>
                    <a:pt x="86599" y="212464"/>
                  </a:cubicBezTo>
                  <a:cubicBezTo>
                    <a:pt x="97491" y="224730"/>
                    <a:pt x="113139" y="231709"/>
                    <a:pt x="129543" y="231617"/>
                  </a:cubicBezTo>
                  <a:cubicBezTo>
                    <a:pt x="154630" y="231640"/>
                    <a:pt x="176856" y="215445"/>
                    <a:pt x="184520" y="191557"/>
                  </a:cubicBezTo>
                  <a:cubicBezTo>
                    <a:pt x="200595" y="188254"/>
                    <a:pt x="214469" y="178189"/>
                    <a:pt x="222598" y="163933"/>
                  </a:cubicBezTo>
                  <a:cubicBezTo>
                    <a:pt x="235051" y="142302"/>
                    <a:pt x="232177" y="115115"/>
                    <a:pt x="215478" y="96564"/>
                  </a:cubicBezTo>
                  <a:close/>
                  <a:moveTo>
                    <a:pt x="129543" y="216655"/>
                  </a:moveTo>
                  <a:cubicBezTo>
                    <a:pt x="119530" y="216671"/>
                    <a:pt x="109830" y="213161"/>
                    <a:pt x="102145" y="206742"/>
                  </a:cubicBezTo>
                  <a:lnTo>
                    <a:pt x="103497" y="205976"/>
                  </a:lnTo>
                  <a:lnTo>
                    <a:pt x="149010" y="179704"/>
                  </a:lnTo>
                  <a:cubicBezTo>
                    <a:pt x="151315" y="178352"/>
                    <a:pt x="152736" y="175886"/>
                    <a:pt x="152751" y="173215"/>
                  </a:cubicBezTo>
                  <a:lnTo>
                    <a:pt x="152751" y="109046"/>
                  </a:lnTo>
                  <a:lnTo>
                    <a:pt x="171991" y="120177"/>
                  </a:lnTo>
                  <a:cubicBezTo>
                    <a:pt x="172184" y="120274"/>
                    <a:pt x="172319" y="120458"/>
                    <a:pt x="172353" y="120672"/>
                  </a:cubicBezTo>
                  <a:lnTo>
                    <a:pt x="172353" y="173846"/>
                  </a:lnTo>
                  <a:cubicBezTo>
                    <a:pt x="172303" y="197468"/>
                    <a:pt x="153166" y="216605"/>
                    <a:pt x="129543" y="216655"/>
                  </a:cubicBezTo>
                  <a:close/>
                  <a:moveTo>
                    <a:pt x="37525" y="177361"/>
                  </a:moveTo>
                  <a:cubicBezTo>
                    <a:pt x="32503" y="168689"/>
                    <a:pt x="30700" y="158525"/>
                    <a:pt x="32433" y="148655"/>
                  </a:cubicBezTo>
                  <a:lnTo>
                    <a:pt x="33785" y="149467"/>
                  </a:lnTo>
                  <a:lnTo>
                    <a:pt x="79344" y="175739"/>
                  </a:lnTo>
                  <a:cubicBezTo>
                    <a:pt x="81639" y="177086"/>
                    <a:pt x="84483" y="177086"/>
                    <a:pt x="86779" y="175739"/>
                  </a:cubicBezTo>
                  <a:lnTo>
                    <a:pt x="142431" y="143654"/>
                  </a:lnTo>
                  <a:lnTo>
                    <a:pt x="142431" y="165870"/>
                  </a:lnTo>
                  <a:cubicBezTo>
                    <a:pt x="142421" y="166103"/>
                    <a:pt x="142304" y="166319"/>
                    <a:pt x="142115" y="166456"/>
                  </a:cubicBezTo>
                  <a:lnTo>
                    <a:pt x="96016" y="193043"/>
                  </a:lnTo>
                  <a:cubicBezTo>
                    <a:pt x="75531" y="204844"/>
                    <a:pt x="49359" y="197827"/>
                    <a:pt x="37525" y="177361"/>
                  </a:cubicBezTo>
                  <a:close/>
                  <a:moveTo>
                    <a:pt x="25539" y="78223"/>
                  </a:moveTo>
                  <a:cubicBezTo>
                    <a:pt x="30595" y="69496"/>
                    <a:pt x="38577" y="62839"/>
                    <a:pt x="48070" y="59432"/>
                  </a:cubicBezTo>
                  <a:lnTo>
                    <a:pt x="48070" y="113507"/>
                  </a:lnTo>
                  <a:cubicBezTo>
                    <a:pt x="48035" y="116168"/>
                    <a:pt x="49451" y="118637"/>
                    <a:pt x="51765" y="119951"/>
                  </a:cubicBezTo>
                  <a:lnTo>
                    <a:pt x="107147" y="151900"/>
                  </a:lnTo>
                  <a:lnTo>
                    <a:pt x="87906" y="163030"/>
                  </a:lnTo>
                  <a:cubicBezTo>
                    <a:pt x="87694" y="163143"/>
                    <a:pt x="87441" y="163143"/>
                    <a:pt x="87229" y="163030"/>
                  </a:cubicBezTo>
                  <a:lnTo>
                    <a:pt x="41221" y="136489"/>
                  </a:lnTo>
                  <a:cubicBezTo>
                    <a:pt x="20776" y="124638"/>
                    <a:pt x="13765" y="98486"/>
                    <a:pt x="25539" y="77998"/>
                  </a:cubicBezTo>
                  <a:close/>
                  <a:moveTo>
                    <a:pt x="183619" y="114949"/>
                  </a:moveTo>
                  <a:lnTo>
                    <a:pt x="128056" y="82684"/>
                  </a:lnTo>
                  <a:lnTo>
                    <a:pt x="147253" y="71597"/>
                  </a:lnTo>
                  <a:cubicBezTo>
                    <a:pt x="147464" y="71485"/>
                    <a:pt x="147718" y="71485"/>
                    <a:pt x="147929" y="71597"/>
                  </a:cubicBezTo>
                  <a:lnTo>
                    <a:pt x="193938" y="98184"/>
                  </a:lnTo>
                  <a:cubicBezTo>
                    <a:pt x="208298" y="106470"/>
                    <a:pt x="216583" y="122303"/>
                    <a:pt x="215203" y="138825"/>
                  </a:cubicBezTo>
                  <a:cubicBezTo>
                    <a:pt x="213824" y="155346"/>
                    <a:pt x="203029" y="169586"/>
                    <a:pt x="187494" y="175377"/>
                  </a:cubicBezTo>
                  <a:lnTo>
                    <a:pt x="187494" y="121301"/>
                  </a:lnTo>
                  <a:cubicBezTo>
                    <a:pt x="187413" y="118648"/>
                    <a:pt x="185940" y="116234"/>
                    <a:pt x="183618" y="114948"/>
                  </a:cubicBezTo>
                  <a:close/>
                  <a:moveTo>
                    <a:pt x="202770" y="86154"/>
                  </a:moveTo>
                  <a:lnTo>
                    <a:pt x="201418" y="85343"/>
                  </a:lnTo>
                  <a:lnTo>
                    <a:pt x="155950" y="58846"/>
                  </a:lnTo>
                  <a:cubicBezTo>
                    <a:pt x="153641" y="57491"/>
                    <a:pt x="150779" y="57491"/>
                    <a:pt x="148469" y="58846"/>
                  </a:cubicBezTo>
                  <a:lnTo>
                    <a:pt x="92863" y="90930"/>
                  </a:lnTo>
                  <a:lnTo>
                    <a:pt x="92863" y="68715"/>
                  </a:lnTo>
                  <a:cubicBezTo>
                    <a:pt x="92839" y="68485"/>
                    <a:pt x="92943" y="68260"/>
                    <a:pt x="93134" y="68129"/>
                  </a:cubicBezTo>
                  <a:lnTo>
                    <a:pt x="139142" y="41587"/>
                  </a:lnTo>
                  <a:cubicBezTo>
                    <a:pt x="153537" y="33294"/>
                    <a:pt x="171428" y="34068"/>
                    <a:pt x="185053" y="43572"/>
                  </a:cubicBezTo>
                  <a:cubicBezTo>
                    <a:pt x="198678" y="53077"/>
                    <a:pt x="205583" y="69600"/>
                    <a:pt x="202771" y="85973"/>
                  </a:cubicBezTo>
                  <a:close/>
                  <a:moveTo>
                    <a:pt x="82362" y="125537"/>
                  </a:moveTo>
                  <a:lnTo>
                    <a:pt x="63122" y="114452"/>
                  </a:lnTo>
                  <a:cubicBezTo>
                    <a:pt x="62927" y="114335"/>
                    <a:pt x="62794" y="114137"/>
                    <a:pt x="62760" y="113912"/>
                  </a:cubicBezTo>
                  <a:lnTo>
                    <a:pt x="62760" y="60874"/>
                  </a:lnTo>
                  <a:cubicBezTo>
                    <a:pt x="62781" y="44264"/>
                    <a:pt x="72399" y="29163"/>
                    <a:pt x="87441" y="22119"/>
                  </a:cubicBezTo>
                  <a:cubicBezTo>
                    <a:pt x="102484" y="15075"/>
                    <a:pt x="120241" y="17358"/>
                    <a:pt x="133013" y="27977"/>
                  </a:cubicBezTo>
                  <a:lnTo>
                    <a:pt x="131661" y="28744"/>
                  </a:lnTo>
                  <a:lnTo>
                    <a:pt x="86148" y="55014"/>
                  </a:lnTo>
                  <a:cubicBezTo>
                    <a:pt x="83844" y="56366"/>
                    <a:pt x="82422" y="58832"/>
                    <a:pt x="82408" y="61503"/>
                  </a:cubicBezTo>
                  <a:close/>
                  <a:moveTo>
                    <a:pt x="92817" y="103007"/>
                  </a:moveTo>
                  <a:lnTo>
                    <a:pt x="117601" y="88721"/>
                  </a:lnTo>
                  <a:lnTo>
                    <a:pt x="142431" y="103007"/>
                  </a:lnTo>
                  <a:lnTo>
                    <a:pt x="142431" y="131576"/>
                  </a:lnTo>
                  <a:lnTo>
                    <a:pt x="117691" y="145861"/>
                  </a:lnTo>
                  <a:lnTo>
                    <a:pt x="92862" y="131576"/>
                  </a:lnTo>
                  <a:close/>
                </a:path>
              </a:pathLst>
            </a:custGeom>
            <a:solidFill>
              <a:srgbClr val="0E1116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5699760" y="2366010"/>
              <a:ext cx="62855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E1116"/>
                  </a:solidFill>
                  <a:latin typeface="Cambria"/>
                  <a:ea typeface="SimSun"/>
                  <a:cs typeface="Cambria"/>
                </a:rPr>
                <a:t>OpenAI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480648" y="2349818"/>
              <a:ext cx="48974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350" b="1" dirty="0">
                  <a:solidFill>
                    <a:srgbClr val="0E1116"/>
                  </a:solidFill>
                  <a:latin typeface="Cambria"/>
                  <a:ea typeface="SimSun"/>
                  <a:cs typeface="Cambria"/>
                </a:rPr>
                <a:t>$30B</a:t>
              </a:r>
            </a:p>
          </p:txBody>
        </p:sp>
        <p:sp>
          <p:nvSpPr>
            <p:cNvPr id="36" name="Rectangle 36"/>
            <p:cNvSpPr/>
            <p:nvPr/>
          </p:nvSpPr>
          <p:spPr>
            <a:xfrm>
              <a:off x="5143500" y="2876550"/>
              <a:ext cx="1905000" cy="457200"/>
            </a:xfrm>
            <a:prstGeom prst="rect">
              <a:avLst/>
            </a:prstGeom>
            <a:solidFill>
              <a:srgbClr val="F4A261">
                <a:alpha val="78000"/>
              </a:srgbClr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5319712" y="3040856"/>
              <a:ext cx="27010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E1116"/>
                  </a:solidFill>
                  <a:latin typeface="Cambria"/>
                  <a:ea typeface="Microsoft YaHei"/>
                  <a:cs typeface="Cambria"/>
                </a:rPr>
                <a:t>xAI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533159" y="3032760"/>
              <a:ext cx="43533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0E1116"/>
                  </a:solidFill>
                  <a:latin typeface="Cambria"/>
                  <a:ea typeface="SimSun"/>
                  <a:cs typeface="Cambria"/>
                </a:rPr>
                <a:t>~$3B</a:t>
              </a:r>
            </a:p>
          </p:txBody>
        </p:sp>
        <p:sp>
          <p:nvSpPr>
            <p:cNvPr id="39" name="Rectangle 39"/>
            <p:cNvSpPr/>
            <p:nvPr/>
          </p:nvSpPr>
          <p:spPr>
            <a:xfrm>
              <a:off x="5143500" y="3543300"/>
              <a:ext cx="1905000" cy="457200"/>
            </a:xfrm>
            <a:prstGeom prst="rect">
              <a:avLst/>
            </a:prstGeom>
            <a:solidFill>
              <a:srgbClr val="F4A261">
                <a:alpha val="62000"/>
              </a:srgbClr>
            </a:solidFill>
            <a:ln>
              <a:noFill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5319712" y="3707606"/>
              <a:ext cx="83942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E1116"/>
                  </a:solidFill>
                  <a:latin typeface="Cambria"/>
                  <a:ea typeface="Microsoft YaHei"/>
                  <a:cs typeface="Cambria"/>
                </a:rPr>
                <a:t>Anthropic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533159" y="3699510"/>
              <a:ext cx="43533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0E1116"/>
                  </a:solidFill>
                  <a:latin typeface="Cambria"/>
                  <a:ea typeface="SimSun"/>
                  <a:cs typeface="Cambria"/>
                </a:rPr>
                <a:t>~$2B</a:t>
              </a:r>
            </a:p>
          </p:txBody>
        </p:sp>
        <p:sp>
          <p:nvSpPr>
            <p:cNvPr id="42" name="Rectangle 42"/>
            <p:cNvSpPr/>
            <p:nvPr/>
          </p:nvSpPr>
          <p:spPr>
            <a:xfrm>
              <a:off x="5143500" y="4210050"/>
              <a:ext cx="1905000" cy="457200"/>
            </a:xfrm>
            <a:prstGeom prst="rect">
              <a:avLst/>
            </a:prstGeom>
            <a:solidFill>
              <a:srgbClr val="F4A261">
                <a:alpha val="48000"/>
              </a:srgbClr>
            </a:solidFill>
            <a:ln>
              <a:noFill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5319712" y="4374356"/>
              <a:ext cx="64102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E1116"/>
                  </a:solidFill>
                  <a:latin typeface="Cambria"/>
                  <a:ea typeface="Microsoft YaHei"/>
                  <a:cs typeface="Cambria"/>
                </a:rPr>
                <a:t>Mistral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579165" y="4366260"/>
              <a:ext cx="38932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0E1116"/>
                  </a:solidFill>
                  <a:latin typeface="Cambria"/>
                  <a:ea typeface="SimSun"/>
                  <a:cs typeface="Cambria"/>
                </a:rPr>
                <a:t>~$1B</a:t>
              </a:r>
            </a:p>
          </p:txBody>
        </p:sp>
        <p:sp>
          <p:nvSpPr>
            <p:cNvPr id="45" name="Rectangle 45"/>
            <p:cNvSpPr/>
            <p:nvPr/>
          </p:nvSpPr>
          <p:spPr>
            <a:xfrm>
              <a:off x="5143500" y="4876800"/>
              <a:ext cx="1905000" cy="457200"/>
            </a:xfrm>
            <a:prstGeom prst="rect">
              <a:avLst/>
            </a:prstGeom>
            <a:solidFill>
              <a:srgbClr val="F4A261">
                <a:alpha val="40000"/>
              </a:srgbClr>
            </a:solidFill>
            <a:ln>
              <a:noFill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5319712" y="5041106"/>
              <a:ext cx="146050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E1116"/>
                  </a:solidFill>
                  <a:latin typeface="Cambria"/>
                  <a:ea typeface="SimSun"/>
                  <a:cs typeface="Cambria"/>
                </a:rPr>
                <a:t>CoreWeave + 其他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533159" y="5033010"/>
              <a:ext cx="43533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200" b="1" dirty="0">
                  <a:solidFill>
                    <a:srgbClr val="0E1116"/>
                  </a:solidFill>
                  <a:latin typeface="Cambria"/>
                  <a:ea typeface="SimSun"/>
                  <a:cs typeface="Cambria"/>
                </a:rPr>
                <a:t>~$4B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87000" y="2095500"/>
            <a:ext cx="1524000" cy="3238500"/>
            <a:chOff x="10287000" y="2095500"/>
            <a:chExt cx="1524000" cy="3238500"/>
          </a:xfrm>
        </p:grpSpPr>
        <p:sp>
          <p:nvSpPr>
            <p:cNvPr id="49" name="Rectangle 49"/>
            <p:cNvSpPr/>
            <p:nvPr/>
          </p:nvSpPr>
          <p:spPr>
            <a:xfrm>
              <a:off x="10287000" y="2095500"/>
              <a:ext cx="1524000" cy="3238500"/>
            </a:xfrm>
            <a:prstGeom prst="rect">
              <a:avLst/>
            </a:prstGeom>
            <a:solidFill>
              <a:srgbClr val="E63946">
                <a:alpha val="78000"/>
              </a:srgbClr>
            </a:solidFill>
            <a:ln>
              <a:noFill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10665714" y="2442210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芯片采购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0409920" y="2703195"/>
              <a:ext cx="127816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E8E6E1">
                      <a:alphaMod val="85000"/>
                    </a:srgbClr>
                  </a:solidFill>
                  <a:latin typeface="Cambria"/>
                  <a:ea typeface="SimSun"/>
                  <a:cs typeface="Cambria"/>
                </a:rPr>
                <a:t>multi-year compute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0616946" y="2874645"/>
              <a:ext cx="86410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E8E6E1">
                      <a:alphaMod val="85000"/>
                    </a:srgbClr>
                  </a:solidFill>
                  <a:latin typeface="Cambria"/>
                  <a:ea typeface="SimSun"/>
                  <a:cs typeface="Cambria"/>
                </a:rPr>
                <a:t>commitments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0383281" y="3328035"/>
              <a:ext cx="1331438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$100B+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0584085" y="3808095"/>
              <a:ext cx="92983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E8E6E1">
                      <a:alphaMod val="85000"/>
                    </a:srgbClr>
                  </a:solidFill>
                  <a:latin typeface="Arial"/>
                  <a:ea typeface="Microsoft YaHei"/>
                  <a:cs typeface="Arial"/>
                </a:rPr>
                <a:t>implied return</a:t>
              </a:r>
            </a:p>
          </p:txBody>
        </p:sp>
        <p:sp>
          <p:nvSpPr>
            <p:cNvPr id="55" name="Line 55"/>
            <p:cNvSpPr/>
            <p:nvPr/>
          </p:nvSpPr>
          <p:spPr>
            <a:xfrm>
              <a:off x="10477500" y="4286250"/>
              <a:ext cx="1143000" cy="9525"/>
            </a:xfrm>
            <a:custGeom>
              <a:avLst/>
              <a:gdLst/>
              <a:ahLst/>
              <a:cxnLst/>
              <a:rect l="l" t="t" r="r" b="b"/>
              <a:pathLst>
                <a:path w="1143000" h="9525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noFill/>
            <a:ln w="9525">
              <a:solidFill>
                <a:srgbClr val="E8E6E1">
                  <a:alpha val="40000"/>
                </a:srgbClr>
              </a:solidFill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10552462" y="4561999"/>
              <a:ext cx="99307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6E1">
                      <a:alphaMod val="85000"/>
                    </a:srgbClr>
                  </a:solidFill>
                  <a:latin typeface="Cambria"/>
                  <a:ea typeface="SimSun"/>
                  <a:cs typeface="Cambria"/>
                </a:rPr>
                <a:t>10GW (OpenAI)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0367343" y="4771549"/>
              <a:ext cx="136331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6E1">
                      <a:alphaMod val="85000"/>
                    </a:srgbClr>
                  </a:solidFill>
                  <a:latin typeface="Cambria"/>
                  <a:ea typeface="SimSun"/>
                  <a:cs typeface="Cambria"/>
                </a:rPr>
                <a:t>+ multi-cluster GPU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0648581" y="4981099"/>
              <a:ext cx="80083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6E1">
                      <a:alphaMod val="85000"/>
                    </a:srgbClr>
                  </a:solidFill>
                  <a:latin typeface="Cambria"/>
                  <a:ea typeface="SimSun"/>
                  <a:cs typeface="Cambria"/>
                </a:rPr>
                <a:t>deployment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56260" y="5810250"/>
            <a:ext cx="11064240" cy="628650"/>
            <a:chOff x="556260" y="5810250"/>
            <a:chExt cx="11064240" cy="628650"/>
          </a:xfrm>
        </p:grpSpPr>
        <p:sp>
          <p:nvSpPr>
            <p:cNvPr id="60" name="Line 60"/>
            <p:cNvSpPr/>
            <p:nvPr/>
          </p:nvSpPr>
          <p:spPr>
            <a:xfrm>
              <a:off x="571500" y="581025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561022" y="5968841"/>
              <a:ext cx="50894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WEDBUSH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556260" y="6195060"/>
              <a:ext cx="965225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"It fits </a:t>
              </a:r>
              <a:r>
                <a:rPr lang="zh-CN" sz="1200" b="1" i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squarely into the circular investment theme</a:t>
              </a:r>
              <a:r>
                <a:rPr lang="zh-CN" sz="120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that's been driving fears around the market's durability."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561975" y="6586538"/>
            <a:ext cx="11068050" cy="152400"/>
            <a:chOff x="561975" y="6586538"/>
            <a:chExt cx="11068050" cy="152400"/>
          </a:xfrm>
        </p:grpSpPr>
        <p:sp>
          <p:nvSpPr>
            <p:cNvPr id="64" name="TextBox 64"/>
            <p:cNvSpPr txBox="1"/>
            <p:nvPr/>
          </p:nvSpPr>
          <p:spPr>
            <a:xfrm>
              <a:off x="561975" y="6586538"/>
              <a:ext cx="4789408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CNBC · The Decoder · NVIDIA newsroom · Bloomberg AI Circular Deals visualization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11271409" y="658653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14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9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5" grpId="0"/>
      <p:bldP spid="48" grpId="0"/>
      <p:bldP spid="31" grpId="0"/>
      <p:bldP spid="59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6011085" cy="1103471"/>
            <a:chOff x="544830" y="444341"/>
            <a:chExt cx="6011085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66566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V · INFRASTRUCTURE · 15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601108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单点风险：Nvidia 收入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85%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来自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6 个客户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552435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Pareto view — when six customers carry the entire upstream supply chain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02315" y="1863566"/>
            <a:ext cx="7770185" cy="4082415"/>
            <a:chOff x="802315" y="1863566"/>
            <a:chExt cx="7770185" cy="4082415"/>
          </a:xfrm>
        </p:grpSpPr>
        <p:sp>
          <p:nvSpPr>
            <p:cNvPr id="8" name="Line 8"/>
            <p:cNvSpPr/>
            <p:nvPr/>
          </p:nvSpPr>
          <p:spPr>
            <a:xfrm>
              <a:off x="1143000" y="1905000"/>
              <a:ext cx="9525" cy="3429000"/>
            </a:xfrm>
            <a:custGeom>
              <a:avLst/>
              <a:gdLst/>
              <a:ahLst/>
              <a:cxnLst/>
              <a:rect l="l" t="t" r="r" b="b"/>
              <a:pathLst>
                <a:path w="9525" h="3429000">
                  <a:moveTo>
                    <a:pt x="0" y="0"/>
                  </a:moveTo>
                  <a:lnTo>
                    <a:pt x="0" y="342900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  <p:sp>
          <p:nvSpPr>
            <p:cNvPr id="9" name="Line 9"/>
            <p:cNvSpPr/>
            <p:nvPr/>
          </p:nvSpPr>
          <p:spPr>
            <a:xfrm>
              <a:off x="1143000" y="5334000"/>
              <a:ext cx="7429500" cy="9525"/>
            </a:xfrm>
            <a:custGeom>
              <a:avLst/>
              <a:gdLst/>
              <a:ahLst/>
              <a:cxnLst/>
              <a:rect l="l" t="t" r="r" b="b"/>
              <a:pathLst>
                <a:path w="7429500" h="9525">
                  <a:moveTo>
                    <a:pt x="0" y="0"/>
                  </a:moveTo>
                  <a:lnTo>
                    <a:pt x="7429500" y="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  <p:sp>
          <p:nvSpPr>
            <p:cNvPr id="10" name="Line 10"/>
            <p:cNvSpPr/>
            <p:nvPr/>
          </p:nvSpPr>
          <p:spPr>
            <a:xfrm>
              <a:off x="1143000" y="1905000"/>
              <a:ext cx="7429500" cy="9525"/>
            </a:xfrm>
            <a:custGeom>
              <a:avLst/>
              <a:gdLst/>
              <a:ahLst/>
              <a:cxnLst/>
              <a:rect l="l" t="t" r="r" b="b"/>
              <a:pathLst>
                <a:path w="7429500" h="9525">
                  <a:moveTo>
                    <a:pt x="0" y="0"/>
                  </a:moveTo>
                  <a:lnTo>
                    <a:pt x="7429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1" name="Line 11"/>
            <p:cNvSpPr/>
            <p:nvPr/>
          </p:nvSpPr>
          <p:spPr>
            <a:xfrm>
              <a:off x="1143000" y="2762250"/>
              <a:ext cx="7429500" cy="9525"/>
            </a:xfrm>
            <a:custGeom>
              <a:avLst/>
              <a:gdLst/>
              <a:ahLst/>
              <a:cxnLst/>
              <a:rect l="l" t="t" r="r" b="b"/>
              <a:pathLst>
                <a:path w="7429500" h="9525">
                  <a:moveTo>
                    <a:pt x="0" y="0"/>
                  </a:moveTo>
                  <a:lnTo>
                    <a:pt x="7429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2" name="Line 12"/>
            <p:cNvSpPr/>
            <p:nvPr/>
          </p:nvSpPr>
          <p:spPr>
            <a:xfrm>
              <a:off x="1143000" y="3619500"/>
              <a:ext cx="7429500" cy="9525"/>
            </a:xfrm>
            <a:custGeom>
              <a:avLst/>
              <a:gdLst/>
              <a:ahLst/>
              <a:cxnLst/>
              <a:rect l="l" t="t" r="r" b="b"/>
              <a:pathLst>
                <a:path w="7429500" h="9525">
                  <a:moveTo>
                    <a:pt x="0" y="0"/>
                  </a:moveTo>
                  <a:lnTo>
                    <a:pt x="7429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3" name="Line 13"/>
            <p:cNvSpPr/>
            <p:nvPr/>
          </p:nvSpPr>
          <p:spPr>
            <a:xfrm>
              <a:off x="1143000" y="4476750"/>
              <a:ext cx="7429500" cy="9525"/>
            </a:xfrm>
            <a:custGeom>
              <a:avLst/>
              <a:gdLst/>
              <a:ahLst/>
              <a:cxnLst/>
              <a:rect l="l" t="t" r="r" b="b"/>
              <a:pathLst>
                <a:path w="7429500" h="9525">
                  <a:moveTo>
                    <a:pt x="0" y="0"/>
                  </a:moveTo>
                  <a:lnTo>
                    <a:pt x="7429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802315" y="1863566"/>
              <a:ext cx="25591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100%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38462" y="2720816"/>
              <a:ext cx="21976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75%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38462" y="3578066"/>
              <a:ext cx="21976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50%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38462" y="4435316"/>
              <a:ext cx="21976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25%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71002" y="5292566"/>
              <a:ext cx="8722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524000" y="4454842"/>
              <a:ext cx="762000" cy="1491139"/>
              <a:chOff x="1524000" y="4454842"/>
              <a:chExt cx="762000" cy="1491139"/>
            </a:xfrm>
          </p:grpSpPr>
          <p:sp>
            <p:nvSpPr>
              <p:cNvPr id="19" name="Rectangle 19"/>
              <p:cNvSpPr/>
              <p:nvPr/>
            </p:nvSpPr>
            <p:spPr>
              <a:xfrm>
                <a:off x="1524000" y="4716780"/>
                <a:ext cx="762000" cy="617220"/>
              </a:xfrm>
              <a:prstGeom prst="rect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742937" y="4454842"/>
                <a:ext cx="324126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18%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800225" y="5476875"/>
                <a:ext cx="20955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209550">
                    <a:moveTo>
                      <a:pt x="0" y="0"/>
                    </a:moveTo>
                    <a:lnTo>
                      <a:pt x="0" y="99606"/>
                    </a:lnTo>
                    <a:lnTo>
                      <a:pt x="99606" y="99606"/>
                    </a:lnTo>
                    <a:lnTo>
                      <a:pt x="99606" y="0"/>
                    </a:lnTo>
                    <a:close/>
                    <a:moveTo>
                      <a:pt x="109961" y="0"/>
                    </a:moveTo>
                    <a:lnTo>
                      <a:pt x="109961" y="99606"/>
                    </a:lnTo>
                    <a:lnTo>
                      <a:pt x="209550" y="99606"/>
                    </a:lnTo>
                    <a:lnTo>
                      <a:pt x="209550" y="0"/>
                    </a:lnTo>
                    <a:close/>
                    <a:moveTo>
                      <a:pt x="0" y="109961"/>
                    </a:moveTo>
                    <a:lnTo>
                      <a:pt x="0" y="209550"/>
                    </a:lnTo>
                    <a:lnTo>
                      <a:pt x="99606" y="209550"/>
                    </a:lnTo>
                    <a:lnTo>
                      <a:pt x="99606" y="109961"/>
                    </a:lnTo>
                    <a:close/>
                    <a:moveTo>
                      <a:pt x="109961" y="109961"/>
                    </a:moveTo>
                    <a:lnTo>
                      <a:pt x="109961" y="209550"/>
                    </a:lnTo>
                    <a:lnTo>
                      <a:pt x="209550" y="209550"/>
                    </a:lnTo>
                    <a:lnTo>
                      <a:pt x="209550" y="109961"/>
                    </a:lnTo>
                    <a:close/>
                  </a:path>
                </a:pathLst>
              </a:cu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749933" y="5778341"/>
                <a:ext cx="31013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MSFT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667000" y="4521518"/>
              <a:ext cx="762000" cy="1424463"/>
              <a:chOff x="2667000" y="4521518"/>
              <a:chExt cx="762000" cy="1424463"/>
            </a:xfrm>
          </p:grpSpPr>
          <p:sp>
            <p:nvSpPr>
              <p:cNvPr id="24" name="Rectangle 24"/>
              <p:cNvSpPr/>
              <p:nvPr/>
            </p:nvSpPr>
            <p:spPr>
              <a:xfrm>
                <a:off x="2667000" y="4785360"/>
                <a:ext cx="762000" cy="548640"/>
              </a:xfrm>
              <a:prstGeom prst="rect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2885937" y="4521518"/>
                <a:ext cx="324126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16%</a:t>
                </a: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2943225" y="5512053"/>
                <a:ext cx="209550" cy="139194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139194">
                    <a:moveTo>
                      <a:pt x="60377" y="9"/>
                    </a:moveTo>
                    <a:cubicBezTo>
                      <a:pt x="43193" y="9"/>
                      <a:pt x="28219" y="11185"/>
                      <a:pt x="17847" y="27189"/>
                    </a:cubicBezTo>
                    <a:cubicBezTo>
                      <a:pt x="6147" y="45219"/>
                      <a:pt x="0" y="68575"/>
                      <a:pt x="0" y="90980"/>
                    </a:cubicBezTo>
                    <a:cubicBezTo>
                      <a:pt x="0" y="97144"/>
                      <a:pt x="611" y="102933"/>
                      <a:pt x="1834" y="108206"/>
                    </a:cubicBezTo>
                    <a:cubicBezTo>
                      <a:pt x="2434" y="110759"/>
                      <a:pt x="3207" y="113268"/>
                      <a:pt x="4147" y="115715"/>
                    </a:cubicBezTo>
                    <a:cubicBezTo>
                      <a:pt x="5048" y="118013"/>
                      <a:pt x="6131" y="120235"/>
                      <a:pt x="7387" y="122360"/>
                    </a:cubicBezTo>
                    <a:cubicBezTo>
                      <a:pt x="13464" y="132479"/>
                      <a:pt x="23260" y="139185"/>
                      <a:pt x="38758" y="139185"/>
                    </a:cubicBezTo>
                    <a:cubicBezTo>
                      <a:pt x="51829" y="139185"/>
                      <a:pt x="61747" y="133326"/>
                      <a:pt x="73377" y="117846"/>
                    </a:cubicBezTo>
                    <a:cubicBezTo>
                      <a:pt x="80013" y="109010"/>
                      <a:pt x="83366" y="103649"/>
                      <a:pt x="96629" y="80127"/>
                    </a:cubicBezTo>
                    <a:lnTo>
                      <a:pt x="103230" y="68436"/>
                    </a:lnTo>
                    <a:lnTo>
                      <a:pt x="104854" y="65598"/>
                    </a:lnTo>
                    <a:cubicBezTo>
                      <a:pt x="105386" y="66471"/>
                      <a:pt x="105910" y="67309"/>
                      <a:pt x="106451" y="68217"/>
                    </a:cubicBezTo>
                    <a:lnTo>
                      <a:pt x="125241" y="99606"/>
                    </a:lnTo>
                    <a:cubicBezTo>
                      <a:pt x="131562" y="110171"/>
                      <a:pt x="139779" y="121923"/>
                      <a:pt x="146807" y="128541"/>
                    </a:cubicBezTo>
                    <a:cubicBezTo>
                      <a:pt x="155940" y="137159"/>
                      <a:pt x="164200" y="139194"/>
                      <a:pt x="173525" y="139194"/>
                    </a:cubicBezTo>
                    <a:cubicBezTo>
                      <a:pt x="182911" y="139194"/>
                      <a:pt x="189905" y="136094"/>
                      <a:pt x="194960" y="131833"/>
                    </a:cubicBezTo>
                    <a:cubicBezTo>
                      <a:pt x="197783" y="129423"/>
                      <a:pt x="200174" y="126551"/>
                      <a:pt x="202032" y="123338"/>
                    </a:cubicBezTo>
                    <a:cubicBezTo>
                      <a:pt x="206765" y="115139"/>
                      <a:pt x="209550" y="104766"/>
                      <a:pt x="209550" y="90639"/>
                    </a:cubicBezTo>
                    <a:cubicBezTo>
                      <a:pt x="209550" y="66890"/>
                      <a:pt x="203604" y="43866"/>
                      <a:pt x="191354" y="25591"/>
                    </a:cubicBezTo>
                    <a:cubicBezTo>
                      <a:pt x="180161" y="8897"/>
                      <a:pt x="165536" y="9"/>
                      <a:pt x="150177" y="9"/>
                    </a:cubicBezTo>
                    <a:cubicBezTo>
                      <a:pt x="141036" y="9"/>
                      <a:pt x="131947" y="4086"/>
                      <a:pt x="123521" y="11429"/>
                    </a:cubicBezTo>
                    <a:cubicBezTo>
                      <a:pt x="117828" y="16406"/>
                      <a:pt x="112546" y="22693"/>
                      <a:pt x="107630" y="29328"/>
                    </a:cubicBezTo>
                    <a:cubicBezTo>
                      <a:pt x="101606" y="21688"/>
                      <a:pt x="95974" y="15821"/>
                      <a:pt x="90534" y="11377"/>
                    </a:cubicBezTo>
                    <a:cubicBezTo>
                      <a:pt x="80214" y="2942"/>
                      <a:pt x="70321" y="0"/>
                      <a:pt x="60377" y="0"/>
                    </a:cubicBezTo>
                    <a:close/>
                    <a:moveTo>
                      <a:pt x="149086" y="17934"/>
                    </a:moveTo>
                    <a:cubicBezTo>
                      <a:pt x="159101" y="17934"/>
                      <a:pt x="168190" y="24552"/>
                      <a:pt x="175210" y="35388"/>
                    </a:cubicBezTo>
                    <a:cubicBezTo>
                      <a:pt x="185094" y="50650"/>
                      <a:pt x="189590" y="72015"/>
                      <a:pt x="189590" y="91268"/>
                    </a:cubicBezTo>
                    <a:cubicBezTo>
                      <a:pt x="189590" y="104784"/>
                      <a:pt x="186377" y="116588"/>
                      <a:pt x="173534" y="116588"/>
                    </a:cubicBezTo>
                    <a:cubicBezTo>
                      <a:pt x="168469" y="116588"/>
                      <a:pt x="164567" y="114580"/>
                      <a:pt x="159005" y="107822"/>
                    </a:cubicBezTo>
                    <a:cubicBezTo>
                      <a:pt x="154674" y="102575"/>
                      <a:pt x="147279" y="91425"/>
                      <a:pt x="134278" y="69771"/>
                    </a:cubicBezTo>
                    <a:lnTo>
                      <a:pt x="128891" y="60796"/>
                    </a:lnTo>
                    <a:cubicBezTo>
                      <a:pt x="125389" y="54939"/>
                      <a:pt x="121735" y="49174"/>
                      <a:pt x="117933" y="43508"/>
                    </a:cubicBezTo>
                    <a:cubicBezTo>
                      <a:pt x="118544" y="42556"/>
                      <a:pt x="119164" y="41552"/>
                      <a:pt x="119775" y="40653"/>
                    </a:cubicBezTo>
                    <a:cubicBezTo>
                      <a:pt x="129554" y="26098"/>
                      <a:pt x="138268" y="17934"/>
                      <a:pt x="149095" y="17934"/>
                    </a:cubicBezTo>
                    <a:close/>
                    <a:moveTo>
                      <a:pt x="60019" y="22762"/>
                    </a:moveTo>
                    <a:cubicBezTo>
                      <a:pt x="71064" y="22762"/>
                      <a:pt x="77988" y="29669"/>
                      <a:pt x="83375" y="35388"/>
                    </a:cubicBezTo>
                    <a:cubicBezTo>
                      <a:pt x="86055" y="38243"/>
                      <a:pt x="89810" y="42993"/>
                      <a:pt x="94149" y="49174"/>
                    </a:cubicBezTo>
                    <a:lnTo>
                      <a:pt x="85243" y="62848"/>
                    </a:lnTo>
                    <a:cubicBezTo>
                      <a:pt x="78634" y="73002"/>
                      <a:pt x="68811" y="89190"/>
                      <a:pt x="60473" y="100724"/>
                    </a:cubicBezTo>
                    <a:cubicBezTo>
                      <a:pt x="50074" y="115122"/>
                      <a:pt x="44669" y="116588"/>
                      <a:pt x="38767" y="116588"/>
                    </a:cubicBezTo>
                    <a:cubicBezTo>
                      <a:pt x="34192" y="116588"/>
                      <a:pt x="29704" y="114519"/>
                      <a:pt x="26691" y="109656"/>
                    </a:cubicBezTo>
                    <a:cubicBezTo>
                      <a:pt x="24395" y="105936"/>
                      <a:pt x="22640" y="99789"/>
                      <a:pt x="22640" y="91792"/>
                    </a:cubicBezTo>
                    <a:cubicBezTo>
                      <a:pt x="22640" y="72400"/>
                      <a:pt x="28141" y="52195"/>
                      <a:pt x="37134" y="38636"/>
                    </a:cubicBezTo>
                    <a:cubicBezTo>
                      <a:pt x="41098" y="32637"/>
                      <a:pt x="45551" y="27931"/>
                      <a:pt x="50519" y="25251"/>
                    </a:cubicBezTo>
                    <a:cubicBezTo>
                      <a:pt x="53426" y="23635"/>
                      <a:pt x="56693" y="22780"/>
                      <a:pt x="60019" y="22762"/>
                    </a:cubicBezTo>
                    <a:close/>
                  </a:path>
                </a:pathLst>
              </a:cu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2892933" y="5778341"/>
                <a:ext cx="31013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Meta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810000" y="4559618"/>
              <a:ext cx="762000" cy="1386363"/>
              <a:chOff x="3810000" y="4559618"/>
              <a:chExt cx="762000" cy="1386363"/>
            </a:xfrm>
          </p:grpSpPr>
          <p:sp>
            <p:nvSpPr>
              <p:cNvPr id="29" name="Rectangle 29"/>
              <p:cNvSpPr/>
              <p:nvPr/>
            </p:nvSpPr>
            <p:spPr>
              <a:xfrm>
                <a:off x="3810000" y="4819650"/>
                <a:ext cx="762000" cy="514350"/>
              </a:xfrm>
              <a:prstGeom prst="rect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4028937" y="4559618"/>
                <a:ext cx="324126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15%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4088905" y="5476875"/>
                <a:ext cx="204189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04189" h="209550">
                    <a:moveTo>
                      <a:pt x="106286" y="95345"/>
                    </a:moveTo>
                    <a:lnTo>
                      <a:pt x="106286" y="123984"/>
                    </a:lnTo>
                    <a:lnTo>
                      <a:pt x="174739" y="123984"/>
                    </a:lnTo>
                    <a:cubicBezTo>
                      <a:pt x="172643" y="140049"/>
                      <a:pt x="167291" y="151810"/>
                      <a:pt x="159136" y="160070"/>
                    </a:cubicBezTo>
                    <a:cubicBezTo>
                      <a:pt x="149121" y="170085"/>
                      <a:pt x="133527" y="181025"/>
                      <a:pt x="106286" y="181025"/>
                    </a:cubicBezTo>
                    <a:cubicBezTo>
                      <a:pt x="64140" y="181025"/>
                      <a:pt x="31197" y="147034"/>
                      <a:pt x="31197" y="104889"/>
                    </a:cubicBezTo>
                    <a:cubicBezTo>
                      <a:pt x="31197" y="62743"/>
                      <a:pt x="64140" y="28752"/>
                      <a:pt x="106286" y="28752"/>
                    </a:cubicBezTo>
                    <a:cubicBezTo>
                      <a:pt x="128987" y="28752"/>
                      <a:pt x="145637" y="37719"/>
                      <a:pt x="157861" y="49244"/>
                    </a:cubicBezTo>
                    <a:lnTo>
                      <a:pt x="178004" y="29101"/>
                    </a:lnTo>
                    <a:cubicBezTo>
                      <a:pt x="161004" y="12573"/>
                      <a:pt x="138181" y="0"/>
                      <a:pt x="106286" y="0"/>
                    </a:cubicBezTo>
                    <a:cubicBezTo>
                      <a:pt x="48546" y="0"/>
                      <a:pt x="0" y="47035"/>
                      <a:pt x="0" y="104775"/>
                    </a:cubicBezTo>
                    <a:cubicBezTo>
                      <a:pt x="0" y="162515"/>
                      <a:pt x="48546" y="209550"/>
                      <a:pt x="106286" y="209550"/>
                    </a:cubicBezTo>
                    <a:cubicBezTo>
                      <a:pt x="137482" y="209550"/>
                      <a:pt x="161004" y="199308"/>
                      <a:pt x="179392" y="180213"/>
                    </a:cubicBezTo>
                    <a:cubicBezTo>
                      <a:pt x="198252" y="161354"/>
                      <a:pt x="204189" y="134697"/>
                      <a:pt x="204189" y="113271"/>
                    </a:cubicBezTo>
                    <a:cubicBezTo>
                      <a:pt x="204189" y="106635"/>
                      <a:pt x="203726" y="100462"/>
                      <a:pt x="202679" y="95345"/>
                    </a:cubicBezTo>
                    <a:lnTo>
                      <a:pt x="106286" y="95345"/>
                    </a:lnTo>
                    <a:close/>
                  </a:path>
                </a:pathLst>
              </a:cu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3996773" y="5778341"/>
                <a:ext cx="38845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Google</a:t>
                </a: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4953000" y="4692968"/>
              <a:ext cx="762000" cy="1253013"/>
              <a:chOff x="4953000" y="4692968"/>
              <a:chExt cx="762000" cy="1253013"/>
            </a:xfrm>
          </p:grpSpPr>
          <p:sp>
            <p:nvSpPr>
              <p:cNvPr id="34" name="Rectangle 34"/>
              <p:cNvSpPr/>
              <p:nvPr/>
            </p:nvSpPr>
            <p:spPr>
              <a:xfrm>
                <a:off x="4953000" y="4956810"/>
                <a:ext cx="762000" cy="377190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5197815" y="4692968"/>
                <a:ext cx="272370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11%</a:t>
                </a: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5229618" y="5486497"/>
                <a:ext cx="195082" cy="341104"/>
              </a:xfrm>
              <a:custGeom>
                <a:avLst/>
                <a:gdLst/>
                <a:ahLst/>
                <a:cxnLst/>
                <a:rect l="l" t="t" r="r" b="b"/>
                <a:pathLst>
                  <a:path w="195082" h="341104">
                    <a:moveTo>
                      <a:pt x="0" y="147715"/>
                    </a:moveTo>
                    <a:cubicBezTo>
                      <a:pt x="629" y="146702"/>
                      <a:pt x="1633" y="146633"/>
                      <a:pt x="3038" y="147523"/>
                    </a:cubicBezTo>
                    <a:cubicBezTo>
                      <a:pt x="34785" y="165946"/>
                      <a:pt x="69344" y="175166"/>
                      <a:pt x="106678" y="175166"/>
                    </a:cubicBezTo>
                    <a:cubicBezTo>
                      <a:pt x="131580" y="175166"/>
                      <a:pt x="156167" y="170513"/>
                      <a:pt x="180431" y="161240"/>
                    </a:cubicBezTo>
                    <a:lnTo>
                      <a:pt x="183182" y="160018"/>
                    </a:lnTo>
                    <a:cubicBezTo>
                      <a:pt x="184387" y="159494"/>
                      <a:pt x="185225" y="159144"/>
                      <a:pt x="185740" y="158883"/>
                    </a:cubicBezTo>
                    <a:cubicBezTo>
                      <a:pt x="187713" y="158114"/>
                      <a:pt x="189145" y="158481"/>
                      <a:pt x="190324" y="160018"/>
                    </a:cubicBezTo>
                    <a:cubicBezTo>
                      <a:pt x="191372" y="161537"/>
                      <a:pt x="191110" y="162951"/>
                      <a:pt x="189276" y="164209"/>
                    </a:cubicBezTo>
                    <a:cubicBezTo>
                      <a:pt x="187041" y="165868"/>
                      <a:pt x="184037" y="167788"/>
                      <a:pt x="180492" y="169919"/>
                    </a:cubicBezTo>
                    <a:cubicBezTo>
                      <a:pt x="169631" y="176406"/>
                      <a:pt x="157442" y="181409"/>
                      <a:pt x="143952" y="184989"/>
                    </a:cubicBezTo>
                    <a:cubicBezTo>
                      <a:pt x="170785" y="234072"/>
                      <a:pt x="168855" y="293853"/>
                      <a:pt x="138914" y="341104"/>
                    </a:cubicBezTo>
                    <a:cubicBezTo>
                      <a:pt x="138041" y="340458"/>
                      <a:pt x="137596" y="339794"/>
                      <a:pt x="137596" y="339183"/>
                    </a:cubicBezTo>
                    <a:cubicBezTo>
                      <a:pt x="137596" y="338772"/>
                      <a:pt x="137779" y="338397"/>
                      <a:pt x="138041" y="338048"/>
                    </a:cubicBezTo>
                    <a:close/>
                    <a:moveTo>
                      <a:pt x="57321" y="93424"/>
                    </a:moveTo>
                    <a:cubicBezTo>
                      <a:pt x="57321" y="84649"/>
                      <a:pt x="59477" y="77158"/>
                      <a:pt x="63808" y="70924"/>
                    </a:cubicBezTo>
                    <a:cubicBezTo>
                      <a:pt x="68130" y="64725"/>
                      <a:pt x="74024" y="60010"/>
                      <a:pt x="81620" y="56823"/>
                    </a:cubicBezTo>
                    <a:cubicBezTo>
                      <a:pt x="88570" y="53898"/>
                      <a:pt x="96952" y="51803"/>
                      <a:pt x="107045" y="50536"/>
                    </a:cubicBezTo>
                    <a:cubicBezTo>
                      <a:pt x="110450" y="50135"/>
                      <a:pt x="116065" y="49637"/>
                      <a:pt x="123809" y="49017"/>
                    </a:cubicBezTo>
                    <a:lnTo>
                      <a:pt x="123809" y="45787"/>
                    </a:lnTo>
                    <a:cubicBezTo>
                      <a:pt x="123809" y="37667"/>
                      <a:pt x="122892" y="32183"/>
                      <a:pt x="121190" y="29416"/>
                    </a:cubicBezTo>
                    <a:cubicBezTo>
                      <a:pt x="118553" y="25661"/>
                      <a:pt x="114379" y="23740"/>
                      <a:pt x="108617" y="23740"/>
                    </a:cubicBezTo>
                    <a:lnTo>
                      <a:pt x="107028" y="23740"/>
                    </a:lnTo>
                    <a:cubicBezTo>
                      <a:pt x="102837" y="24142"/>
                      <a:pt x="99204" y="25452"/>
                      <a:pt x="96149" y="27757"/>
                    </a:cubicBezTo>
                    <a:cubicBezTo>
                      <a:pt x="93093" y="30114"/>
                      <a:pt x="91128" y="33257"/>
                      <a:pt x="90255" y="37326"/>
                    </a:cubicBezTo>
                    <a:cubicBezTo>
                      <a:pt x="89731" y="39945"/>
                      <a:pt x="88456" y="41386"/>
                      <a:pt x="86457" y="41779"/>
                    </a:cubicBezTo>
                    <a:lnTo>
                      <a:pt x="64454" y="39029"/>
                    </a:lnTo>
                    <a:cubicBezTo>
                      <a:pt x="62289" y="38505"/>
                      <a:pt x="61206" y="37457"/>
                      <a:pt x="61206" y="35624"/>
                    </a:cubicBezTo>
                    <a:cubicBezTo>
                      <a:pt x="61206" y="35222"/>
                      <a:pt x="61267" y="34838"/>
                      <a:pt x="61398" y="34314"/>
                    </a:cubicBezTo>
                    <a:cubicBezTo>
                      <a:pt x="63555" y="23050"/>
                      <a:pt x="68863" y="14668"/>
                      <a:pt x="77289" y="9168"/>
                    </a:cubicBezTo>
                    <a:cubicBezTo>
                      <a:pt x="85811" y="3789"/>
                      <a:pt x="95625" y="655"/>
                      <a:pt x="106888" y="0"/>
                    </a:cubicBezTo>
                    <a:lnTo>
                      <a:pt x="111603" y="0"/>
                    </a:lnTo>
                    <a:cubicBezTo>
                      <a:pt x="126009" y="0"/>
                      <a:pt x="137421" y="3789"/>
                      <a:pt x="145550" y="11263"/>
                    </a:cubicBezTo>
                    <a:cubicBezTo>
                      <a:pt x="146729" y="12573"/>
                      <a:pt x="147907" y="13883"/>
                      <a:pt x="149086" y="15454"/>
                    </a:cubicBezTo>
                    <a:cubicBezTo>
                      <a:pt x="150134" y="16895"/>
                      <a:pt x="151042" y="18196"/>
                      <a:pt x="151557" y="19383"/>
                    </a:cubicBezTo>
                    <a:cubicBezTo>
                      <a:pt x="152212" y="20553"/>
                      <a:pt x="152867" y="22265"/>
                      <a:pt x="153260" y="24360"/>
                    </a:cubicBezTo>
                    <a:cubicBezTo>
                      <a:pt x="153784" y="26578"/>
                      <a:pt x="154176" y="28027"/>
                      <a:pt x="154438" y="28813"/>
                    </a:cubicBezTo>
                    <a:cubicBezTo>
                      <a:pt x="154700" y="29721"/>
                      <a:pt x="154980" y="31432"/>
                      <a:pt x="155102" y="34183"/>
                    </a:cubicBezTo>
                    <a:cubicBezTo>
                      <a:pt x="155189" y="36916"/>
                      <a:pt x="155277" y="38487"/>
                      <a:pt x="155277" y="39011"/>
                    </a:cubicBezTo>
                    <a:lnTo>
                      <a:pt x="155277" y="85112"/>
                    </a:lnTo>
                    <a:cubicBezTo>
                      <a:pt x="155277" y="88395"/>
                      <a:pt x="155800" y="91399"/>
                      <a:pt x="156717" y="94158"/>
                    </a:cubicBezTo>
                    <a:cubicBezTo>
                      <a:pt x="157634" y="96891"/>
                      <a:pt x="158551" y="98873"/>
                      <a:pt x="159468" y="100043"/>
                    </a:cubicBezTo>
                    <a:lnTo>
                      <a:pt x="163920" y="105928"/>
                    </a:lnTo>
                    <a:cubicBezTo>
                      <a:pt x="164706" y="107115"/>
                      <a:pt x="165108" y="108163"/>
                      <a:pt x="165108" y="109071"/>
                    </a:cubicBezTo>
                    <a:cubicBezTo>
                      <a:pt x="165108" y="110119"/>
                      <a:pt x="164584" y="111044"/>
                      <a:pt x="163536" y="111812"/>
                    </a:cubicBezTo>
                    <a:cubicBezTo>
                      <a:pt x="153059" y="120980"/>
                      <a:pt x="147296" y="125957"/>
                      <a:pt x="146397" y="126743"/>
                    </a:cubicBezTo>
                    <a:cubicBezTo>
                      <a:pt x="144956" y="127922"/>
                      <a:pt x="143123" y="128053"/>
                      <a:pt x="140896" y="127136"/>
                    </a:cubicBezTo>
                    <a:lnTo>
                      <a:pt x="138189" y="124106"/>
                    </a:lnTo>
                    <a:lnTo>
                      <a:pt x="135570" y="120308"/>
                    </a:lnTo>
                    <a:cubicBezTo>
                      <a:pt x="128498" y="128044"/>
                      <a:pt x="121574" y="132881"/>
                      <a:pt x="114615" y="134845"/>
                    </a:cubicBezTo>
                    <a:cubicBezTo>
                      <a:pt x="110302" y="136155"/>
                      <a:pt x="105072" y="136827"/>
                      <a:pt x="98637" y="136827"/>
                    </a:cubicBezTo>
                    <a:cubicBezTo>
                      <a:pt x="88945" y="136827"/>
                      <a:pt x="80825" y="133833"/>
                      <a:pt x="74539" y="127799"/>
                    </a:cubicBezTo>
                    <a:cubicBezTo>
                      <a:pt x="68252" y="121775"/>
                      <a:pt x="65109" y="113262"/>
                      <a:pt x="65109" y="102129"/>
                    </a:cubicBezTo>
                    <a:lnTo>
                      <a:pt x="64672" y="101466"/>
                    </a:lnTo>
                    <a:close/>
                    <a:moveTo>
                      <a:pt x="90089" y="89600"/>
                    </a:moveTo>
                    <a:cubicBezTo>
                      <a:pt x="90089" y="94542"/>
                      <a:pt x="91311" y="98506"/>
                      <a:pt x="93800" y="101510"/>
                    </a:cubicBezTo>
                    <a:cubicBezTo>
                      <a:pt x="96288" y="104478"/>
                      <a:pt x="99693" y="105980"/>
                      <a:pt x="103884" y="105980"/>
                    </a:cubicBezTo>
                    <a:cubicBezTo>
                      <a:pt x="104277" y="105980"/>
                      <a:pt x="104810" y="105919"/>
                      <a:pt x="105587" y="105805"/>
                    </a:cubicBezTo>
                    <a:cubicBezTo>
                      <a:pt x="106373" y="105666"/>
                      <a:pt x="106757" y="105604"/>
                      <a:pt x="107036" y="105604"/>
                    </a:cubicBezTo>
                    <a:cubicBezTo>
                      <a:pt x="112397" y="104207"/>
                      <a:pt x="116466" y="100776"/>
                      <a:pt x="119470" y="95319"/>
                    </a:cubicBezTo>
                    <a:cubicBezTo>
                      <a:pt x="120910" y="92874"/>
                      <a:pt x="121958" y="90255"/>
                      <a:pt x="122613" y="87374"/>
                    </a:cubicBezTo>
                    <a:cubicBezTo>
                      <a:pt x="123399" y="84580"/>
                      <a:pt x="123661" y="82222"/>
                      <a:pt x="123792" y="80389"/>
                    </a:cubicBezTo>
                    <a:cubicBezTo>
                      <a:pt x="123923" y="78686"/>
                      <a:pt x="123923" y="75674"/>
                      <a:pt x="123923" y="71614"/>
                    </a:cubicBezTo>
                    <a:lnTo>
                      <a:pt x="123923" y="66899"/>
                    </a:lnTo>
                    <a:cubicBezTo>
                      <a:pt x="116588" y="66899"/>
                      <a:pt x="110965" y="67423"/>
                      <a:pt x="107159" y="68470"/>
                    </a:cubicBezTo>
                    <a:cubicBezTo>
                      <a:pt x="96026" y="71614"/>
                      <a:pt x="90395" y="78686"/>
                      <a:pt x="90395" y="89687"/>
                    </a:cubicBezTo>
                    <a:lnTo>
                      <a:pt x="90089" y="89513"/>
                    </a:lnTo>
                    <a:close/>
                    <a:moveTo>
                      <a:pt x="170085" y="150955"/>
                    </a:moveTo>
                    <a:cubicBezTo>
                      <a:pt x="170347" y="150431"/>
                      <a:pt x="170740" y="149994"/>
                      <a:pt x="171237" y="149470"/>
                    </a:cubicBezTo>
                    <a:cubicBezTo>
                      <a:pt x="174398" y="147349"/>
                      <a:pt x="177471" y="145890"/>
                      <a:pt x="180405" y="145105"/>
                    </a:cubicBezTo>
                    <a:cubicBezTo>
                      <a:pt x="181627" y="145000"/>
                      <a:pt x="182850" y="145105"/>
                      <a:pt x="183985" y="145367"/>
                    </a:cubicBezTo>
                    <a:cubicBezTo>
                      <a:pt x="189660" y="145890"/>
                      <a:pt x="193153" y="146833"/>
                      <a:pt x="194218" y="148248"/>
                    </a:cubicBezTo>
                    <a:cubicBezTo>
                      <a:pt x="194768" y="149034"/>
                      <a:pt x="195082" y="150239"/>
                      <a:pt x="195082" y="151653"/>
                    </a:cubicBezTo>
                    <a:lnTo>
                      <a:pt x="195082" y="152963"/>
                    </a:lnTo>
                    <a:cubicBezTo>
                      <a:pt x="195082" y="157416"/>
                      <a:pt x="193781" y="162654"/>
                      <a:pt x="191380" y="168679"/>
                    </a:cubicBezTo>
                    <a:cubicBezTo>
                      <a:pt x="188953" y="174704"/>
                      <a:pt x="185583" y="179576"/>
                      <a:pt x="181287" y="183348"/>
                    </a:cubicBezTo>
                    <a:cubicBezTo>
                      <a:pt x="180650" y="183871"/>
                      <a:pt x="180065" y="184133"/>
                      <a:pt x="179567" y="184133"/>
                    </a:cubicBezTo>
                    <a:cubicBezTo>
                      <a:pt x="179305" y="184133"/>
                      <a:pt x="179043" y="184133"/>
                      <a:pt x="178781" y="184029"/>
                    </a:cubicBezTo>
                    <a:cubicBezTo>
                      <a:pt x="177995" y="183644"/>
                      <a:pt x="177847" y="182981"/>
                      <a:pt x="178222" y="181933"/>
                    </a:cubicBezTo>
                    <a:cubicBezTo>
                      <a:pt x="182937" y="170932"/>
                      <a:pt x="185260" y="163222"/>
                      <a:pt x="185260" y="158883"/>
                    </a:cubicBezTo>
                    <a:cubicBezTo>
                      <a:pt x="185260" y="157573"/>
                      <a:pt x="184998" y="156525"/>
                      <a:pt x="184500" y="155879"/>
                    </a:cubicBezTo>
                    <a:cubicBezTo>
                      <a:pt x="183234" y="154430"/>
                      <a:pt x="179698" y="153635"/>
                      <a:pt x="173813" y="153635"/>
                    </a:cubicBezTo>
                    <a:cubicBezTo>
                      <a:pt x="171691" y="153635"/>
                      <a:pt x="169159" y="153775"/>
                      <a:pt x="166217" y="154037"/>
                    </a:cubicBezTo>
                    <a:cubicBezTo>
                      <a:pt x="163047" y="154430"/>
                      <a:pt x="160105" y="154823"/>
                      <a:pt x="157486" y="155215"/>
                    </a:cubicBezTo>
                    <a:cubicBezTo>
                      <a:pt x="156700" y="155215"/>
                      <a:pt x="156193" y="155093"/>
                      <a:pt x="155914" y="154831"/>
                    </a:cubicBezTo>
                    <a:cubicBezTo>
                      <a:pt x="155652" y="154569"/>
                      <a:pt x="155600" y="154421"/>
                      <a:pt x="155739" y="154159"/>
                    </a:cubicBezTo>
                    <a:cubicBezTo>
                      <a:pt x="155739" y="154011"/>
                      <a:pt x="155792" y="153897"/>
                      <a:pt x="155914" y="153609"/>
                    </a:cubicBezTo>
                    <a:lnTo>
                      <a:pt x="155914" y="153085"/>
                    </a:lnTo>
                    <a:close/>
                  </a:path>
                </a:pathLst>
              </a:cu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5112663" y="5778341"/>
                <a:ext cx="44267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Amazon</a:t>
                </a: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6096000" y="4626292"/>
              <a:ext cx="762000" cy="1319689"/>
              <a:chOff x="6096000" y="4626292"/>
              <a:chExt cx="762000" cy="1319689"/>
            </a:xfrm>
          </p:grpSpPr>
          <p:sp>
            <p:nvSpPr>
              <p:cNvPr id="39" name="Rectangle 39"/>
              <p:cNvSpPr/>
              <p:nvPr/>
            </p:nvSpPr>
            <p:spPr>
              <a:xfrm>
                <a:off x="6096000" y="4888230"/>
                <a:ext cx="762000" cy="445770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6314937" y="4626292"/>
                <a:ext cx="324126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13%</a:t>
                </a: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6369253" y="5474109"/>
                <a:ext cx="215463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215463" h="212400">
                    <a:moveTo>
                      <a:pt x="197521" y="88516"/>
                    </a:moveTo>
                    <a:cubicBezTo>
                      <a:pt x="202261" y="74242"/>
                      <a:pt x="200620" y="58617"/>
                      <a:pt x="193019" y="45639"/>
                    </a:cubicBezTo>
                    <a:cubicBezTo>
                      <a:pt x="181588" y="25743"/>
                      <a:pt x="158615" y="15509"/>
                      <a:pt x="136180" y="20318"/>
                    </a:cubicBezTo>
                    <a:cubicBezTo>
                      <a:pt x="123536" y="6254"/>
                      <a:pt x="104352" y="0"/>
                      <a:pt x="85849" y="3910"/>
                    </a:cubicBezTo>
                    <a:cubicBezTo>
                      <a:pt x="67346" y="7820"/>
                      <a:pt x="52333" y="21301"/>
                      <a:pt x="46460" y="39278"/>
                    </a:cubicBezTo>
                    <a:cubicBezTo>
                      <a:pt x="31723" y="42300"/>
                      <a:pt x="19003" y="51527"/>
                      <a:pt x="11555" y="64599"/>
                    </a:cubicBezTo>
                    <a:cubicBezTo>
                      <a:pt x="0" y="84463"/>
                      <a:pt x="2622" y="109520"/>
                      <a:pt x="18040" y="126561"/>
                    </a:cubicBezTo>
                    <a:cubicBezTo>
                      <a:pt x="13282" y="140829"/>
                      <a:pt x="14908" y="156455"/>
                      <a:pt x="22502" y="169437"/>
                    </a:cubicBezTo>
                    <a:cubicBezTo>
                      <a:pt x="33946" y="189340"/>
                      <a:pt x="56934" y="199574"/>
                      <a:pt x="79382" y="194759"/>
                    </a:cubicBezTo>
                    <a:cubicBezTo>
                      <a:pt x="89367" y="206003"/>
                      <a:pt x="103711" y="212400"/>
                      <a:pt x="118748" y="212316"/>
                    </a:cubicBezTo>
                    <a:cubicBezTo>
                      <a:pt x="141745" y="212337"/>
                      <a:pt x="162118" y="197491"/>
                      <a:pt x="169143" y="175594"/>
                    </a:cubicBezTo>
                    <a:cubicBezTo>
                      <a:pt x="183878" y="172567"/>
                      <a:pt x="196596" y="163340"/>
                      <a:pt x="204048" y="150272"/>
                    </a:cubicBezTo>
                    <a:cubicBezTo>
                      <a:pt x="215463" y="130443"/>
                      <a:pt x="212829" y="105522"/>
                      <a:pt x="197521" y="88517"/>
                    </a:cubicBezTo>
                    <a:close/>
                    <a:moveTo>
                      <a:pt x="118748" y="198601"/>
                    </a:moveTo>
                    <a:cubicBezTo>
                      <a:pt x="109569" y="198615"/>
                      <a:pt x="100678" y="195398"/>
                      <a:pt x="93633" y="189513"/>
                    </a:cubicBezTo>
                    <a:lnTo>
                      <a:pt x="94872" y="188811"/>
                    </a:lnTo>
                    <a:lnTo>
                      <a:pt x="136593" y="164729"/>
                    </a:lnTo>
                    <a:cubicBezTo>
                      <a:pt x="138705" y="163490"/>
                      <a:pt x="140008" y="161229"/>
                      <a:pt x="140022" y="158780"/>
                    </a:cubicBezTo>
                    <a:lnTo>
                      <a:pt x="140022" y="99958"/>
                    </a:lnTo>
                    <a:lnTo>
                      <a:pt x="157659" y="110162"/>
                    </a:lnTo>
                    <a:cubicBezTo>
                      <a:pt x="157836" y="110251"/>
                      <a:pt x="157959" y="110420"/>
                      <a:pt x="157991" y="110616"/>
                    </a:cubicBezTo>
                    <a:lnTo>
                      <a:pt x="157991" y="159359"/>
                    </a:lnTo>
                    <a:cubicBezTo>
                      <a:pt x="157944" y="181013"/>
                      <a:pt x="140402" y="198555"/>
                      <a:pt x="118748" y="198601"/>
                    </a:cubicBezTo>
                    <a:close/>
                    <a:moveTo>
                      <a:pt x="34398" y="162581"/>
                    </a:moveTo>
                    <a:cubicBezTo>
                      <a:pt x="29795" y="154632"/>
                      <a:pt x="28142" y="145314"/>
                      <a:pt x="29730" y="136267"/>
                    </a:cubicBezTo>
                    <a:lnTo>
                      <a:pt x="30970" y="137011"/>
                    </a:lnTo>
                    <a:lnTo>
                      <a:pt x="72732" y="161094"/>
                    </a:lnTo>
                    <a:cubicBezTo>
                      <a:pt x="74836" y="162328"/>
                      <a:pt x="77443" y="162328"/>
                      <a:pt x="79547" y="161094"/>
                    </a:cubicBezTo>
                    <a:lnTo>
                      <a:pt x="130562" y="131683"/>
                    </a:lnTo>
                    <a:lnTo>
                      <a:pt x="130562" y="152047"/>
                    </a:lnTo>
                    <a:cubicBezTo>
                      <a:pt x="130552" y="152261"/>
                      <a:pt x="130446" y="152459"/>
                      <a:pt x="130272" y="152584"/>
                    </a:cubicBezTo>
                    <a:lnTo>
                      <a:pt x="88015" y="176956"/>
                    </a:lnTo>
                    <a:cubicBezTo>
                      <a:pt x="69237" y="187773"/>
                      <a:pt x="45246" y="181341"/>
                      <a:pt x="34398" y="162581"/>
                    </a:cubicBezTo>
                    <a:close/>
                    <a:moveTo>
                      <a:pt x="23411" y="71704"/>
                    </a:moveTo>
                    <a:cubicBezTo>
                      <a:pt x="28046" y="63704"/>
                      <a:pt x="35362" y="57603"/>
                      <a:pt x="44064" y="54479"/>
                    </a:cubicBezTo>
                    <a:lnTo>
                      <a:pt x="44064" y="104048"/>
                    </a:lnTo>
                    <a:cubicBezTo>
                      <a:pt x="44032" y="106487"/>
                      <a:pt x="45330" y="108750"/>
                      <a:pt x="47451" y="109955"/>
                    </a:cubicBezTo>
                    <a:lnTo>
                      <a:pt x="98218" y="139242"/>
                    </a:lnTo>
                    <a:lnTo>
                      <a:pt x="80580" y="149445"/>
                    </a:lnTo>
                    <a:cubicBezTo>
                      <a:pt x="80386" y="149547"/>
                      <a:pt x="80154" y="149547"/>
                      <a:pt x="79960" y="149445"/>
                    </a:cubicBezTo>
                    <a:lnTo>
                      <a:pt x="37786" y="125115"/>
                    </a:lnTo>
                    <a:cubicBezTo>
                      <a:pt x="19045" y="114252"/>
                      <a:pt x="12618" y="90279"/>
                      <a:pt x="23411" y="71498"/>
                    </a:cubicBezTo>
                    <a:close/>
                    <a:moveTo>
                      <a:pt x="168317" y="105370"/>
                    </a:moveTo>
                    <a:lnTo>
                      <a:pt x="117385" y="75794"/>
                    </a:lnTo>
                    <a:lnTo>
                      <a:pt x="134982" y="65631"/>
                    </a:lnTo>
                    <a:cubicBezTo>
                      <a:pt x="135176" y="65528"/>
                      <a:pt x="135408" y="65528"/>
                      <a:pt x="135602" y="65631"/>
                    </a:cubicBezTo>
                    <a:lnTo>
                      <a:pt x="177776" y="90002"/>
                    </a:lnTo>
                    <a:cubicBezTo>
                      <a:pt x="190940" y="97598"/>
                      <a:pt x="198534" y="112111"/>
                      <a:pt x="197270" y="127256"/>
                    </a:cubicBezTo>
                    <a:cubicBezTo>
                      <a:pt x="196006" y="142401"/>
                      <a:pt x="186110" y="155454"/>
                      <a:pt x="171870" y="160762"/>
                    </a:cubicBezTo>
                    <a:lnTo>
                      <a:pt x="171870" y="111193"/>
                    </a:lnTo>
                    <a:cubicBezTo>
                      <a:pt x="171795" y="108761"/>
                      <a:pt x="170445" y="106548"/>
                      <a:pt x="168316" y="105369"/>
                    </a:cubicBezTo>
                    <a:close/>
                    <a:moveTo>
                      <a:pt x="185873" y="78975"/>
                    </a:moveTo>
                    <a:lnTo>
                      <a:pt x="184633" y="78231"/>
                    </a:lnTo>
                    <a:lnTo>
                      <a:pt x="142954" y="53942"/>
                    </a:lnTo>
                    <a:cubicBezTo>
                      <a:pt x="140837" y="52700"/>
                      <a:pt x="138214" y="52700"/>
                      <a:pt x="136097" y="53942"/>
                    </a:cubicBezTo>
                    <a:lnTo>
                      <a:pt x="85125" y="83352"/>
                    </a:lnTo>
                    <a:lnTo>
                      <a:pt x="85125" y="62989"/>
                    </a:lnTo>
                    <a:cubicBezTo>
                      <a:pt x="85103" y="62778"/>
                      <a:pt x="85198" y="62572"/>
                      <a:pt x="85373" y="62452"/>
                    </a:cubicBezTo>
                    <a:lnTo>
                      <a:pt x="127547" y="38121"/>
                    </a:lnTo>
                    <a:cubicBezTo>
                      <a:pt x="140743" y="30519"/>
                      <a:pt x="157143" y="31229"/>
                      <a:pt x="169632" y="39941"/>
                    </a:cubicBezTo>
                    <a:cubicBezTo>
                      <a:pt x="182122" y="48654"/>
                      <a:pt x="188451" y="63800"/>
                      <a:pt x="185874" y="78809"/>
                    </a:cubicBezTo>
                    <a:close/>
                    <a:moveTo>
                      <a:pt x="75499" y="115076"/>
                    </a:moveTo>
                    <a:lnTo>
                      <a:pt x="57861" y="104914"/>
                    </a:lnTo>
                    <a:cubicBezTo>
                      <a:pt x="57683" y="104807"/>
                      <a:pt x="57561" y="104625"/>
                      <a:pt x="57530" y="104419"/>
                    </a:cubicBezTo>
                    <a:lnTo>
                      <a:pt x="57530" y="55801"/>
                    </a:lnTo>
                    <a:cubicBezTo>
                      <a:pt x="57549" y="40575"/>
                      <a:pt x="66366" y="26732"/>
                      <a:pt x="80154" y="20276"/>
                    </a:cubicBezTo>
                    <a:cubicBezTo>
                      <a:pt x="93943" y="13819"/>
                      <a:pt x="110221" y="15912"/>
                      <a:pt x="121929" y="25646"/>
                    </a:cubicBezTo>
                    <a:lnTo>
                      <a:pt x="120689" y="26349"/>
                    </a:lnTo>
                    <a:lnTo>
                      <a:pt x="78969" y="50430"/>
                    </a:lnTo>
                    <a:cubicBezTo>
                      <a:pt x="76857" y="51669"/>
                      <a:pt x="75554" y="53929"/>
                      <a:pt x="75540" y="56378"/>
                    </a:cubicBezTo>
                    <a:close/>
                    <a:moveTo>
                      <a:pt x="85082" y="94423"/>
                    </a:moveTo>
                    <a:lnTo>
                      <a:pt x="107801" y="81328"/>
                    </a:lnTo>
                    <a:lnTo>
                      <a:pt x="130562" y="94423"/>
                    </a:lnTo>
                    <a:lnTo>
                      <a:pt x="130562" y="120611"/>
                    </a:lnTo>
                    <a:lnTo>
                      <a:pt x="107884" y="133706"/>
                    </a:lnTo>
                    <a:lnTo>
                      <a:pt x="85124" y="120611"/>
                    </a:lnTo>
                    <a:close/>
                  </a:path>
                </a:pathLst>
              </a:cu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6270724" y="5778341"/>
                <a:ext cx="41255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OpenAI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7239000" y="4654868"/>
              <a:ext cx="762000" cy="1291113"/>
              <a:chOff x="7239000" y="4654868"/>
              <a:chExt cx="762000" cy="1291113"/>
            </a:xfrm>
          </p:grpSpPr>
          <p:sp>
            <p:nvSpPr>
              <p:cNvPr id="44" name="Rectangle 44"/>
              <p:cNvSpPr/>
              <p:nvPr/>
            </p:nvSpPr>
            <p:spPr>
              <a:xfrm>
                <a:off x="7239000" y="4922520"/>
                <a:ext cx="762000" cy="411480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7457937" y="4654868"/>
                <a:ext cx="324126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12%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240941" y="5562124"/>
                <a:ext cx="75811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CoreWeave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362515" y="5778341"/>
                <a:ext cx="51496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+ Oracle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1857375" y="2286952"/>
              <a:ext cx="6184518" cy="2546986"/>
              <a:chOff x="1857375" y="2286952"/>
              <a:chExt cx="6184518" cy="2546986"/>
            </a:xfrm>
          </p:grpSpPr>
          <p:sp>
            <p:nvSpPr>
              <p:cNvPr id="49" name="Polyline 49"/>
              <p:cNvSpPr/>
              <p:nvPr/>
            </p:nvSpPr>
            <p:spPr>
              <a:xfrm>
                <a:off x="1905000" y="2419350"/>
                <a:ext cx="5715000" cy="2305050"/>
              </a:xfrm>
              <a:custGeom>
                <a:avLst/>
                <a:gdLst/>
                <a:ahLst/>
                <a:cxnLst/>
                <a:rect l="l" t="t" r="r" b="b"/>
                <a:pathLst>
                  <a:path w="5715000" h="2305050">
                    <a:moveTo>
                      <a:pt x="0" y="2305050"/>
                    </a:moveTo>
                    <a:lnTo>
                      <a:pt x="1143000" y="1752600"/>
                    </a:lnTo>
                    <a:lnTo>
                      <a:pt x="2286000" y="1238250"/>
                    </a:lnTo>
                    <a:lnTo>
                      <a:pt x="3429000" y="857250"/>
                    </a:lnTo>
                    <a:lnTo>
                      <a:pt x="4572000" y="409575"/>
                    </a:lnTo>
                    <a:lnTo>
                      <a:pt x="5715000" y="0"/>
                    </a:lnTo>
                  </a:path>
                </a:pathLst>
              </a:custGeom>
              <a:noFill/>
              <a:ln w="23812">
                <a:solidFill>
                  <a:srgbClr val="E8E6E1"/>
                </a:solidFill>
              </a:ln>
            </p:spPr>
          </p:sp>
          <p:sp>
            <p:nvSpPr>
              <p:cNvPr id="50" name="Ellipse 50"/>
              <p:cNvSpPr/>
              <p:nvPr/>
            </p:nvSpPr>
            <p:spPr>
              <a:xfrm>
                <a:off x="1857375" y="4676775"/>
                <a:ext cx="95250" cy="95250"/>
              </a:xfrm>
              <a:prstGeom prst="ellipse">
                <a:avLst/>
              </a:pr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51" name="Ellipse 51"/>
              <p:cNvSpPr/>
              <p:nvPr/>
            </p:nvSpPr>
            <p:spPr>
              <a:xfrm>
                <a:off x="3000375" y="4124325"/>
                <a:ext cx="95250" cy="95250"/>
              </a:xfrm>
              <a:prstGeom prst="ellipse">
                <a:avLst/>
              </a:pr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52" name="Ellipse 52"/>
              <p:cNvSpPr/>
              <p:nvPr/>
            </p:nvSpPr>
            <p:spPr>
              <a:xfrm>
                <a:off x="4143375" y="3609975"/>
                <a:ext cx="95250" cy="95250"/>
              </a:xfrm>
              <a:prstGeom prst="ellipse">
                <a:avLst/>
              </a:pr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53" name="Ellipse 53"/>
              <p:cNvSpPr/>
              <p:nvPr/>
            </p:nvSpPr>
            <p:spPr>
              <a:xfrm>
                <a:off x="5286375" y="3228975"/>
                <a:ext cx="95250" cy="95250"/>
              </a:xfrm>
              <a:prstGeom prst="ellipse">
                <a:avLst/>
              </a:pr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54" name="Ellipse 54"/>
              <p:cNvSpPr/>
              <p:nvPr/>
            </p:nvSpPr>
            <p:spPr>
              <a:xfrm>
                <a:off x="6429375" y="2781300"/>
                <a:ext cx="95250" cy="95250"/>
              </a:xfrm>
              <a:prstGeom prst="ellipse">
                <a:avLst/>
              </a:pr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55" name="Ellipse 55"/>
              <p:cNvSpPr/>
              <p:nvPr/>
            </p:nvSpPr>
            <p:spPr>
              <a:xfrm>
                <a:off x="7562850" y="2362200"/>
                <a:ext cx="114300" cy="114300"/>
              </a:xfrm>
              <a:prstGeom prst="ellipse">
                <a:avLst/>
              </a:prstGeom>
              <a:solidFill>
                <a:srgbClr val="E63946"/>
              </a:solidFill>
              <a:ln w="19050">
                <a:solidFill>
                  <a:srgbClr val="E8E6E1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2019300" y="4681538"/>
                <a:ext cx="17240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18%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3162300" y="4129088"/>
                <a:ext cx="199787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34%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305300" y="3614738"/>
                <a:ext cx="199787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49%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5448300" y="3233738"/>
                <a:ext cx="199787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60%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6591300" y="2786062"/>
                <a:ext cx="199787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73%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7749540" y="2286952"/>
                <a:ext cx="29235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85%</a:t>
                </a:r>
              </a:p>
            </p:txBody>
          </p:sp>
        </p:grpSp>
      </p:grpSp>
      <p:grpSp>
        <p:nvGrpSpPr>
          <p:cNvPr id="77" name="Group 77"/>
          <p:cNvGrpSpPr/>
          <p:nvPr/>
        </p:nvGrpSpPr>
        <p:grpSpPr>
          <a:xfrm>
            <a:off x="9048750" y="1714500"/>
            <a:ext cx="2381250" cy="4191000"/>
            <a:chOff x="9048750" y="1714500"/>
            <a:chExt cx="2381250" cy="4191000"/>
          </a:xfrm>
        </p:grpSpPr>
        <p:sp>
          <p:nvSpPr>
            <p:cNvPr id="64" name="Line 64"/>
            <p:cNvSpPr/>
            <p:nvPr/>
          </p:nvSpPr>
          <p:spPr>
            <a:xfrm>
              <a:off x="9048750" y="1714500"/>
              <a:ext cx="9525" cy="4191000"/>
            </a:xfrm>
            <a:custGeom>
              <a:avLst/>
              <a:gdLst/>
              <a:ahLst/>
              <a:cxnLst/>
              <a:rect l="l" t="t" r="r" b="b"/>
              <a:pathLst>
                <a:path w="9525" h="4191000">
                  <a:moveTo>
                    <a:pt x="0" y="0"/>
                  </a:moveTo>
                  <a:lnTo>
                    <a:pt x="0" y="419100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9228772" y="1911191"/>
              <a:ext cx="117164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CONCENTRATION RISK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178290" y="2053590"/>
              <a:ext cx="1336472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8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85%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9226868" y="2733199"/>
              <a:ext cx="162675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Nvidia 收入来自 6 个客户</a:t>
              </a:r>
            </a:p>
          </p:txBody>
        </p:sp>
        <p:sp>
          <p:nvSpPr>
            <p:cNvPr id="68" name="Line 68"/>
            <p:cNvSpPr/>
            <p:nvPr/>
          </p:nvSpPr>
          <p:spPr>
            <a:xfrm>
              <a:off x="9239250" y="3143250"/>
              <a:ext cx="2190750" cy="9525"/>
            </a:xfrm>
            <a:custGeom>
              <a:avLst/>
              <a:gdLst/>
              <a:ahLst/>
              <a:cxnLst/>
              <a:rect l="l" t="t" r="r" b="b"/>
              <a:pathLst>
                <a:path w="2190750" h="9525">
                  <a:moveTo>
                    <a:pt x="0" y="0"/>
                  </a:moveTo>
                  <a:lnTo>
                    <a:pt x="219075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9220200" y="3362325"/>
              <a:ext cx="140677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前 4 名 = 60%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9226868" y="3657124"/>
              <a:ext cx="213226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MSFT + Meta + Google + Amazon</a:t>
              </a:r>
            </a:p>
          </p:txBody>
        </p:sp>
        <p:sp>
          <p:nvSpPr>
            <p:cNvPr id="71" name="Line 71"/>
            <p:cNvSpPr/>
            <p:nvPr/>
          </p:nvSpPr>
          <p:spPr>
            <a:xfrm>
              <a:off x="9239250" y="4000500"/>
              <a:ext cx="2190750" cy="9525"/>
            </a:xfrm>
            <a:custGeom>
              <a:avLst/>
              <a:gdLst/>
              <a:ahLst/>
              <a:cxnLst/>
              <a:rect l="l" t="t" r="r" b="b"/>
              <a:pathLst>
                <a:path w="2190750" h="9525">
                  <a:moveTo>
                    <a:pt x="0" y="0"/>
                  </a:moveTo>
                  <a:lnTo>
                    <a:pt x="219075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9225915" y="4325302"/>
              <a:ext cx="208926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任一家 hyperscaler 砍 capex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9225915" y="4553902"/>
              <a:ext cx="159853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→ 级联打击 Nvidia 财报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9225915" y="4782502"/>
              <a:ext cx="129949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→ 全 AI 供应链承压</a:t>
              </a:r>
            </a:p>
          </p:txBody>
        </p:sp>
        <p:sp>
          <p:nvSpPr>
            <p:cNvPr id="75" name="Line 75"/>
            <p:cNvSpPr/>
            <p:nvPr/>
          </p:nvSpPr>
          <p:spPr>
            <a:xfrm>
              <a:off x="9239250" y="5429250"/>
              <a:ext cx="2190750" cy="9525"/>
            </a:xfrm>
            <a:custGeom>
              <a:avLst/>
              <a:gdLst/>
              <a:ahLst/>
              <a:cxnLst/>
              <a:rect l="l" t="t" r="r" b="b"/>
              <a:pathLst>
                <a:path w="2190750" h="9525">
                  <a:moveTo>
                    <a:pt x="0" y="0"/>
                  </a:moveTo>
                  <a:lnTo>
                    <a:pt x="219075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9227820" y="5598795"/>
              <a:ext cx="167249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"Binary risk — by design."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561975" y="6191250"/>
            <a:ext cx="11068050" cy="547688"/>
            <a:chOff x="561975" y="6191250"/>
            <a:chExt cx="11068050" cy="547688"/>
          </a:xfrm>
        </p:grpSpPr>
        <p:sp>
          <p:nvSpPr>
            <p:cNvPr id="78" name="Line 78"/>
            <p:cNvSpPr/>
            <p:nvPr/>
          </p:nvSpPr>
          <p:spPr>
            <a:xfrm>
              <a:off x="571500" y="619125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561975" y="6586538"/>
              <a:ext cx="3726894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Nvidia 10-Q · Seeking Alpha · KuCoin · 估算口径以官方披露为准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11271409" y="658653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15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6910197" cy="1103471"/>
            <a:chOff x="544830" y="444341"/>
            <a:chExt cx="6910197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66566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V · INFRASTRUCTURE · 16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5028862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Stargate：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$500B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·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10GW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· 7 站点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689686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OpenAI + Oracle + SoftBank · the largest private AI infrastructure program ever announced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19250" y="1905000"/>
            <a:ext cx="6286500" cy="4000500"/>
            <a:chOff x="1619250" y="1905000"/>
            <a:chExt cx="6286500" cy="4000500"/>
          </a:xfrm>
        </p:grpSpPr>
        <p:grpSp>
          <p:nvGrpSpPr>
            <p:cNvPr id="16" name="Group 16"/>
            <p:cNvGrpSpPr/>
            <p:nvPr/>
          </p:nvGrpSpPr>
          <p:grpSpPr>
            <a:xfrm>
              <a:off x="3429000" y="2762250"/>
              <a:ext cx="2667000" cy="2667000"/>
              <a:chOff x="3429000" y="2762250"/>
              <a:chExt cx="2667000" cy="2667000"/>
            </a:xfrm>
          </p:grpSpPr>
          <p:sp>
            <p:nvSpPr>
              <p:cNvPr id="8" name="Ellipse 8"/>
              <p:cNvSpPr/>
              <p:nvPr/>
            </p:nvSpPr>
            <p:spPr>
              <a:xfrm>
                <a:off x="4629150" y="3962400"/>
                <a:ext cx="266700" cy="266700"/>
              </a:xfrm>
              <a:prstGeom prst="ellipse">
                <a:avLst/>
              </a:prstGeom>
              <a:noFill/>
              <a:ln w="9525">
                <a:solidFill>
                  <a:srgbClr val="E63946">
                    <a:alpha val="25000"/>
                  </a:srgbClr>
                </a:solidFill>
              </a:ln>
            </p:spPr>
          </p:sp>
          <p:sp>
            <p:nvSpPr>
              <p:cNvPr id="9" name="Ellipse 9"/>
              <p:cNvSpPr/>
              <p:nvPr/>
            </p:nvSpPr>
            <p:spPr>
              <a:xfrm>
                <a:off x="4191000" y="3524250"/>
                <a:ext cx="1143000" cy="1143000"/>
              </a:xfrm>
              <a:prstGeom prst="ellipse">
                <a:avLst/>
              </a:prstGeom>
              <a:noFill/>
              <a:ln w="9525">
                <a:solidFill>
                  <a:srgbClr val="E63946">
                    <a:alpha val="20000"/>
                  </a:srgbClr>
                </a:solidFill>
              </a:ln>
            </p:spPr>
          </p:sp>
          <p:sp>
            <p:nvSpPr>
              <p:cNvPr id="10" name="Ellipse 10"/>
              <p:cNvSpPr/>
              <p:nvPr/>
            </p:nvSpPr>
            <p:spPr>
              <a:xfrm>
                <a:off x="3810000" y="3143250"/>
                <a:ext cx="1905000" cy="1905000"/>
              </a:xfrm>
              <a:prstGeom prst="ellipse">
                <a:avLst/>
              </a:prstGeom>
              <a:noFill/>
              <a:ln w="9525">
                <a:solidFill>
                  <a:srgbClr val="E63946">
                    <a:alpha val="15000"/>
                  </a:srgbClr>
                </a:solidFill>
              </a:ln>
            </p:spPr>
          </p:sp>
          <p:sp>
            <p:nvSpPr>
              <p:cNvPr id="11" name="Ellipse 11"/>
              <p:cNvSpPr/>
              <p:nvPr/>
            </p:nvSpPr>
            <p:spPr>
              <a:xfrm>
                <a:off x="3429000" y="2762250"/>
                <a:ext cx="2667000" cy="2667000"/>
              </a:xfrm>
              <a:prstGeom prst="ellipse">
                <a:avLst/>
              </a:prstGeom>
              <a:noFill/>
              <a:ln w="9525">
                <a:solidFill>
                  <a:srgbClr val="E63946">
                    <a:alpha val="10000"/>
                  </a:srgbClr>
                </a:solidFill>
              </a:ln>
            </p:spPr>
          </p:sp>
          <p:sp>
            <p:nvSpPr>
              <p:cNvPr id="12" name="Ellipse 12"/>
              <p:cNvSpPr/>
              <p:nvPr/>
            </p:nvSpPr>
            <p:spPr>
              <a:xfrm>
                <a:off x="4000500" y="3333750"/>
                <a:ext cx="1524000" cy="1524000"/>
              </a:xfrm>
              <a:prstGeom prst="ellipse">
                <a:avLst/>
              </a:prstGeom>
              <a:solidFill>
                <a:srgbClr val="1A1F26"/>
              </a:solidFill>
              <a:ln w="19050">
                <a:solidFill>
                  <a:srgbClr val="E63946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4486942" y="3835241"/>
                <a:ext cx="55111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STARGATE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4393627" y="3993832"/>
                <a:ext cx="737747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SimSun"/>
                    <a:cs typeface="Cambria"/>
                  </a:rPr>
                  <a:t>$500B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4318254" y="4273391"/>
                <a:ext cx="88849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10 GW · 4 YEARS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952750" y="2552700"/>
              <a:ext cx="3619500" cy="3067050"/>
              <a:chOff x="2952750" y="2552700"/>
              <a:chExt cx="3619500" cy="3067050"/>
            </a:xfrm>
          </p:grpSpPr>
          <p:sp>
            <p:nvSpPr>
              <p:cNvPr id="17" name="Line 17"/>
              <p:cNvSpPr/>
              <p:nvPr/>
            </p:nvSpPr>
            <p:spPr>
              <a:xfrm>
                <a:off x="4762500" y="2552700"/>
                <a:ext cx="9525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781050">
                    <a:moveTo>
                      <a:pt x="0" y="78105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E63946"/>
                </a:solidFill>
              </a:ln>
            </p:spPr>
          </p:sp>
          <p:sp>
            <p:nvSpPr>
              <p:cNvPr id="18" name="Line 18"/>
              <p:cNvSpPr/>
              <p:nvPr/>
            </p:nvSpPr>
            <p:spPr>
              <a:xfrm>
                <a:off x="3190875" y="2762250"/>
                <a:ext cx="1571625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1571625" h="571500">
                    <a:moveTo>
                      <a:pt x="1571625" y="571500"/>
                    </a:move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  <a:custDash>
                  <a:ds d="266666" sp="200000"/>
                </a:custDash>
              </a:ln>
            </p:spPr>
          </p:sp>
          <p:sp>
            <p:nvSpPr>
              <p:cNvPr id="19" name="Line 19"/>
              <p:cNvSpPr/>
              <p:nvPr/>
            </p:nvSpPr>
            <p:spPr>
              <a:xfrm>
                <a:off x="4762500" y="2762250"/>
                <a:ext cx="1571625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1571625" h="571500">
                    <a:moveTo>
                      <a:pt x="0" y="571500"/>
                    </a:moveTo>
                    <a:lnTo>
                      <a:pt x="1571625" y="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  <a:custDash>
                  <a:ds d="266666" sp="200000"/>
                </a:custDash>
              </a:ln>
            </p:spPr>
          </p:sp>
          <p:sp>
            <p:nvSpPr>
              <p:cNvPr id="20" name="Line 20"/>
              <p:cNvSpPr/>
              <p:nvPr/>
            </p:nvSpPr>
            <p:spPr>
              <a:xfrm>
                <a:off x="2952750" y="4095750"/>
                <a:ext cx="1047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9525">
                    <a:moveTo>
                      <a:pt x="10477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  <a:custDash>
                  <a:ds d="266666" sp="200000"/>
                </a:custDash>
              </a:ln>
            </p:spPr>
          </p:sp>
          <p:sp>
            <p:nvSpPr>
              <p:cNvPr id="21" name="Line 21"/>
              <p:cNvSpPr/>
              <p:nvPr/>
            </p:nvSpPr>
            <p:spPr>
              <a:xfrm>
                <a:off x="5524500" y="4095750"/>
                <a:ext cx="1047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9525">
                    <a:moveTo>
                      <a:pt x="0" y="0"/>
                    </a:moveTo>
                    <a:lnTo>
                      <a:pt x="1047750" y="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  <a:custDash>
                  <a:ds d="266666" sp="200000"/>
                </a:custDash>
              </a:ln>
            </p:spPr>
          </p:sp>
          <p:sp>
            <p:nvSpPr>
              <p:cNvPr id="22" name="Line 22"/>
              <p:cNvSpPr/>
              <p:nvPr/>
            </p:nvSpPr>
            <p:spPr>
              <a:xfrm>
                <a:off x="3619500" y="4857750"/>
                <a:ext cx="1143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762000">
                    <a:moveTo>
                      <a:pt x="1143000" y="0"/>
                    </a:moveTo>
                    <a:lnTo>
                      <a:pt x="0" y="76200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  <a:custDash>
                  <a:ds d="266666" sp="200000"/>
                </a:custDash>
              </a:ln>
            </p:spPr>
          </p:sp>
          <p:sp>
            <p:nvSpPr>
              <p:cNvPr id="23" name="Line 23"/>
              <p:cNvSpPr/>
              <p:nvPr/>
            </p:nvSpPr>
            <p:spPr>
              <a:xfrm>
                <a:off x="4762500" y="4857750"/>
                <a:ext cx="1143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762000">
                    <a:moveTo>
                      <a:pt x="0" y="0"/>
                    </a:moveTo>
                    <a:lnTo>
                      <a:pt x="1143000" y="76200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  <a:custDash>
                  <a:ds d="266666" sp="200000"/>
                </a:custDash>
              </a:ln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4095750" y="1905000"/>
              <a:ext cx="1333500" cy="647700"/>
              <a:chOff x="4095750" y="1905000"/>
              <a:chExt cx="1333500" cy="647700"/>
            </a:xfrm>
          </p:grpSpPr>
          <p:sp>
            <p:nvSpPr>
              <p:cNvPr id="25" name="Rectangle 25"/>
              <p:cNvSpPr/>
              <p:nvPr/>
            </p:nvSpPr>
            <p:spPr>
              <a:xfrm>
                <a:off x="4095750" y="1905000"/>
                <a:ext cx="1333500" cy="647700"/>
              </a:xfrm>
              <a:prstGeom prst="rect">
                <a:avLst/>
              </a:prstGeom>
              <a:solidFill>
                <a:srgbClr val="1A1F26"/>
              </a:solidFill>
              <a:ln w="14288">
                <a:solidFill>
                  <a:srgbClr val="E63946"/>
                </a:solidFill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4322462" y="2001202"/>
                <a:ext cx="8800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Abilene, TX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236922" y="2196941"/>
                <a:ext cx="105115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FLAGSHIP · ONLINE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287441" y="2386012"/>
                <a:ext cx="950119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~1 GW by mid-2026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524125" y="2476500"/>
              <a:ext cx="1333500" cy="571500"/>
              <a:chOff x="2524125" y="2476500"/>
              <a:chExt cx="1333500" cy="571500"/>
            </a:xfrm>
          </p:grpSpPr>
          <p:sp>
            <p:nvSpPr>
              <p:cNvPr id="30" name="Rectangle 30"/>
              <p:cNvSpPr/>
              <p:nvPr/>
            </p:nvSpPr>
            <p:spPr>
              <a:xfrm>
                <a:off x="2524125" y="2476500"/>
                <a:ext cx="1333500" cy="571500"/>
              </a:xfrm>
              <a:prstGeom prst="rect">
                <a:avLst/>
              </a:prstGeom>
              <a:solidFill>
                <a:srgbClr val="1A1F26"/>
              </a:solidFill>
              <a:ln w="9525">
                <a:solidFill>
                  <a:srgbClr val="2A2F36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2640225" y="2580799"/>
                <a:ext cx="110130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C9C5BE"/>
                    </a:solidFill>
                    <a:latin typeface="Cambria"/>
                    <a:ea typeface="Microsoft YaHei"/>
                    <a:cs typeface="Cambria"/>
                  </a:rPr>
                  <a:t>Shackelford TX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43200" y="2795588"/>
                <a:ext cx="89535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Planned · Oracle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667375" y="2476500"/>
              <a:ext cx="1333500" cy="571500"/>
              <a:chOff x="5667375" y="2476500"/>
              <a:chExt cx="1333500" cy="571500"/>
            </a:xfrm>
          </p:grpSpPr>
          <p:sp>
            <p:nvSpPr>
              <p:cNvPr id="34" name="Rectangle 34"/>
              <p:cNvSpPr/>
              <p:nvPr/>
            </p:nvSpPr>
            <p:spPr>
              <a:xfrm>
                <a:off x="5667375" y="2476500"/>
                <a:ext cx="1333500" cy="571500"/>
              </a:xfrm>
              <a:prstGeom prst="rect">
                <a:avLst/>
              </a:prstGeom>
              <a:solidFill>
                <a:srgbClr val="1A1F26"/>
              </a:solidFill>
              <a:ln w="9525">
                <a:solidFill>
                  <a:srgbClr val="2A2F36"/>
                </a:solidFill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5891876" y="2580799"/>
                <a:ext cx="88449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C9C5BE"/>
                    </a:solidFill>
                    <a:latin typeface="Cambria"/>
                    <a:ea typeface="Microsoft YaHei"/>
                    <a:cs typeface="Cambria"/>
                  </a:rPr>
                  <a:t>Doña Ana NM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5886450" y="2795588"/>
                <a:ext cx="89535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Planned · Oracle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619250" y="3810000"/>
              <a:ext cx="1333500" cy="571500"/>
              <a:chOff x="1619250" y="3810000"/>
              <a:chExt cx="1333500" cy="571500"/>
            </a:xfrm>
          </p:grpSpPr>
          <p:sp>
            <p:nvSpPr>
              <p:cNvPr id="38" name="Rectangle 38"/>
              <p:cNvSpPr/>
              <p:nvPr/>
            </p:nvSpPr>
            <p:spPr>
              <a:xfrm>
                <a:off x="1619250" y="3810000"/>
                <a:ext cx="1333500" cy="571500"/>
              </a:xfrm>
              <a:prstGeom prst="rect">
                <a:avLst/>
              </a:prstGeom>
              <a:solidFill>
                <a:srgbClr val="1A1F26"/>
              </a:solidFill>
              <a:ln w="9525">
                <a:solidFill>
                  <a:srgbClr val="2A2F36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1963366" y="3914299"/>
                <a:ext cx="64526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C9C5BE"/>
                    </a:solidFill>
                    <a:latin typeface="Cambria"/>
                    <a:ea typeface="Microsoft YaHei"/>
                    <a:cs typeface="Cambria"/>
                  </a:rPr>
                  <a:t>Saline MI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695926" y="4129088"/>
                <a:ext cx="1180148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1 GW · $7B · 2026 build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6572250" y="3810000"/>
              <a:ext cx="1333500" cy="571500"/>
              <a:chOff x="6572250" y="3810000"/>
              <a:chExt cx="1333500" cy="571500"/>
            </a:xfrm>
          </p:grpSpPr>
          <p:sp>
            <p:nvSpPr>
              <p:cNvPr id="42" name="Rectangle 42"/>
              <p:cNvSpPr/>
              <p:nvPr/>
            </p:nvSpPr>
            <p:spPr>
              <a:xfrm>
                <a:off x="6572250" y="3810000"/>
                <a:ext cx="1333500" cy="571500"/>
              </a:xfrm>
              <a:prstGeom prst="rect">
                <a:avLst/>
              </a:prstGeom>
              <a:solidFill>
                <a:srgbClr val="1A1F26"/>
              </a:solidFill>
              <a:ln w="9525">
                <a:solidFill>
                  <a:srgbClr val="2A2F36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6699564" y="3914299"/>
                <a:ext cx="107887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C9C5BE"/>
                    </a:solidFill>
                    <a:latin typeface="Cambria"/>
                    <a:ea typeface="Microsoft YaHei"/>
                    <a:cs typeface="Cambria"/>
                  </a:rPr>
                  <a:t>Midwest (TBD)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6802279" y="4129088"/>
                <a:ext cx="87344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Site undisclosed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2762250" y="5334000"/>
              <a:ext cx="1333500" cy="571500"/>
              <a:chOff x="2762250" y="5334000"/>
              <a:chExt cx="1333500" cy="571500"/>
            </a:xfrm>
          </p:grpSpPr>
          <p:sp>
            <p:nvSpPr>
              <p:cNvPr id="46" name="Rectangle 46"/>
              <p:cNvSpPr/>
              <p:nvPr/>
            </p:nvSpPr>
            <p:spPr>
              <a:xfrm>
                <a:off x="2762250" y="5334000"/>
                <a:ext cx="1333500" cy="571500"/>
              </a:xfrm>
              <a:prstGeom prst="rect">
                <a:avLst/>
              </a:prstGeom>
              <a:solidFill>
                <a:srgbClr val="1A1F26"/>
              </a:solidFill>
              <a:ln w="9525">
                <a:solidFill>
                  <a:srgbClr val="2A2F36"/>
                </a:solidFill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2911992" y="5438299"/>
                <a:ext cx="103401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C9C5BE"/>
                    </a:solidFill>
                    <a:latin typeface="Cambria"/>
                    <a:ea typeface="Microsoft YaHei"/>
                    <a:cs typeface="Cambria"/>
                  </a:rPr>
                  <a:t>Lordstown OH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2877264" y="5653088"/>
                <a:ext cx="1103471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SoftBank · ~0.75 GW</a:t>
                </a: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5429250" y="5334000"/>
              <a:ext cx="1333500" cy="571500"/>
              <a:chOff x="5429250" y="5334000"/>
              <a:chExt cx="1333500" cy="571500"/>
            </a:xfrm>
          </p:grpSpPr>
          <p:sp>
            <p:nvSpPr>
              <p:cNvPr id="50" name="Rectangle 50"/>
              <p:cNvSpPr/>
              <p:nvPr/>
            </p:nvSpPr>
            <p:spPr>
              <a:xfrm>
                <a:off x="5429250" y="5334000"/>
                <a:ext cx="1333500" cy="571500"/>
              </a:xfrm>
              <a:prstGeom prst="rect">
                <a:avLst/>
              </a:prstGeom>
              <a:solidFill>
                <a:srgbClr val="1A1F26"/>
              </a:solidFill>
              <a:ln w="9525">
                <a:solidFill>
                  <a:srgbClr val="2A2F36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5780842" y="5438299"/>
                <a:ext cx="63031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C9C5BE"/>
                    </a:solidFill>
                    <a:latin typeface="Cambria"/>
                    <a:ea typeface="Microsoft YaHei"/>
                    <a:cs typeface="Cambria"/>
                  </a:rPr>
                  <a:t>Milam TX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5544264" y="5653088"/>
                <a:ext cx="1103471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SoftBank · ~0.75 GW</a:t>
                </a:r>
              </a:p>
            </p:txBody>
          </p:sp>
        </p:grpSp>
      </p:grpSp>
      <p:grpSp>
        <p:nvGrpSpPr>
          <p:cNvPr id="75" name="Group 75"/>
          <p:cNvGrpSpPr/>
          <p:nvPr/>
        </p:nvGrpSpPr>
        <p:grpSpPr>
          <a:xfrm>
            <a:off x="8572500" y="1714500"/>
            <a:ext cx="2857500" cy="4381500"/>
            <a:chOff x="8572500" y="1714500"/>
            <a:chExt cx="2857500" cy="4381500"/>
          </a:xfrm>
        </p:grpSpPr>
        <p:sp>
          <p:nvSpPr>
            <p:cNvPr id="55" name="Line 55"/>
            <p:cNvSpPr/>
            <p:nvPr/>
          </p:nvSpPr>
          <p:spPr>
            <a:xfrm>
              <a:off x="8572500" y="1714500"/>
              <a:ext cx="9525" cy="4381500"/>
            </a:xfrm>
            <a:custGeom>
              <a:avLst/>
              <a:gdLst/>
              <a:ahLst/>
              <a:cxnLst/>
              <a:rect l="l" t="t" r="r" b="b"/>
              <a:pathLst>
                <a:path w="9525" h="4381500">
                  <a:moveTo>
                    <a:pt x="0" y="0"/>
                  </a:moveTo>
                  <a:lnTo>
                    <a:pt x="0" y="438150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8752522" y="1911191"/>
              <a:ext cx="107525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CURRENT PROGRESS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8724900" y="2171700"/>
              <a:ext cx="2705100" cy="790575"/>
              <a:chOff x="8724900" y="2171700"/>
              <a:chExt cx="2705100" cy="790575"/>
            </a:xfrm>
          </p:grpSpPr>
          <p:sp>
            <p:nvSpPr>
              <p:cNvPr id="57" name="TextBox 57"/>
              <p:cNvSpPr txBox="1"/>
              <p:nvPr/>
            </p:nvSpPr>
            <p:spPr>
              <a:xfrm>
                <a:off x="8724900" y="2171700"/>
                <a:ext cx="1065324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00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7 GW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8750618" y="2656999"/>
                <a:ext cx="204682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已规划容量 · planned capacity</a:t>
                </a:r>
              </a:p>
            </p:txBody>
          </p:sp>
          <p:sp>
            <p:nvSpPr>
              <p:cNvPr id="59" name="Line 59"/>
              <p:cNvSpPr/>
              <p:nvPr/>
            </p:nvSpPr>
            <p:spPr>
              <a:xfrm>
                <a:off x="8763000" y="2952750"/>
                <a:ext cx="2667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9525">
                    <a:moveTo>
                      <a:pt x="0" y="0"/>
                    </a:moveTo>
                    <a:lnTo>
                      <a:pt x="2667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64" name="Group 64"/>
            <p:cNvGrpSpPr/>
            <p:nvPr/>
          </p:nvGrpSpPr>
          <p:grpSpPr>
            <a:xfrm>
              <a:off x="8724900" y="3009900"/>
              <a:ext cx="2705100" cy="790575"/>
              <a:chOff x="8724900" y="3009900"/>
              <a:chExt cx="2705100" cy="790575"/>
            </a:xfrm>
          </p:grpSpPr>
          <p:sp>
            <p:nvSpPr>
              <p:cNvPr id="61" name="TextBox 61"/>
              <p:cNvSpPr txBox="1"/>
              <p:nvPr/>
            </p:nvSpPr>
            <p:spPr>
              <a:xfrm>
                <a:off x="8724900" y="3009900"/>
                <a:ext cx="1341358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00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$400B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8750618" y="3495199"/>
                <a:ext cx="191154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未来 3 年投入 · 3-yr commit</a:t>
                </a:r>
              </a:p>
            </p:txBody>
          </p:sp>
          <p:sp>
            <p:nvSpPr>
              <p:cNvPr id="63" name="Line 63"/>
              <p:cNvSpPr/>
              <p:nvPr/>
            </p:nvSpPr>
            <p:spPr>
              <a:xfrm>
                <a:off x="8763000" y="3790950"/>
                <a:ext cx="2667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9525">
                    <a:moveTo>
                      <a:pt x="0" y="0"/>
                    </a:moveTo>
                    <a:lnTo>
                      <a:pt x="2667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68" name="Group 68"/>
            <p:cNvGrpSpPr/>
            <p:nvPr/>
          </p:nvGrpSpPr>
          <p:grpSpPr>
            <a:xfrm>
              <a:off x="8724900" y="3848100"/>
              <a:ext cx="2705100" cy="790575"/>
              <a:chOff x="8724900" y="3848100"/>
              <a:chExt cx="2705100" cy="790575"/>
            </a:xfrm>
          </p:grpSpPr>
          <p:sp>
            <p:nvSpPr>
              <p:cNvPr id="65" name="TextBox 65"/>
              <p:cNvSpPr txBox="1"/>
              <p:nvPr/>
            </p:nvSpPr>
            <p:spPr>
              <a:xfrm>
                <a:off x="8724900" y="3848100"/>
                <a:ext cx="1341358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000" b="1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GB200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8750618" y="4333399"/>
                <a:ext cx="125651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Abilene 机架已交付</a:t>
                </a:r>
              </a:p>
            </p:txBody>
          </p:sp>
          <p:sp>
            <p:nvSpPr>
              <p:cNvPr id="67" name="Line 67"/>
              <p:cNvSpPr/>
              <p:nvPr/>
            </p:nvSpPr>
            <p:spPr>
              <a:xfrm>
                <a:off x="8763000" y="4629150"/>
                <a:ext cx="2667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9525">
                    <a:moveTo>
                      <a:pt x="0" y="0"/>
                    </a:moveTo>
                    <a:lnTo>
                      <a:pt x="2667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sp>
          <p:nvSpPr>
            <p:cNvPr id="69" name="TextBox 69"/>
            <p:cNvSpPr txBox="1"/>
            <p:nvPr/>
          </p:nvSpPr>
          <p:spPr>
            <a:xfrm>
              <a:off x="8752522" y="4940141"/>
              <a:ext cx="55111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PARTNERS</a:t>
              </a:r>
            </a:p>
          </p:txBody>
        </p:sp>
        <p:sp>
          <p:nvSpPr>
            <p:cNvPr id="70" name="Freeform 70"/>
            <p:cNvSpPr/>
            <p:nvPr/>
          </p:nvSpPr>
          <p:spPr>
            <a:xfrm>
              <a:off x="8759487" y="5178331"/>
              <a:ext cx="254638" cy="251018"/>
            </a:xfrm>
            <a:custGeom>
              <a:avLst/>
              <a:gdLst/>
              <a:ahLst/>
              <a:cxnLst/>
              <a:rect l="l" t="t" r="r" b="b"/>
              <a:pathLst>
                <a:path w="254638" h="251018">
                  <a:moveTo>
                    <a:pt x="233434" y="104610"/>
                  </a:moveTo>
                  <a:cubicBezTo>
                    <a:pt x="239036" y="87740"/>
                    <a:pt x="237097" y="69275"/>
                    <a:pt x="228113" y="53937"/>
                  </a:cubicBezTo>
                  <a:cubicBezTo>
                    <a:pt x="214604" y="30424"/>
                    <a:pt x="187455" y="18329"/>
                    <a:pt x="160940" y="24012"/>
                  </a:cubicBezTo>
                  <a:cubicBezTo>
                    <a:pt x="145998" y="7391"/>
                    <a:pt x="123326" y="0"/>
                    <a:pt x="101458" y="4621"/>
                  </a:cubicBezTo>
                  <a:cubicBezTo>
                    <a:pt x="79591" y="9242"/>
                    <a:pt x="61848" y="25174"/>
                    <a:pt x="54907" y="46419"/>
                  </a:cubicBezTo>
                  <a:cubicBezTo>
                    <a:pt x="37490" y="49991"/>
                    <a:pt x="22458" y="60896"/>
                    <a:pt x="13656" y="76344"/>
                  </a:cubicBezTo>
                  <a:cubicBezTo>
                    <a:pt x="0" y="99819"/>
                    <a:pt x="3099" y="129432"/>
                    <a:pt x="21320" y="149572"/>
                  </a:cubicBezTo>
                  <a:cubicBezTo>
                    <a:pt x="15697" y="166434"/>
                    <a:pt x="17619" y="184901"/>
                    <a:pt x="26593" y="200244"/>
                  </a:cubicBezTo>
                  <a:cubicBezTo>
                    <a:pt x="40118" y="223766"/>
                    <a:pt x="67286" y="235860"/>
                    <a:pt x="93815" y="230170"/>
                  </a:cubicBezTo>
                  <a:cubicBezTo>
                    <a:pt x="105615" y="243458"/>
                    <a:pt x="122568" y="251018"/>
                    <a:pt x="140338" y="250919"/>
                  </a:cubicBezTo>
                  <a:cubicBezTo>
                    <a:pt x="167516" y="250944"/>
                    <a:pt x="191594" y="233399"/>
                    <a:pt x="199896" y="207520"/>
                  </a:cubicBezTo>
                  <a:cubicBezTo>
                    <a:pt x="217311" y="203942"/>
                    <a:pt x="232341" y="193039"/>
                    <a:pt x="241147" y="177595"/>
                  </a:cubicBezTo>
                  <a:cubicBezTo>
                    <a:pt x="254638" y="154160"/>
                    <a:pt x="251526" y="124708"/>
                    <a:pt x="233434" y="104611"/>
                  </a:cubicBezTo>
                  <a:close/>
                  <a:moveTo>
                    <a:pt x="140338" y="234710"/>
                  </a:moveTo>
                  <a:cubicBezTo>
                    <a:pt x="129491" y="234727"/>
                    <a:pt x="118983" y="230925"/>
                    <a:pt x="110658" y="223970"/>
                  </a:cubicBezTo>
                  <a:lnTo>
                    <a:pt x="112122" y="223140"/>
                  </a:lnTo>
                  <a:lnTo>
                    <a:pt x="161428" y="194679"/>
                  </a:lnTo>
                  <a:cubicBezTo>
                    <a:pt x="163924" y="193215"/>
                    <a:pt x="165464" y="190543"/>
                    <a:pt x="165480" y="187649"/>
                  </a:cubicBezTo>
                  <a:lnTo>
                    <a:pt x="165480" y="118133"/>
                  </a:lnTo>
                  <a:lnTo>
                    <a:pt x="186324" y="130191"/>
                  </a:lnTo>
                  <a:cubicBezTo>
                    <a:pt x="186533" y="130297"/>
                    <a:pt x="186679" y="130497"/>
                    <a:pt x="186716" y="130728"/>
                  </a:cubicBezTo>
                  <a:lnTo>
                    <a:pt x="186716" y="188333"/>
                  </a:lnTo>
                  <a:cubicBezTo>
                    <a:pt x="186662" y="213924"/>
                    <a:pt x="165929" y="234656"/>
                    <a:pt x="140338" y="234710"/>
                  </a:cubicBezTo>
                  <a:close/>
                  <a:moveTo>
                    <a:pt x="40652" y="192141"/>
                  </a:moveTo>
                  <a:cubicBezTo>
                    <a:pt x="35212" y="182747"/>
                    <a:pt x="33258" y="171735"/>
                    <a:pt x="35136" y="161043"/>
                  </a:cubicBezTo>
                  <a:lnTo>
                    <a:pt x="36601" y="161922"/>
                  </a:lnTo>
                  <a:lnTo>
                    <a:pt x="85956" y="190384"/>
                  </a:lnTo>
                  <a:cubicBezTo>
                    <a:pt x="88442" y="191843"/>
                    <a:pt x="91524" y="191843"/>
                    <a:pt x="94010" y="190384"/>
                  </a:cubicBezTo>
                  <a:lnTo>
                    <a:pt x="154301" y="155625"/>
                  </a:lnTo>
                  <a:lnTo>
                    <a:pt x="154301" y="179692"/>
                  </a:lnTo>
                  <a:cubicBezTo>
                    <a:pt x="154289" y="179945"/>
                    <a:pt x="154163" y="180179"/>
                    <a:pt x="153958" y="180327"/>
                  </a:cubicBezTo>
                  <a:lnTo>
                    <a:pt x="104017" y="209130"/>
                  </a:lnTo>
                  <a:cubicBezTo>
                    <a:pt x="81825" y="221914"/>
                    <a:pt x="53472" y="214312"/>
                    <a:pt x="40652" y="192141"/>
                  </a:cubicBezTo>
                  <a:close/>
                  <a:moveTo>
                    <a:pt x="27667" y="84741"/>
                  </a:moveTo>
                  <a:cubicBezTo>
                    <a:pt x="33145" y="75287"/>
                    <a:pt x="41792" y="68076"/>
                    <a:pt x="52076" y="64384"/>
                  </a:cubicBezTo>
                  <a:lnTo>
                    <a:pt x="52076" y="122966"/>
                  </a:lnTo>
                  <a:cubicBezTo>
                    <a:pt x="52038" y="125849"/>
                    <a:pt x="53572" y="128523"/>
                    <a:pt x="56079" y="129947"/>
                  </a:cubicBezTo>
                  <a:lnTo>
                    <a:pt x="116076" y="164559"/>
                  </a:lnTo>
                  <a:lnTo>
                    <a:pt x="95231" y="176616"/>
                  </a:lnTo>
                  <a:cubicBezTo>
                    <a:pt x="95002" y="176738"/>
                    <a:pt x="94727" y="176738"/>
                    <a:pt x="94498" y="176616"/>
                  </a:cubicBezTo>
                  <a:lnTo>
                    <a:pt x="44656" y="147863"/>
                  </a:lnTo>
                  <a:cubicBezTo>
                    <a:pt x="22508" y="135025"/>
                    <a:pt x="14912" y="106694"/>
                    <a:pt x="27667" y="84498"/>
                  </a:cubicBezTo>
                  <a:close/>
                  <a:moveTo>
                    <a:pt x="198920" y="124528"/>
                  </a:moveTo>
                  <a:lnTo>
                    <a:pt x="138728" y="89575"/>
                  </a:lnTo>
                  <a:lnTo>
                    <a:pt x="159524" y="77564"/>
                  </a:lnTo>
                  <a:cubicBezTo>
                    <a:pt x="159753" y="77442"/>
                    <a:pt x="160028" y="77442"/>
                    <a:pt x="160257" y="77564"/>
                  </a:cubicBezTo>
                  <a:lnTo>
                    <a:pt x="210099" y="106366"/>
                  </a:lnTo>
                  <a:cubicBezTo>
                    <a:pt x="225656" y="115343"/>
                    <a:pt x="234631" y="132495"/>
                    <a:pt x="233137" y="150393"/>
                  </a:cubicBezTo>
                  <a:cubicBezTo>
                    <a:pt x="231643" y="168292"/>
                    <a:pt x="219949" y="183718"/>
                    <a:pt x="203119" y="189991"/>
                  </a:cubicBezTo>
                  <a:lnTo>
                    <a:pt x="203119" y="131410"/>
                  </a:lnTo>
                  <a:cubicBezTo>
                    <a:pt x="203031" y="128535"/>
                    <a:pt x="201435" y="125920"/>
                    <a:pt x="198919" y="124527"/>
                  </a:cubicBezTo>
                  <a:close/>
                  <a:moveTo>
                    <a:pt x="219668" y="93334"/>
                  </a:moveTo>
                  <a:lnTo>
                    <a:pt x="218203" y="92455"/>
                  </a:lnTo>
                  <a:lnTo>
                    <a:pt x="168946" y="63750"/>
                  </a:lnTo>
                  <a:cubicBezTo>
                    <a:pt x="166444" y="62282"/>
                    <a:pt x="163344" y="62282"/>
                    <a:pt x="160842" y="63750"/>
                  </a:cubicBezTo>
                  <a:lnTo>
                    <a:pt x="100602" y="98507"/>
                  </a:lnTo>
                  <a:lnTo>
                    <a:pt x="100602" y="74441"/>
                  </a:lnTo>
                  <a:cubicBezTo>
                    <a:pt x="100576" y="74192"/>
                    <a:pt x="100688" y="73948"/>
                    <a:pt x="100895" y="73806"/>
                  </a:cubicBezTo>
                  <a:lnTo>
                    <a:pt x="150738" y="45052"/>
                  </a:lnTo>
                  <a:cubicBezTo>
                    <a:pt x="166332" y="36068"/>
                    <a:pt x="185714" y="36907"/>
                    <a:pt x="200474" y="47204"/>
                  </a:cubicBezTo>
                  <a:cubicBezTo>
                    <a:pt x="215235" y="57500"/>
                    <a:pt x="222715" y="75400"/>
                    <a:pt x="219669" y="93138"/>
                  </a:cubicBezTo>
                  <a:close/>
                  <a:moveTo>
                    <a:pt x="89226" y="135999"/>
                  </a:moveTo>
                  <a:lnTo>
                    <a:pt x="68382" y="123990"/>
                  </a:lnTo>
                  <a:cubicBezTo>
                    <a:pt x="68171" y="123863"/>
                    <a:pt x="68027" y="123648"/>
                    <a:pt x="67990" y="123405"/>
                  </a:cubicBezTo>
                  <a:lnTo>
                    <a:pt x="67990" y="65947"/>
                  </a:lnTo>
                  <a:cubicBezTo>
                    <a:pt x="68013" y="47953"/>
                    <a:pt x="78432" y="31593"/>
                    <a:pt x="94728" y="23962"/>
                  </a:cubicBezTo>
                  <a:cubicBezTo>
                    <a:pt x="111024" y="16332"/>
                    <a:pt x="130262" y="18805"/>
                    <a:pt x="144098" y="30309"/>
                  </a:cubicBezTo>
                  <a:lnTo>
                    <a:pt x="142632" y="31139"/>
                  </a:lnTo>
                  <a:lnTo>
                    <a:pt x="93327" y="59599"/>
                  </a:lnTo>
                  <a:cubicBezTo>
                    <a:pt x="90831" y="61063"/>
                    <a:pt x="89291" y="63735"/>
                    <a:pt x="89275" y="66629"/>
                  </a:cubicBezTo>
                  <a:close/>
                  <a:moveTo>
                    <a:pt x="100551" y="111591"/>
                  </a:moveTo>
                  <a:lnTo>
                    <a:pt x="127401" y="96115"/>
                  </a:lnTo>
                  <a:lnTo>
                    <a:pt x="154301" y="111591"/>
                  </a:lnTo>
                  <a:lnTo>
                    <a:pt x="154301" y="142541"/>
                  </a:lnTo>
                  <a:lnTo>
                    <a:pt x="127499" y="158016"/>
                  </a:lnTo>
                  <a:lnTo>
                    <a:pt x="100601" y="142541"/>
                  </a:lnTo>
                  <a:close/>
                </a:path>
              </a:pathLst>
            </a:custGeom>
            <a:solidFill>
              <a:srgbClr val="E8E6E1"/>
            </a:solidFill>
            <a:ln>
              <a:noFill/>
            </a:ln>
          </p:spPr>
        </p:sp>
        <p:sp>
          <p:nvSpPr>
            <p:cNvPr id="71" name="Freeform 71"/>
            <p:cNvSpPr/>
            <p:nvPr/>
          </p:nvSpPr>
          <p:spPr>
            <a:xfrm>
              <a:off x="9524977" y="5227104"/>
              <a:ext cx="247673" cy="156620"/>
            </a:xfrm>
            <a:custGeom>
              <a:avLst/>
              <a:gdLst/>
              <a:ahLst/>
              <a:cxnLst/>
              <a:rect l="l" t="t" r="r" b="b"/>
              <a:pathLst>
                <a:path w="247673" h="156620">
                  <a:moveTo>
                    <a:pt x="169374" y="23"/>
                  </a:moveTo>
                  <a:lnTo>
                    <a:pt x="78363" y="23"/>
                  </a:lnTo>
                  <a:cubicBezTo>
                    <a:pt x="35120" y="0"/>
                    <a:pt x="46" y="35037"/>
                    <a:pt x="23" y="78280"/>
                  </a:cubicBezTo>
                  <a:cubicBezTo>
                    <a:pt x="0" y="121523"/>
                    <a:pt x="35037" y="156597"/>
                    <a:pt x="78280" y="156620"/>
                  </a:cubicBezTo>
                  <a:lnTo>
                    <a:pt x="169374" y="156620"/>
                  </a:lnTo>
                  <a:cubicBezTo>
                    <a:pt x="212617" y="156620"/>
                    <a:pt x="247673" y="121565"/>
                    <a:pt x="247673" y="78321"/>
                  </a:cubicBezTo>
                  <a:cubicBezTo>
                    <a:pt x="247673" y="35078"/>
                    <a:pt x="212617" y="23"/>
                    <a:pt x="169374" y="23"/>
                  </a:cubicBezTo>
                  <a:close/>
                  <a:moveTo>
                    <a:pt x="167383" y="129028"/>
                  </a:moveTo>
                  <a:lnTo>
                    <a:pt x="80365" y="129028"/>
                  </a:lnTo>
                  <a:cubicBezTo>
                    <a:pt x="52759" y="128471"/>
                    <a:pt x="30671" y="105933"/>
                    <a:pt x="30671" y="78321"/>
                  </a:cubicBezTo>
                  <a:cubicBezTo>
                    <a:pt x="30671" y="50710"/>
                    <a:pt x="52759" y="28172"/>
                    <a:pt x="80365" y="27615"/>
                  </a:cubicBezTo>
                  <a:lnTo>
                    <a:pt x="167383" y="27615"/>
                  </a:lnTo>
                  <a:cubicBezTo>
                    <a:pt x="195387" y="27615"/>
                    <a:pt x="218089" y="50317"/>
                    <a:pt x="218089" y="78321"/>
                  </a:cubicBezTo>
                  <a:cubicBezTo>
                    <a:pt x="218089" y="106326"/>
                    <a:pt x="195387" y="129028"/>
                    <a:pt x="167383" y="129028"/>
                  </a:cubicBezTo>
                  <a:close/>
                </a:path>
              </a:pathLst>
            </a:custGeom>
            <a:solidFill>
              <a:srgbClr val="E8E6E1"/>
            </a:solidFill>
            <a:ln>
              <a:noFill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10273665" y="5268278"/>
              <a:ext cx="73515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SoftBank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8751570" y="5713095"/>
              <a:ext cx="108099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"Up and running"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8751570" y="5865495"/>
              <a:ext cx="150818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— Sam Altman on Abilene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61975" y="6286500"/>
            <a:ext cx="11068050" cy="452438"/>
            <a:chOff x="561975" y="6286500"/>
            <a:chExt cx="11068050" cy="452438"/>
          </a:xfrm>
        </p:grpSpPr>
        <p:sp>
          <p:nvSpPr>
            <p:cNvPr id="76" name="Line 76"/>
            <p:cNvSpPr/>
            <p:nvPr/>
          </p:nvSpPr>
          <p:spPr>
            <a:xfrm>
              <a:off x="571500" y="62865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561975" y="6586538"/>
              <a:ext cx="5183743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OpenAI press 2026-09/2026-02 · DataCenterDynamics · IntuitionLabs · NVIDIA newsroom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11271409" y="658653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16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116"/>
            </a:solidFill>
            <a:ln>
              <a:noFill/>
            </a:ln>
          </p:spPr>
        </p:sp>
        <p:pic>
          <p:nvPicPr>
            <p:cNvPr id="3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E1116">
                    <a:alpha val="92000"/>
                  </a:srgbClr>
                </a:gs>
                <a:gs pos="55000">
                  <a:srgbClr val="0E1116">
                    <a:alpha val="40000"/>
                  </a:srgbClr>
                </a:gs>
                <a:gs pos="100000">
                  <a:srgbClr val="0E1116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561022" y="444341"/>
            <a:ext cx="1436727" cy="250984"/>
            <a:chOff x="561022" y="444341"/>
            <a:chExt cx="1436727" cy="250984"/>
          </a:xfrm>
        </p:grpSpPr>
        <p:sp>
          <p:nvSpPr>
            <p:cNvPr id="6" name="TextBox 6"/>
            <p:cNvSpPr txBox="1"/>
            <p:nvPr/>
          </p:nvSpPr>
          <p:spPr>
            <a:xfrm>
              <a:off x="561022" y="444341"/>
              <a:ext cx="143672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VI · THE BUBBLE · 17</a:t>
              </a:r>
            </a:p>
          </p:txBody>
        </p:sp>
        <p:sp>
          <p:nvSpPr>
            <p:cNvPr id="7" name="Line 7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400050" y="1209675"/>
            <a:ext cx="3241262" cy="2743200"/>
            <a:chOff x="400050" y="1209675"/>
            <a:chExt cx="3241262" cy="2743200"/>
          </a:xfrm>
        </p:grpSpPr>
        <p:sp>
          <p:nvSpPr>
            <p:cNvPr id="9" name="TextBox 9"/>
            <p:cNvSpPr txBox="1"/>
            <p:nvPr/>
          </p:nvSpPr>
          <p:spPr>
            <a:xfrm>
              <a:off x="400050" y="1209675"/>
              <a:ext cx="3241262" cy="2743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0" b="1" dirty="0">
                  <a:solidFill>
                    <a:srgbClr val="E63946">
                      <a:alphaMod val="85000"/>
                    </a:srgbClr>
                  </a:solidFill>
                  <a:latin typeface="Cambria"/>
                  <a:ea typeface="SimSun"/>
                  <a:cs typeface="Cambria"/>
                </a:rPr>
                <a:t>VI.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10540" y="3482340"/>
            <a:ext cx="5105400" cy="1289685"/>
            <a:chOff x="510540" y="3482340"/>
            <a:chExt cx="5105400" cy="1289685"/>
          </a:xfrm>
        </p:grpSpPr>
        <p:sp>
          <p:nvSpPr>
            <p:cNvPr id="11" name="TextBox 11"/>
            <p:cNvSpPr txBox="1"/>
            <p:nvPr/>
          </p:nvSpPr>
          <p:spPr>
            <a:xfrm>
              <a:off x="510540" y="3482340"/>
              <a:ext cx="1594104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8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泡沫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874520" y="3741420"/>
              <a:ext cx="3741420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i="1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/ The Bubble Question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50545" y="4279582"/>
              <a:ext cx="2692717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C9C5BE"/>
                  </a:solidFill>
                  <a:latin typeface="Cambria"/>
                  <a:ea typeface="Microsoft YaHei"/>
                  <a:cs typeface="Cambria"/>
                </a:rPr>
                <a:t>资本与商业现实的剪刀差</a:t>
              </a:r>
            </a:p>
          </p:txBody>
        </p:sp>
        <p:sp>
          <p:nvSpPr>
            <p:cNvPr id="14" name="Line 14"/>
            <p:cNvSpPr/>
            <p:nvPr/>
          </p:nvSpPr>
          <p:spPr>
            <a:xfrm>
              <a:off x="571500" y="4762500"/>
              <a:ext cx="2095500" cy="9525"/>
            </a:xfrm>
            <a:custGeom>
              <a:avLst/>
              <a:gdLst/>
              <a:ahLst/>
              <a:cxnLst/>
              <a:rect l="l" t="t" r="r" b="b"/>
              <a:pathLst>
                <a:path w="2095500" h="9525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58165" y="5125402"/>
            <a:ext cx="3446431" cy="670560"/>
            <a:chOff x="558165" y="5125402"/>
            <a:chExt cx="3446431" cy="670560"/>
          </a:xfrm>
        </p:grpSpPr>
        <p:sp>
          <p:nvSpPr>
            <p:cNvPr id="16" name="TextBox 16"/>
            <p:cNvSpPr txBox="1"/>
            <p:nvPr/>
          </p:nvSpPr>
          <p:spPr>
            <a:xfrm>
              <a:off x="558165" y="5125402"/>
              <a:ext cx="344643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Hyperscaler capex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$400B</a:t>
              </a:r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 · 企业 AI 收入仅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$100B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8165" y="5354002"/>
              <a:ext cx="32547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增速差距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46 个百分点</a:t>
              </a:r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 · 2001 电信泡沫期为 32%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58165" y="5582602"/>
              <a:ext cx="313972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MIT 研究：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95%</a:t>
              </a:r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 生成式 AI 试点未产生商业价值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61975" y="6477000"/>
            <a:ext cx="11068050" cy="261938"/>
            <a:chOff x="561975" y="6477000"/>
            <a:chExt cx="11068050" cy="261938"/>
          </a:xfrm>
        </p:grpSpPr>
        <p:sp>
          <p:nvSpPr>
            <p:cNvPr id="20" name="Line 20"/>
            <p:cNvSpPr/>
            <p:nvPr/>
          </p:nvSpPr>
          <p:spPr>
            <a:xfrm>
              <a:off x="571500" y="6477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561975" y="6586538"/>
              <a:ext cx="3217545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Capital, Compute, and the Closed Loop · Part VI opens at P17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271409" y="658653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17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5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6671267" cy="1103471"/>
            <a:chOff x="544830" y="444341"/>
            <a:chExt cx="6671267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43672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VI · THE BUBBLE · 18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6671267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资本与营收的鸿沟：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$725B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投入 vs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$100B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营收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616077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Hyperscaler capex (LHS, $B) vs Global Enterprise AI revenue (RHS, $B), 2020–2026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96422" y="2054066"/>
            <a:ext cx="11143485" cy="3651409"/>
            <a:chOff x="896422" y="2054066"/>
            <a:chExt cx="11143485" cy="3651409"/>
          </a:xfrm>
        </p:grpSpPr>
        <p:sp>
          <p:nvSpPr>
            <p:cNvPr id="8" name="Line 8"/>
            <p:cNvSpPr/>
            <p:nvPr/>
          </p:nvSpPr>
          <p:spPr>
            <a:xfrm>
              <a:off x="1333500" y="2095500"/>
              <a:ext cx="9525" cy="3238500"/>
            </a:xfrm>
            <a:custGeom>
              <a:avLst/>
              <a:gdLst/>
              <a:ahLst/>
              <a:cxnLst/>
              <a:rect l="l" t="t" r="r" b="b"/>
              <a:pathLst>
                <a:path w="9525" h="3238500">
                  <a:moveTo>
                    <a:pt x="0" y="0"/>
                  </a:moveTo>
                  <a:lnTo>
                    <a:pt x="0" y="323850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  <p:sp>
          <p:nvSpPr>
            <p:cNvPr id="9" name="Line 9"/>
            <p:cNvSpPr/>
            <p:nvPr/>
          </p:nvSpPr>
          <p:spPr>
            <a:xfrm>
              <a:off x="1333500" y="5334000"/>
              <a:ext cx="9525000" cy="9525"/>
            </a:xfrm>
            <a:custGeom>
              <a:avLst/>
              <a:gdLst/>
              <a:ahLst/>
              <a:cxnLst/>
              <a:rect l="l" t="t" r="r" b="b"/>
              <a:pathLst>
                <a:path w="9525000" h="9525">
                  <a:moveTo>
                    <a:pt x="0" y="0"/>
                  </a:moveTo>
                  <a:lnTo>
                    <a:pt x="9525000" y="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  <p:sp>
          <p:nvSpPr>
            <p:cNvPr id="10" name="Line 10"/>
            <p:cNvSpPr/>
            <p:nvPr/>
          </p:nvSpPr>
          <p:spPr>
            <a:xfrm>
              <a:off x="10858500" y="2095500"/>
              <a:ext cx="9525" cy="3238500"/>
            </a:xfrm>
            <a:custGeom>
              <a:avLst/>
              <a:gdLst/>
              <a:ahLst/>
              <a:cxnLst/>
              <a:rect l="l" t="t" r="r" b="b"/>
              <a:pathLst>
                <a:path w="9525" h="3238500">
                  <a:moveTo>
                    <a:pt x="0" y="0"/>
                  </a:moveTo>
                  <a:lnTo>
                    <a:pt x="0" y="323850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  <p:sp>
          <p:nvSpPr>
            <p:cNvPr id="11" name="Line 11"/>
            <p:cNvSpPr/>
            <p:nvPr/>
          </p:nvSpPr>
          <p:spPr>
            <a:xfrm>
              <a:off x="1333500" y="2095500"/>
              <a:ext cx="9525000" cy="9525"/>
            </a:xfrm>
            <a:custGeom>
              <a:avLst/>
              <a:gdLst/>
              <a:ahLst/>
              <a:cxnLst/>
              <a:rect l="l" t="t" r="r" b="b"/>
              <a:pathLst>
                <a:path w="9525000" h="9525">
                  <a:moveTo>
                    <a:pt x="0" y="0"/>
                  </a:moveTo>
                  <a:lnTo>
                    <a:pt x="9525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2" name="Line 12"/>
            <p:cNvSpPr/>
            <p:nvPr/>
          </p:nvSpPr>
          <p:spPr>
            <a:xfrm>
              <a:off x="1333500" y="2905125"/>
              <a:ext cx="9525000" cy="9525"/>
            </a:xfrm>
            <a:custGeom>
              <a:avLst/>
              <a:gdLst/>
              <a:ahLst/>
              <a:cxnLst/>
              <a:rect l="l" t="t" r="r" b="b"/>
              <a:pathLst>
                <a:path w="9525000" h="9525">
                  <a:moveTo>
                    <a:pt x="0" y="0"/>
                  </a:moveTo>
                  <a:lnTo>
                    <a:pt x="9525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3" name="Line 13"/>
            <p:cNvSpPr/>
            <p:nvPr/>
          </p:nvSpPr>
          <p:spPr>
            <a:xfrm>
              <a:off x="1333500" y="3714750"/>
              <a:ext cx="9525000" cy="9525"/>
            </a:xfrm>
            <a:custGeom>
              <a:avLst/>
              <a:gdLst/>
              <a:ahLst/>
              <a:cxnLst/>
              <a:rect l="l" t="t" r="r" b="b"/>
              <a:pathLst>
                <a:path w="9525000" h="9525">
                  <a:moveTo>
                    <a:pt x="0" y="0"/>
                  </a:moveTo>
                  <a:lnTo>
                    <a:pt x="9525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4" name="Line 14"/>
            <p:cNvSpPr/>
            <p:nvPr/>
          </p:nvSpPr>
          <p:spPr>
            <a:xfrm>
              <a:off x="1333500" y="4524375"/>
              <a:ext cx="9525000" cy="9525"/>
            </a:xfrm>
            <a:custGeom>
              <a:avLst/>
              <a:gdLst/>
              <a:ahLst/>
              <a:cxnLst/>
              <a:rect l="l" t="t" r="r" b="b"/>
              <a:pathLst>
                <a:path w="9525000" h="9525">
                  <a:moveTo>
                    <a:pt x="0" y="0"/>
                  </a:moveTo>
                  <a:lnTo>
                    <a:pt x="9525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896422" y="2054066"/>
              <a:ext cx="35230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$800B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96422" y="2863691"/>
              <a:ext cx="35230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$600B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6422" y="3673316"/>
              <a:ext cx="35230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$400B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6422" y="4482941"/>
              <a:ext cx="35230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$200B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95232" y="5292566"/>
              <a:ext cx="15349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$0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943272" y="2054066"/>
              <a:ext cx="32218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2B788"/>
                  </a:solidFill>
                  <a:latin typeface="Cambria"/>
                  <a:ea typeface="SimSun"/>
                  <a:cs typeface="Cambria"/>
                </a:rPr>
                <a:t>$160B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943272" y="2816066"/>
              <a:ext cx="32218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2B788"/>
                  </a:solidFill>
                  <a:latin typeface="Cambria"/>
                  <a:ea typeface="SimSun"/>
                  <a:cs typeface="Cambria"/>
                </a:rPr>
                <a:t>$120B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943272" y="3578066"/>
              <a:ext cx="28603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2B788"/>
                  </a:solidFill>
                  <a:latin typeface="Cambria"/>
                  <a:ea typeface="SimSun"/>
                  <a:cs typeface="Cambria"/>
                </a:rPr>
                <a:t>$80B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943272" y="4340066"/>
              <a:ext cx="28603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2B788"/>
                  </a:solidFill>
                  <a:latin typeface="Cambria"/>
                  <a:ea typeface="SimSun"/>
                  <a:cs typeface="Cambria"/>
                </a:rPr>
                <a:t>$40B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943272" y="5292566"/>
              <a:ext cx="15349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2B788"/>
                  </a:solidFill>
                  <a:latin typeface="Cambria"/>
                  <a:ea typeface="SimSun"/>
                  <a:cs typeface="Cambria"/>
                </a:rPr>
                <a:t>$0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558480" y="5522595"/>
              <a:ext cx="31203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2020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079861" y="5522595"/>
              <a:ext cx="2791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2021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568380" y="5522595"/>
              <a:ext cx="31203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2022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073330" y="5522595"/>
              <a:ext cx="31203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2023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578280" y="5522595"/>
              <a:ext cx="31203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2024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083230" y="5522595"/>
              <a:ext cx="31203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2025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580951" y="5522595"/>
              <a:ext cx="32649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2026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1714500" y="2399348"/>
              <a:ext cx="9029700" cy="2833688"/>
            </a:xfrm>
            <a:custGeom>
              <a:avLst/>
              <a:gdLst/>
              <a:ahLst/>
              <a:cxnLst/>
              <a:rect l="l" t="t" r="r" b="b"/>
              <a:pathLst>
                <a:path w="9029700" h="2833688">
                  <a:moveTo>
                    <a:pt x="0" y="2732722"/>
                  </a:moveTo>
                  <a:lnTo>
                    <a:pt x="1504950" y="2610802"/>
                  </a:lnTo>
                  <a:lnTo>
                    <a:pt x="3009900" y="2286952"/>
                  </a:lnTo>
                  <a:lnTo>
                    <a:pt x="4514850" y="1720215"/>
                  </a:lnTo>
                  <a:lnTo>
                    <a:pt x="6019800" y="1214437"/>
                  </a:lnTo>
                  <a:lnTo>
                    <a:pt x="7524750" y="647700"/>
                  </a:lnTo>
                  <a:lnTo>
                    <a:pt x="9029700" y="0"/>
                  </a:lnTo>
                  <a:lnTo>
                    <a:pt x="9029700" y="748665"/>
                  </a:lnTo>
                  <a:lnTo>
                    <a:pt x="7524750" y="1315402"/>
                  </a:lnTo>
                  <a:lnTo>
                    <a:pt x="6019800" y="1821180"/>
                  </a:lnTo>
                  <a:lnTo>
                    <a:pt x="4514850" y="2286952"/>
                  </a:lnTo>
                  <a:lnTo>
                    <a:pt x="3009900" y="2570798"/>
                  </a:lnTo>
                  <a:lnTo>
                    <a:pt x="1504950" y="2732722"/>
                  </a:lnTo>
                  <a:lnTo>
                    <a:pt x="0" y="2833688"/>
                  </a:lnTo>
                  <a:close/>
                </a:path>
              </a:pathLst>
            </a:custGeom>
            <a:gradFill>
              <a:gsLst>
                <a:gs pos="0">
                  <a:srgbClr val="E63946">
                    <a:alpha val="25000"/>
                  </a:srgbClr>
                </a:gs>
                <a:gs pos="100000">
                  <a:srgbClr val="E63946">
                    <a:alpha val="4000"/>
                  </a:srgbClr>
                </a:gs>
              </a:gsLst>
              <a:lin ang="5400000" scaled="1"/>
            </a:gradFill>
            <a:ln>
              <a:noFill/>
            </a:ln>
          </p:spPr>
        </p:sp>
        <p:sp>
          <p:nvSpPr>
            <p:cNvPr id="33" name="Polyline 33"/>
            <p:cNvSpPr/>
            <p:nvPr/>
          </p:nvSpPr>
          <p:spPr>
            <a:xfrm>
              <a:off x="1714500" y="2399348"/>
              <a:ext cx="9029700" cy="2732722"/>
            </a:xfrm>
            <a:custGeom>
              <a:avLst/>
              <a:gdLst/>
              <a:ahLst/>
              <a:cxnLst/>
              <a:rect l="l" t="t" r="r" b="b"/>
              <a:pathLst>
                <a:path w="9029700" h="2732722">
                  <a:moveTo>
                    <a:pt x="0" y="2732722"/>
                  </a:moveTo>
                  <a:lnTo>
                    <a:pt x="1504950" y="2610802"/>
                  </a:lnTo>
                  <a:lnTo>
                    <a:pt x="3009900" y="2286952"/>
                  </a:lnTo>
                  <a:lnTo>
                    <a:pt x="4514850" y="1720215"/>
                  </a:lnTo>
                  <a:lnTo>
                    <a:pt x="6019800" y="1214437"/>
                  </a:lnTo>
                  <a:lnTo>
                    <a:pt x="7524750" y="647700"/>
                  </a:lnTo>
                  <a:lnTo>
                    <a:pt x="9029700" y="0"/>
                  </a:lnTo>
                </a:path>
              </a:pathLst>
            </a:custGeom>
            <a:noFill/>
            <a:ln w="28575">
              <a:solidFill>
                <a:srgbClr val="E63946"/>
              </a:solidFill>
            </a:ln>
          </p:spPr>
        </p:sp>
        <p:sp>
          <p:nvSpPr>
            <p:cNvPr id="34" name="Ellipse 34"/>
            <p:cNvSpPr/>
            <p:nvPr/>
          </p:nvSpPr>
          <p:spPr>
            <a:xfrm>
              <a:off x="1676400" y="5093970"/>
              <a:ext cx="76200" cy="76200"/>
            </a:xfrm>
            <a:prstGeom prst="ellipse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35" name="Ellipse 35"/>
            <p:cNvSpPr/>
            <p:nvPr/>
          </p:nvSpPr>
          <p:spPr>
            <a:xfrm>
              <a:off x="3181350" y="4972050"/>
              <a:ext cx="76200" cy="76200"/>
            </a:xfrm>
            <a:prstGeom prst="ellipse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36" name="Ellipse 36"/>
            <p:cNvSpPr/>
            <p:nvPr/>
          </p:nvSpPr>
          <p:spPr>
            <a:xfrm>
              <a:off x="4686300" y="4648200"/>
              <a:ext cx="76200" cy="76200"/>
            </a:xfrm>
            <a:prstGeom prst="ellipse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37" name="Ellipse 37"/>
            <p:cNvSpPr/>
            <p:nvPr/>
          </p:nvSpPr>
          <p:spPr>
            <a:xfrm>
              <a:off x="6191250" y="4081462"/>
              <a:ext cx="76200" cy="76200"/>
            </a:xfrm>
            <a:prstGeom prst="ellipse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38" name="Ellipse 38"/>
            <p:cNvSpPr/>
            <p:nvPr/>
          </p:nvSpPr>
          <p:spPr>
            <a:xfrm>
              <a:off x="7696200" y="3575685"/>
              <a:ext cx="76200" cy="76200"/>
            </a:xfrm>
            <a:prstGeom prst="ellipse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39" name="Ellipse 39"/>
            <p:cNvSpPr/>
            <p:nvPr/>
          </p:nvSpPr>
          <p:spPr>
            <a:xfrm>
              <a:off x="9201150" y="3008948"/>
              <a:ext cx="76200" cy="76200"/>
            </a:xfrm>
            <a:prstGeom prst="ellipse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40" name="Ellipse 40"/>
            <p:cNvSpPr/>
            <p:nvPr/>
          </p:nvSpPr>
          <p:spPr>
            <a:xfrm>
              <a:off x="10687050" y="2342198"/>
              <a:ext cx="114300" cy="114300"/>
            </a:xfrm>
            <a:prstGeom prst="ellipse">
              <a:avLst/>
            </a:prstGeom>
            <a:solidFill>
              <a:srgbClr val="E63946"/>
            </a:solidFill>
            <a:ln w="19050">
              <a:solidFill>
                <a:srgbClr val="E8E6E1"/>
              </a:solidFill>
            </a:ln>
          </p:spPr>
        </p:sp>
        <p:sp>
          <p:nvSpPr>
            <p:cNvPr id="41" name="Polyline 41"/>
            <p:cNvSpPr/>
            <p:nvPr/>
          </p:nvSpPr>
          <p:spPr>
            <a:xfrm>
              <a:off x="1714500" y="3148012"/>
              <a:ext cx="9029700" cy="2085022"/>
            </a:xfrm>
            <a:custGeom>
              <a:avLst/>
              <a:gdLst/>
              <a:ahLst/>
              <a:cxnLst/>
              <a:rect l="l" t="t" r="r" b="b"/>
              <a:pathLst>
                <a:path w="9029700" h="2085022">
                  <a:moveTo>
                    <a:pt x="0" y="2085022"/>
                  </a:moveTo>
                  <a:lnTo>
                    <a:pt x="1504950" y="1984057"/>
                  </a:lnTo>
                  <a:lnTo>
                    <a:pt x="3009900" y="1822132"/>
                  </a:lnTo>
                  <a:lnTo>
                    <a:pt x="4514850" y="1538288"/>
                  </a:lnTo>
                  <a:lnTo>
                    <a:pt x="6019800" y="1072515"/>
                  </a:lnTo>
                  <a:lnTo>
                    <a:pt x="7524750" y="566738"/>
                  </a:lnTo>
                  <a:lnTo>
                    <a:pt x="9029700" y="0"/>
                  </a:lnTo>
                </a:path>
              </a:pathLst>
            </a:custGeom>
            <a:noFill/>
            <a:ln w="23812">
              <a:solidFill>
                <a:srgbClr val="52B788"/>
              </a:solidFill>
              <a:prstDash val="dash"/>
            </a:ln>
          </p:spPr>
        </p:sp>
        <p:sp>
          <p:nvSpPr>
            <p:cNvPr id="42" name="Ellipse 42"/>
            <p:cNvSpPr/>
            <p:nvPr/>
          </p:nvSpPr>
          <p:spPr>
            <a:xfrm>
              <a:off x="1681162" y="5199698"/>
              <a:ext cx="66675" cy="66675"/>
            </a:xfrm>
            <a:prstGeom prst="ellipse">
              <a:avLst/>
            </a:prstGeom>
            <a:solidFill>
              <a:srgbClr val="52B788"/>
            </a:solidFill>
            <a:ln>
              <a:noFill/>
            </a:ln>
          </p:spPr>
        </p:sp>
        <p:sp>
          <p:nvSpPr>
            <p:cNvPr id="43" name="Ellipse 43"/>
            <p:cNvSpPr/>
            <p:nvPr/>
          </p:nvSpPr>
          <p:spPr>
            <a:xfrm>
              <a:off x="3186112" y="5098732"/>
              <a:ext cx="66675" cy="66675"/>
            </a:xfrm>
            <a:prstGeom prst="ellipse">
              <a:avLst/>
            </a:prstGeom>
            <a:solidFill>
              <a:srgbClr val="52B788"/>
            </a:solidFill>
            <a:ln>
              <a:noFill/>
            </a:ln>
          </p:spPr>
        </p:sp>
        <p:sp>
          <p:nvSpPr>
            <p:cNvPr id="44" name="Ellipse 44"/>
            <p:cNvSpPr/>
            <p:nvPr/>
          </p:nvSpPr>
          <p:spPr>
            <a:xfrm>
              <a:off x="4691062" y="4936808"/>
              <a:ext cx="66675" cy="66675"/>
            </a:xfrm>
            <a:prstGeom prst="ellipse">
              <a:avLst/>
            </a:prstGeom>
            <a:solidFill>
              <a:srgbClr val="52B788"/>
            </a:solidFill>
            <a:ln>
              <a:noFill/>
            </a:ln>
          </p:spPr>
        </p:sp>
        <p:sp>
          <p:nvSpPr>
            <p:cNvPr id="45" name="Ellipse 45"/>
            <p:cNvSpPr/>
            <p:nvPr/>
          </p:nvSpPr>
          <p:spPr>
            <a:xfrm>
              <a:off x="6196012" y="4652962"/>
              <a:ext cx="66675" cy="66675"/>
            </a:xfrm>
            <a:prstGeom prst="ellipse">
              <a:avLst/>
            </a:prstGeom>
            <a:solidFill>
              <a:srgbClr val="52B788"/>
            </a:solidFill>
            <a:ln>
              <a:noFill/>
            </a:ln>
          </p:spPr>
        </p:sp>
        <p:sp>
          <p:nvSpPr>
            <p:cNvPr id="46" name="Ellipse 46"/>
            <p:cNvSpPr/>
            <p:nvPr/>
          </p:nvSpPr>
          <p:spPr>
            <a:xfrm>
              <a:off x="7700962" y="4187190"/>
              <a:ext cx="66675" cy="66675"/>
            </a:xfrm>
            <a:prstGeom prst="ellipse">
              <a:avLst/>
            </a:prstGeom>
            <a:solidFill>
              <a:srgbClr val="52B788"/>
            </a:solidFill>
            <a:ln>
              <a:noFill/>
            </a:ln>
          </p:spPr>
        </p:sp>
        <p:sp>
          <p:nvSpPr>
            <p:cNvPr id="47" name="Ellipse 47"/>
            <p:cNvSpPr/>
            <p:nvPr/>
          </p:nvSpPr>
          <p:spPr>
            <a:xfrm>
              <a:off x="9205912" y="3681412"/>
              <a:ext cx="66675" cy="66675"/>
            </a:xfrm>
            <a:prstGeom prst="ellipse">
              <a:avLst/>
            </a:prstGeom>
            <a:solidFill>
              <a:srgbClr val="52B788"/>
            </a:solidFill>
            <a:ln>
              <a:noFill/>
            </a:ln>
          </p:spPr>
        </p:sp>
        <p:sp>
          <p:nvSpPr>
            <p:cNvPr id="48" name="Ellipse 48"/>
            <p:cNvSpPr/>
            <p:nvPr/>
          </p:nvSpPr>
          <p:spPr>
            <a:xfrm>
              <a:off x="10696575" y="3100388"/>
              <a:ext cx="95250" cy="95250"/>
            </a:xfrm>
            <a:prstGeom prst="ellipse">
              <a:avLst/>
            </a:prstGeom>
            <a:solidFill>
              <a:srgbClr val="52B788"/>
            </a:solidFill>
            <a:ln w="14288">
              <a:solidFill>
                <a:srgbClr val="E8E6E1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10097560" y="2172652"/>
              <a:ext cx="46947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$725B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0085286" y="2923699"/>
              <a:ext cx="48079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75" b="1" dirty="0">
                  <a:solidFill>
                    <a:srgbClr val="52B788"/>
                  </a:solidFill>
                  <a:latin typeface="Cambria"/>
                  <a:ea typeface="SimSun"/>
                  <a:cs typeface="Cambria"/>
                </a:rPr>
                <a:t>~$100B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11334750" y="2399348"/>
              <a:ext cx="705157" cy="758189"/>
              <a:chOff x="11334750" y="2399348"/>
              <a:chExt cx="705157" cy="758189"/>
            </a:xfrm>
          </p:grpSpPr>
          <p:sp>
            <p:nvSpPr>
              <p:cNvPr id="51" name="Line 51"/>
              <p:cNvSpPr/>
              <p:nvPr/>
            </p:nvSpPr>
            <p:spPr>
              <a:xfrm>
                <a:off x="11430000" y="2399348"/>
                <a:ext cx="9525" cy="74866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748665">
                    <a:moveTo>
                      <a:pt x="0" y="0"/>
                    </a:moveTo>
                    <a:lnTo>
                      <a:pt x="0" y="748665"/>
                    </a:lnTo>
                  </a:path>
                </a:pathLst>
              </a:custGeom>
              <a:noFill/>
              <a:ln w="19050">
                <a:solidFill>
                  <a:srgbClr val="E63946"/>
                </a:solidFill>
                <a:custDash>
                  <a:ds d="100000" sp="150000"/>
                </a:custDash>
              </a:ln>
            </p:spPr>
          </p:sp>
          <p:sp>
            <p:nvSpPr>
              <p:cNvPr id="52" name="Line 52"/>
              <p:cNvSpPr/>
              <p:nvPr/>
            </p:nvSpPr>
            <p:spPr>
              <a:xfrm>
                <a:off x="11334750" y="2399348"/>
                <a:ext cx="190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9525">
                    <a:moveTo>
                      <a:pt x="0" y="0"/>
                    </a:moveTo>
                    <a:lnTo>
                      <a:pt x="190500" y="0"/>
                    </a:lnTo>
                  </a:path>
                </a:pathLst>
              </a:custGeom>
              <a:noFill/>
              <a:ln w="19050">
                <a:solidFill>
                  <a:srgbClr val="E63946"/>
                </a:solidFill>
              </a:ln>
            </p:spPr>
          </p:sp>
          <p:sp>
            <p:nvSpPr>
              <p:cNvPr id="53" name="Line 53"/>
              <p:cNvSpPr/>
              <p:nvPr/>
            </p:nvSpPr>
            <p:spPr>
              <a:xfrm>
                <a:off x="11334750" y="3148012"/>
                <a:ext cx="190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9525">
                    <a:moveTo>
                      <a:pt x="0" y="0"/>
                    </a:moveTo>
                    <a:lnTo>
                      <a:pt x="190500" y="0"/>
                    </a:lnTo>
                  </a:path>
                </a:pathLst>
              </a:custGeom>
              <a:noFill/>
              <a:ln w="19050">
                <a:solidFill>
                  <a:srgbClr val="E63946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11580495" y="2555558"/>
                <a:ext cx="446761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ROI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11580495" y="2774632"/>
                <a:ext cx="459412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GAP</a:t>
                </a:r>
              </a:p>
            </p:txBody>
          </p:sp>
        </p:grpSp>
      </p:grpSp>
      <p:grpSp>
        <p:nvGrpSpPr>
          <p:cNvPr id="66" name="Group 66"/>
          <p:cNvGrpSpPr/>
          <p:nvPr/>
        </p:nvGrpSpPr>
        <p:grpSpPr>
          <a:xfrm>
            <a:off x="1333500" y="5943124"/>
            <a:ext cx="9965198" cy="198120"/>
            <a:chOff x="1333500" y="5943124"/>
            <a:chExt cx="9965198" cy="198120"/>
          </a:xfrm>
        </p:grpSpPr>
        <p:sp>
          <p:nvSpPr>
            <p:cNvPr id="58" name="Line 58"/>
            <p:cNvSpPr/>
            <p:nvPr/>
          </p:nvSpPr>
          <p:spPr>
            <a:xfrm>
              <a:off x="1333500" y="6000750"/>
              <a:ext cx="285750" cy="9525"/>
            </a:xfrm>
            <a:custGeom>
              <a:avLst/>
              <a:gdLst/>
              <a:ahLst/>
              <a:cxnLst/>
              <a:rect l="l" t="t" r="r" b="b"/>
              <a:pathLst>
                <a:path w="285750" h="9525">
                  <a:moveTo>
                    <a:pt x="0" y="0"/>
                  </a:moveTo>
                  <a:lnTo>
                    <a:pt x="285750" y="0"/>
                  </a:lnTo>
                </a:path>
              </a:pathLst>
            </a:custGeom>
            <a:noFill/>
            <a:ln w="28575">
              <a:solidFill>
                <a:srgbClr val="E63946"/>
              </a:solidFill>
            </a:ln>
          </p:spPr>
        </p:sp>
        <p:sp>
          <p:nvSpPr>
            <p:cNvPr id="59" name="Ellipse 59"/>
            <p:cNvSpPr/>
            <p:nvPr/>
          </p:nvSpPr>
          <p:spPr>
            <a:xfrm>
              <a:off x="1438275" y="5962650"/>
              <a:ext cx="76200" cy="76200"/>
            </a:xfrm>
            <a:prstGeom prst="ellipse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1721168" y="5943124"/>
              <a:ext cx="232450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Hyperscaler Capex (左轴 LHS, $B)</a:t>
              </a:r>
            </a:p>
          </p:txBody>
        </p:sp>
        <p:sp>
          <p:nvSpPr>
            <p:cNvPr id="61" name="Line 61"/>
            <p:cNvSpPr/>
            <p:nvPr/>
          </p:nvSpPr>
          <p:spPr>
            <a:xfrm>
              <a:off x="4762500" y="6000750"/>
              <a:ext cx="285750" cy="9525"/>
            </a:xfrm>
            <a:custGeom>
              <a:avLst/>
              <a:gdLst/>
              <a:ahLst/>
              <a:cxnLst/>
              <a:rect l="l" t="t" r="r" b="b"/>
              <a:pathLst>
                <a:path w="285750" h="9525">
                  <a:moveTo>
                    <a:pt x="0" y="0"/>
                  </a:moveTo>
                  <a:lnTo>
                    <a:pt x="285750" y="0"/>
                  </a:lnTo>
                </a:path>
              </a:pathLst>
            </a:custGeom>
            <a:noFill/>
            <a:ln w="23812">
              <a:solidFill>
                <a:srgbClr val="52B788"/>
              </a:solidFill>
              <a:prstDash val="dash"/>
            </a:ln>
          </p:spPr>
        </p:sp>
        <p:sp>
          <p:nvSpPr>
            <p:cNvPr id="62" name="Ellipse 62"/>
            <p:cNvSpPr/>
            <p:nvPr/>
          </p:nvSpPr>
          <p:spPr>
            <a:xfrm>
              <a:off x="4867275" y="5962650"/>
              <a:ext cx="76200" cy="76200"/>
            </a:xfrm>
            <a:prstGeom prst="ellipse">
              <a:avLst/>
            </a:prstGeom>
            <a:solidFill>
              <a:srgbClr val="52B788"/>
            </a:solidFill>
            <a:ln>
              <a:noFill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5150168" y="5943124"/>
              <a:ext cx="256658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Enterprise AI Revenue (右轴 RHS, $B)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8560118" y="5943124"/>
              <a:ext cx="77983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差距 +46pt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9607868" y="5943124"/>
              <a:ext cx="169083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vs 2001 电信泡沫期 +32pt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561975" y="6286500"/>
            <a:ext cx="11068050" cy="452438"/>
            <a:chOff x="561975" y="6286500"/>
            <a:chExt cx="11068050" cy="452438"/>
          </a:xfrm>
        </p:grpSpPr>
        <p:sp>
          <p:nvSpPr>
            <p:cNvPr id="67" name="Line 67"/>
            <p:cNvSpPr/>
            <p:nvPr/>
          </p:nvSpPr>
          <p:spPr>
            <a:xfrm>
              <a:off x="571500" y="62865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561975" y="6586538"/>
              <a:ext cx="6005274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Goldman Sachs · Allianz Economic Research · KuCoin · Tom's Hardware · revenue 估算口径以行业披露为准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1271409" y="658653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18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4939617" cy="1103471"/>
            <a:chOff x="544830" y="444341"/>
            <a:chExt cx="4939617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43672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VI · THE BUBBLE · 19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2951702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四大风险，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互相放大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492628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The four risk vectors that compound each other in 2026 AI capital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2000" y="1905000"/>
            <a:ext cx="10668000" cy="4191000"/>
            <a:chOff x="762000" y="1905000"/>
            <a:chExt cx="10668000" cy="4191000"/>
          </a:xfrm>
        </p:grpSpPr>
        <p:sp>
          <p:nvSpPr>
            <p:cNvPr id="8" name="Line 8"/>
            <p:cNvSpPr/>
            <p:nvPr/>
          </p:nvSpPr>
          <p:spPr>
            <a:xfrm>
              <a:off x="6096000" y="1905000"/>
              <a:ext cx="9525" cy="4191000"/>
            </a:xfrm>
            <a:custGeom>
              <a:avLst/>
              <a:gdLst/>
              <a:ahLst/>
              <a:cxnLst/>
              <a:rect l="l" t="t" r="r" b="b"/>
              <a:pathLst>
                <a:path w="9525" h="4191000">
                  <a:moveTo>
                    <a:pt x="0" y="0"/>
                  </a:moveTo>
                  <a:lnTo>
                    <a:pt x="0" y="419100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  <p:sp>
          <p:nvSpPr>
            <p:cNvPr id="9" name="Line 9"/>
            <p:cNvSpPr/>
            <p:nvPr/>
          </p:nvSpPr>
          <p:spPr>
            <a:xfrm>
              <a:off x="762000" y="4000500"/>
              <a:ext cx="10668000" cy="9525"/>
            </a:xfrm>
            <a:custGeom>
              <a:avLst/>
              <a:gdLst/>
              <a:ahLst/>
              <a:cxnLst/>
              <a:rect l="l" t="t" r="r" b="b"/>
              <a:pathLst>
                <a:path w="10668000" h="9525">
                  <a:moveTo>
                    <a:pt x="0" y="0"/>
                  </a:moveTo>
                  <a:lnTo>
                    <a:pt x="10668000" y="0"/>
                  </a:lnTo>
                </a:path>
              </a:pathLst>
            </a:custGeom>
            <a:noFill/>
            <a:ln w="14288">
              <a:solidFill>
                <a:srgbClr val="5C5852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762000" y="1905000"/>
            <a:ext cx="5334000" cy="2095500"/>
            <a:chOff x="762000" y="1905000"/>
            <a:chExt cx="5334000" cy="2095500"/>
          </a:xfrm>
        </p:grpSpPr>
        <p:sp>
          <p:nvSpPr>
            <p:cNvPr id="11" name="Rectangle 11"/>
            <p:cNvSpPr/>
            <p:nvPr/>
          </p:nvSpPr>
          <p:spPr>
            <a:xfrm>
              <a:off x="762000" y="1905000"/>
              <a:ext cx="5334000" cy="209550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12" name="Rectangle 12"/>
            <p:cNvSpPr/>
            <p:nvPr/>
          </p:nvSpPr>
          <p:spPr>
            <a:xfrm>
              <a:off x="762000" y="1905000"/>
              <a:ext cx="5334000" cy="38100"/>
            </a:xfrm>
            <a:prstGeom prst="rect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942975" y="214788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RISK 01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186362" y="2100262"/>
              <a:ext cx="257175" cy="252413"/>
              <a:chOff x="5186362" y="2100262"/>
              <a:chExt cx="257175" cy="25241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5243512" y="2343150"/>
                <a:ext cx="142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9525">
                    <a:moveTo>
                      <a:pt x="0" y="0"/>
                    </a:moveTo>
                    <a:lnTo>
                      <a:pt x="142875" y="0"/>
                    </a:lnTo>
                  </a:path>
                </a:pathLst>
              </a:custGeom>
              <a:noFill/>
              <a:ln w="14288">
                <a:solidFill>
                  <a:srgbClr val="E63946"/>
                </a:solidFill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5229225" y="2128838"/>
                <a:ext cx="1714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4288">
                    <a:moveTo>
                      <a:pt x="0" y="14288"/>
                    </a:moveTo>
                    <a:lnTo>
                      <a:pt x="85725" y="0"/>
                    </a:lnTo>
                    <a:lnTo>
                      <a:pt x="171450" y="14288"/>
                    </a:lnTo>
                  </a:path>
                </a:pathLst>
              </a:custGeom>
              <a:noFill/>
              <a:ln w="14288">
                <a:solidFill>
                  <a:srgbClr val="E63946"/>
                </a:solidFill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5314950" y="2100262"/>
                <a:ext cx="9525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42888">
                    <a:moveTo>
                      <a:pt x="0" y="0"/>
                    </a:moveTo>
                    <a:lnTo>
                      <a:pt x="0" y="242888"/>
                    </a:lnTo>
                  </a:path>
                </a:pathLst>
              </a:custGeom>
              <a:noFill/>
              <a:ln w="14288">
                <a:solidFill>
                  <a:srgbClr val="E63946"/>
                </a:solidFill>
              </a:ln>
            </p:spPr>
          </p:sp>
          <p:sp>
            <p:nvSpPr>
              <p:cNvPr id="17" name="Freeform 17"/>
              <p:cNvSpPr/>
              <p:nvPr/>
            </p:nvSpPr>
            <p:spPr>
              <a:xfrm>
                <a:off x="5186362" y="2143125"/>
                <a:ext cx="85725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128588">
                    <a:moveTo>
                      <a:pt x="85725" y="85725"/>
                    </a:moveTo>
                    <a:lnTo>
                      <a:pt x="42862" y="0"/>
                    </a:lnTo>
                    <a:lnTo>
                      <a:pt x="0" y="85725"/>
                    </a:lnTo>
                    <a:cubicBezTo>
                      <a:pt x="0" y="109397"/>
                      <a:pt x="19190" y="128588"/>
                      <a:pt x="42862" y="128588"/>
                    </a:cubicBezTo>
                    <a:cubicBezTo>
                      <a:pt x="66535" y="128588"/>
                      <a:pt x="85725" y="109397"/>
                      <a:pt x="85725" y="85725"/>
                    </a:cubicBezTo>
                  </a:path>
                </a:pathLst>
              </a:custGeom>
              <a:noFill/>
              <a:ln w="14288">
                <a:solidFill>
                  <a:srgbClr val="E63946"/>
                </a:solidFill>
              </a:ln>
            </p:spPr>
          </p:sp>
          <p:sp>
            <p:nvSpPr>
              <p:cNvPr id="18" name="Freeform 18"/>
              <p:cNvSpPr/>
              <p:nvPr/>
            </p:nvSpPr>
            <p:spPr>
              <a:xfrm>
                <a:off x="5357812" y="2143125"/>
                <a:ext cx="85725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128588">
                    <a:moveTo>
                      <a:pt x="85725" y="85725"/>
                    </a:moveTo>
                    <a:lnTo>
                      <a:pt x="42862" y="0"/>
                    </a:lnTo>
                    <a:lnTo>
                      <a:pt x="0" y="85725"/>
                    </a:lnTo>
                    <a:cubicBezTo>
                      <a:pt x="0" y="109397"/>
                      <a:pt x="19190" y="128588"/>
                      <a:pt x="42862" y="128588"/>
                    </a:cubicBezTo>
                    <a:cubicBezTo>
                      <a:pt x="66535" y="128588"/>
                      <a:pt x="85725" y="109397"/>
                      <a:pt x="85725" y="85725"/>
                    </a:cubicBezTo>
                  </a:path>
                </a:pathLst>
              </a:custGeom>
              <a:noFill/>
              <a:ln w="14288">
                <a:solidFill>
                  <a:srgbClr val="E63946"/>
                </a:solidFill>
              </a:ln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931545" y="2469832"/>
              <a:ext cx="258487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Capex / Revenue 鸿沟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42022" y="2787491"/>
              <a:ext cx="203918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Capex outruns commercial revenue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39165" y="3163252"/>
              <a:ext cx="108480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增速差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+46pt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39165" y="3372802"/>
              <a:ext cx="180555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• 2001 电信泡沫期为 32pt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39165" y="3582352"/>
              <a:ext cx="146818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差距已超 2001 泡沫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096000" y="1905000"/>
            <a:ext cx="5334000" cy="2095500"/>
            <a:chOff x="6096000" y="1905000"/>
            <a:chExt cx="5334000" cy="2095500"/>
          </a:xfrm>
        </p:grpSpPr>
        <p:sp>
          <p:nvSpPr>
            <p:cNvPr id="26" name="Rectangle 26"/>
            <p:cNvSpPr/>
            <p:nvPr/>
          </p:nvSpPr>
          <p:spPr>
            <a:xfrm>
              <a:off x="6096000" y="1905000"/>
              <a:ext cx="5334000" cy="209550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27" name="Rectangle 27"/>
            <p:cNvSpPr/>
            <p:nvPr/>
          </p:nvSpPr>
          <p:spPr>
            <a:xfrm>
              <a:off x="6096000" y="1905000"/>
              <a:ext cx="5334000" cy="38100"/>
            </a:xfrm>
            <a:prstGeom prst="rect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6276975" y="214788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RISK 02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10520362" y="2100262"/>
              <a:ext cx="257175" cy="257175"/>
              <a:chOff x="10520362" y="2100262"/>
              <a:chExt cx="257175" cy="25717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0634662" y="2214562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>
                    <a:moveTo>
                      <a:pt x="0" y="14288"/>
                    </a:moveTo>
                    <a:cubicBezTo>
                      <a:pt x="0" y="22178"/>
                      <a:pt x="6397" y="28575"/>
                      <a:pt x="14288" y="28575"/>
                    </a:cubicBezTo>
                    <a:cubicBezTo>
                      <a:pt x="22178" y="28575"/>
                      <a:pt x="28575" y="22178"/>
                      <a:pt x="28575" y="14288"/>
                    </a:cubicBezTo>
                    <a:cubicBezTo>
                      <a:pt x="28575" y="6397"/>
                      <a:pt x="22178" y="0"/>
                      <a:pt x="14288" y="0"/>
                    </a:cubicBezTo>
                    <a:cubicBezTo>
                      <a:pt x="6397" y="0"/>
                      <a:pt x="0" y="6397"/>
                      <a:pt x="0" y="14288"/>
                    </a:cubicBezTo>
                  </a:path>
                </a:pathLst>
              </a:custGeom>
              <a:noFill/>
              <a:ln w="14288">
                <a:solidFill>
                  <a:srgbClr val="E63946"/>
                </a:solidFill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10577512" y="2157412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142875">
                    <a:moveTo>
                      <a:pt x="0" y="71438"/>
                    </a:moveTo>
                    <a:cubicBezTo>
                      <a:pt x="0" y="110891"/>
                      <a:pt x="31984" y="142875"/>
                      <a:pt x="71438" y="142875"/>
                    </a:cubicBezTo>
                    <a:cubicBezTo>
                      <a:pt x="110891" y="142875"/>
                      <a:pt x="142875" y="110891"/>
                      <a:pt x="142875" y="71438"/>
                    </a:cubicBezTo>
                    <a:cubicBezTo>
                      <a:pt x="142875" y="31984"/>
                      <a:pt x="110891" y="0"/>
                      <a:pt x="71438" y="0"/>
                    </a:cubicBezTo>
                    <a:cubicBezTo>
                      <a:pt x="31984" y="0"/>
                      <a:pt x="0" y="31984"/>
                      <a:pt x="0" y="71438"/>
                    </a:cubicBezTo>
                  </a:path>
                </a:pathLst>
              </a:custGeom>
              <a:noFill/>
              <a:ln w="14288">
                <a:solidFill>
                  <a:srgbClr val="E63946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0520362" y="2100262"/>
                <a:ext cx="25717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57175">
                    <a:moveTo>
                      <a:pt x="0" y="128588"/>
                    </a:moveTo>
                    <a:cubicBezTo>
                      <a:pt x="0" y="199604"/>
                      <a:pt x="57571" y="257175"/>
                      <a:pt x="128588" y="257175"/>
                    </a:cubicBezTo>
                    <a:cubicBezTo>
                      <a:pt x="199604" y="257175"/>
                      <a:pt x="257175" y="199604"/>
                      <a:pt x="257175" y="128588"/>
                    </a:cubicBezTo>
                    <a:cubicBezTo>
                      <a:pt x="257175" y="57571"/>
                      <a:pt x="199604" y="0"/>
                      <a:pt x="128588" y="0"/>
                    </a:cubicBezTo>
                    <a:cubicBezTo>
                      <a:pt x="57571" y="0"/>
                      <a:pt x="0" y="57571"/>
                      <a:pt x="0" y="128588"/>
                    </a:cubicBezTo>
                  </a:path>
                </a:pathLst>
              </a:custGeom>
              <a:noFill/>
              <a:ln w="14288">
                <a:solidFill>
                  <a:srgbClr val="E63946"/>
                </a:solidFill>
              </a:ln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6265545" y="2469832"/>
              <a:ext cx="186373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企业 ROI 难落地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276022" y="2787491"/>
              <a:ext cx="226209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Enterprise ROI lags badly behind capex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273165" y="3163252"/>
              <a:ext cx="238829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MIT: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95%</a:t>
              </a:r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 AI 试点未产生商业价值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273165" y="3372802"/>
              <a:ext cx="225794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仅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5%</a:t>
              </a:r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 企业 EBIT 受 AI 显著影响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273165" y="3582352"/>
              <a:ext cx="15525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• 投资在赌"未来兑现"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62000" y="4000500"/>
            <a:ext cx="5334000" cy="2095500"/>
            <a:chOff x="762000" y="4000500"/>
            <a:chExt cx="5334000" cy="2095500"/>
          </a:xfrm>
        </p:grpSpPr>
        <p:sp>
          <p:nvSpPr>
            <p:cNvPr id="39" name="Rectangle 39"/>
            <p:cNvSpPr/>
            <p:nvPr/>
          </p:nvSpPr>
          <p:spPr>
            <a:xfrm>
              <a:off x="762000" y="4000500"/>
              <a:ext cx="5334000" cy="209550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40" name="Rectangle 40"/>
            <p:cNvSpPr/>
            <p:nvPr/>
          </p:nvSpPr>
          <p:spPr>
            <a:xfrm>
              <a:off x="762000" y="4000500"/>
              <a:ext cx="5334000" cy="38100"/>
            </a:xfrm>
            <a:prstGeom prst="rect">
              <a:avLst/>
            </a:prstGeom>
            <a:solidFill>
              <a:srgbClr val="F4A261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942975" y="424338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RISK 03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5170859" y="4191016"/>
              <a:ext cx="288171" cy="247577"/>
              <a:chOff x="5170859" y="4191016"/>
              <a:chExt cx="288171" cy="24757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5314950" y="4281488"/>
                <a:ext cx="95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  <p:sp>
            <p:nvSpPr>
              <p:cNvPr id="43" name="Freeform 43"/>
              <p:cNvSpPr/>
              <p:nvPr/>
            </p:nvSpPr>
            <p:spPr>
              <a:xfrm>
                <a:off x="5170859" y="4191016"/>
                <a:ext cx="288171" cy="247577"/>
              </a:xfrm>
              <a:custGeom>
                <a:avLst/>
                <a:gdLst/>
                <a:ahLst/>
                <a:cxnLst/>
                <a:rect l="l" t="t" r="r" b="b"/>
                <a:pathLst>
                  <a:path w="288171" h="247577">
                    <a:moveTo>
                      <a:pt x="120702" y="13191"/>
                    </a:moveTo>
                    <a:lnTo>
                      <a:pt x="4888" y="206558"/>
                    </a:lnTo>
                    <a:cubicBezTo>
                      <a:pt x="30" y="214971"/>
                      <a:pt x="0" y="225330"/>
                      <a:pt x="4810" y="233771"/>
                    </a:cubicBezTo>
                    <a:cubicBezTo>
                      <a:pt x="9620" y="242213"/>
                      <a:pt x="18548" y="247468"/>
                      <a:pt x="28262" y="247577"/>
                    </a:cubicBezTo>
                    <a:lnTo>
                      <a:pt x="259920" y="247577"/>
                    </a:lnTo>
                    <a:cubicBezTo>
                      <a:pt x="269630" y="247465"/>
                      <a:pt x="278553" y="242212"/>
                      <a:pt x="283362" y="233775"/>
                    </a:cubicBezTo>
                    <a:cubicBezTo>
                      <a:pt x="288171" y="225339"/>
                      <a:pt x="288145" y="214984"/>
                      <a:pt x="283294" y="206572"/>
                    </a:cubicBezTo>
                    <a:lnTo>
                      <a:pt x="167480" y="13176"/>
                    </a:lnTo>
                    <a:cubicBezTo>
                      <a:pt x="162524" y="4996"/>
                      <a:pt x="153655" y="0"/>
                      <a:pt x="144091" y="0"/>
                    </a:cubicBezTo>
                    <a:cubicBezTo>
                      <a:pt x="134527" y="0"/>
                      <a:pt x="125658" y="4996"/>
                      <a:pt x="120702" y="13176"/>
                    </a:cubicBez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  <p:sp>
            <p:nvSpPr>
              <p:cNvPr id="44" name="Freeform 44"/>
              <p:cNvSpPr/>
              <p:nvPr/>
            </p:nvSpPr>
            <p:spPr>
              <a:xfrm>
                <a:off x="5314950" y="438150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43" y="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931545" y="4565332"/>
              <a:ext cx="181313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客户集中度风险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942022" y="4882991"/>
              <a:ext cx="255127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Six customers carry the whole supply chain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939165" y="5258752"/>
              <a:ext cx="192057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Nvidia 收入 </a:t>
              </a:r>
              <a:r>
                <a:rPr lang="zh-CN" sz="1050" b="1" dirty="0">
                  <a:solidFill>
                    <a:srgbClr val="F4A261"/>
                  </a:solidFill>
                  <a:latin typeface="Arial"/>
                  <a:ea typeface="Microsoft YaHei"/>
                  <a:cs typeface="Arial"/>
                </a:rPr>
                <a:t>85% 来自 6 家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939165" y="5468302"/>
              <a:ext cx="124582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• 前 4 名占近 60%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39165" y="5677852"/>
              <a:ext cx="187456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• 任一砍 capex → 级联冲击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6096000" y="4000500"/>
            <a:ext cx="5334000" cy="2095500"/>
            <a:chOff x="6096000" y="4000500"/>
            <a:chExt cx="5334000" cy="2095500"/>
          </a:xfrm>
        </p:grpSpPr>
        <p:sp>
          <p:nvSpPr>
            <p:cNvPr id="52" name="Rectangle 52"/>
            <p:cNvSpPr/>
            <p:nvPr/>
          </p:nvSpPr>
          <p:spPr>
            <a:xfrm>
              <a:off x="6096000" y="4000500"/>
              <a:ext cx="5334000" cy="209550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53" name="Rectangle 53"/>
            <p:cNvSpPr/>
            <p:nvPr/>
          </p:nvSpPr>
          <p:spPr>
            <a:xfrm>
              <a:off x="6096000" y="4000500"/>
              <a:ext cx="5334000" cy="38100"/>
            </a:xfrm>
            <a:prstGeom prst="rect">
              <a:avLst/>
            </a:prstGeom>
            <a:solidFill>
              <a:srgbClr val="F4A261"/>
            </a:solidFill>
            <a:ln>
              <a:noFill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6276975" y="424338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RISK 04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10520362" y="4195762"/>
              <a:ext cx="257175" cy="242888"/>
              <a:chOff x="10520362" y="4195762"/>
              <a:chExt cx="257175" cy="24288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10520362" y="4252912"/>
                <a:ext cx="25717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185738">
                    <a:moveTo>
                      <a:pt x="0" y="28575"/>
                    </a:moveTo>
                    <a:cubicBezTo>
                      <a:pt x="0" y="12793"/>
                      <a:pt x="12793" y="0"/>
                      <a:pt x="28575" y="0"/>
                    </a:cubicBezTo>
                    <a:lnTo>
                      <a:pt x="228600" y="0"/>
                    </a:lnTo>
                    <a:cubicBezTo>
                      <a:pt x="244382" y="0"/>
                      <a:pt x="257175" y="12793"/>
                      <a:pt x="257175" y="28575"/>
                    </a:cubicBezTo>
                    <a:lnTo>
                      <a:pt x="257175" y="157162"/>
                    </a:lnTo>
                    <a:cubicBezTo>
                      <a:pt x="257175" y="172944"/>
                      <a:pt x="244382" y="185738"/>
                      <a:pt x="228600" y="185738"/>
                    </a:cubicBezTo>
                    <a:lnTo>
                      <a:pt x="28575" y="185738"/>
                    </a:lnTo>
                    <a:cubicBezTo>
                      <a:pt x="12793" y="185738"/>
                      <a:pt x="0" y="172944"/>
                      <a:pt x="0" y="157162"/>
                    </a:cubicBezTo>
                    <a:lnTo>
                      <a:pt x="0" y="28575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  <p:sp>
            <p:nvSpPr>
              <p:cNvPr id="56" name="Freeform 56"/>
              <p:cNvSpPr/>
              <p:nvPr/>
            </p:nvSpPr>
            <p:spPr>
              <a:xfrm>
                <a:off x="10591800" y="4195762"/>
                <a:ext cx="1143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57150">
                    <a:moveTo>
                      <a:pt x="0" y="57150"/>
                    </a:move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lnTo>
                      <a:pt x="85725" y="0"/>
                    </a:lnTo>
                    <a:cubicBezTo>
                      <a:pt x="101507" y="0"/>
                      <a:pt x="114300" y="12793"/>
                      <a:pt x="114300" y="28575"/>
                    </a:cubicBezTo>
                    <a:lnTo>
                      <a:pt x="114300" y="57150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  <p:sp>
            <p:nvSpPr>
              <p:cNvPr id="57" name="Freeform 57"/>
              <p:cNvSpPr/>
              <p:nvPr/>
            </p:nvSpPr>
            <p:spPr>
              <a:xfrm>
                <a:off x="10648950" y="43243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143"/>
                    </a:ln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  <p:sp>
            <p:nvSpPr>
              <p:cNvPr id="58" name="Freeform 58"/>
              <p:cNvSpPr/>
              <p:nvPr/>
            </p:nvSpPr>
            <p:spPr>
              <a:xfrm>
                <a:off x="10520362" y="4338638"/>
                <a:ext cx="257175" cy="40756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40756">
                    <a:moveTo>
                      <a:pt x="0" y="0"/>
                    </a:moveTo>
                    <a:cubicBezTo>
                      <a:pt x="80881" y="40756"/>
                      <a:pt x="176294" y="40756"/>
                      <a:pt x="257175" y="0"/>
                    </a:cubicBezTo>
                  </a:path>
                </a:pathLst>
              </a:custGeom>
              <a:noFill/>
              <a:ln w="14288">
                <a:solidFill>
                  <a:srgbClr val="F4A261"/>
                </a:solidFill>
              </a:ln>
            </p:spPr>
          </p:sp>
        </p:grpSp>
        <p:sp>
          <p:nvSpPr>
            <p:cNvPr id="60" name="TextBox 60"/>
            <p:cNvSpPr txBox="1"/>
            <p:nvPr/>
          </p:nvSpPr>
          <p:spPr>
            <a:xfrm>
              <a:off x="6265545" y="4565332"/>
              <a:ext cx="206616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融资结构转向负债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276022" y="4882991"/>
              <a:ext cx="1978938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From operating cash flow to debt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273165" y="5258752"/>
              <a:ext cx="17135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现金流融资 → </a:t>
              </a:r>
              <a:r>
                <a:rPr lang="zh-CN" sz="1050" b="1" dirty="0">
                  <a:solidFill>
                    <a:srgbClr val="F4A261"/>
                  </a:solidFill>
                  <a:latin typeface="Arial"/>
                  <a:ea typeface="Microsoft YaHei"/>
                  <a:cs typeface="Arial"/>
                </a:rPr>
                <a:t>举债融资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6273165" y="5468302"/>
              <a:ext cx="15371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• 自由现金流开始转负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273165" y="5677852"/>
              <a:ext cx="18438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• 兑现时间表的耐心被压缩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5886450" y="3790950"/>
            <a:ext cx="419100" cy="419100"/>
            <a:chOff x="5886450" y="3790950"/>
            <a:chExt cx="419100" cy="419100"/>
          </a:xfrm>
        </p:grpSpPr>
        <p:sp>
          <p:nvSpPr>
            <p:cNvPr id="66" name="Ellipse 66"/>
            <p:cNvSpPr/>
            <p:nvPr/>
          </p:nvSpPr>
          <p:spPr>
            <a:xfrm>
              <a:off x="5886450" y="3790950"/>
              <a:ext cx="419100" cy="419100"/>
            </a:xfrm>
            <a:prstGeom prst="ellipse">
              <a:avLst/>
            </a:prstGeom>
            <a:solidFill>
              <a:srgbClr val="0E1116"/>
            </a:solidFill>
            <a:ln w="19050">
              <a:solidFill>
                <a:srgbClr val="E63946"/>
              </a:solidFill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6038384" y="3953828"/>
              <a:ext cx="11523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×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561975" y="6381750"/>
            <a:ext cx="11068050" cy="357188"/>
            <a:chOff x="561975" y="6381750"/>
            <a:chExt cx="11068050" cy="357188"/>
          </a:xfrm>
        </p:grpSpPr>
        <p:sp>
          <p:nvSpPr>
            <p:cNvPr id="69" name="Line 69"/>
            <p:cNvSpPr/>
            <p:nvPr/>
          </p:nvSpPr>
          <p:spPr>
            <a:xfrm>
              <a:off x="571500" y="638175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561975" y="6586538"/>
              <a:ext cx="4499134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MIT GenAI Pilot Study · Allianz · Seeking Alpha · Goldman Sachs 2026 outlook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1271409" y="6586538"/>
              <a:ext cx="3586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19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3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1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9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38" grpId="0"/>
      <p:bldP spid="51" grpId="0"/>
      <p:bldP spid="65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544830" y="444341"/>
            <a:ext cx="3853415" cy="898684"/>
            <a:chOff x="544830" y="444341"/>
            <a:chExt cx="3853415" cy="898684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870418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PROLOGUE · 02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385341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编辑导语 / Editor's Note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7200" y="1123950"/>
            <a:ext cx="951547" cy="1828800"/>
            <a:chOff x="457200" y="1123950"/>
            <a:chExt cx="951547" cy="1828800"/>
          </a:xfrm>
        </p:grpSpPr>
        <p:sp>
          <p:nvSpPr>
            <p:cNvPr id="7" name="TextBox 7"/>
            <p:cNvSpPr txBox="1"/>
            <p:nvPr/>
          </p:nvSpPr>
          <p:spPr>
            <a:xfrm>
              <a:off x="457200" y="1123950"/>
              <a:ext cx="951547" cy="1828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0" dirty="0">
                  <a:solidFill>
                    <a:srgbClr val="E63946">
                      <a:alphaMod val="45000"/>
                    </a:srgbClr>
                  </a:solidFill>
                  <a:latin typeface="Cambria"/>
                  <a:ea typeface="SimSun"/>
                  <a:cs typeface="Cambria"/>
                </a:rPr>
                <a:t>"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95425" y="2043112"/>
            <a:ext cx="7044273" cy="457200"/>
            <a:chOff x="1495425" y="2043112"/>
            <a:chExt cx="7044273" cy="457200"/>
          </a:xfrm>
        </p:grpSpPr>
        <p:sp>
          <p:nvSpPr>
            <p:cNvPr id="9" name="TextBox 9"/>
            <p:cNvSpPr txBox="1"/>
            <p:nvPr/>
          </p:nvSpPr>
          <p:spPr>
            <a:xfrm>
              <a:off x="1495425" y="2043112"/>
              <a:ext cx="7044273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三组数字，足以定义 2026 年的 AI 资本格局。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0540" y="2720340"/>
            <a:ext cx="3108960" cy="1146810"/>
            <a:chOff x="510540" y="2720340"/>
            <a:chExt cx="3108960" cy="1146810"/>
          </a:xfrm>
        </p:grpSpPr>
        <p:sp>
          <p:nvSpPr>
            <p:cNvPr id="11" name="TextBox 11"/>
            <p:cNvSpPr txBox="1"/>
            <p:nvPr/>
          </p:nvSpPr>
          <p:spPr>
            <a:xfrm>
              <a:off x="510540" y="2720340"/>
              <a:ext cx="2146173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8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$297B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58165" y="3506152"/>
              <a:ext cx="197424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单季全球 VC 总额 · AI 占 </a:t>
              </a:r>
              <a:r>
                <a:rPr lang="zh-CN" sz="105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81%</a:t>
              </a:r>
            </a:p>
          </p:txBody>
        </p:sp>
        <p:sp>
          <p:nvSpPr>
            <p:cNvPr id="13" name="Line 13"/>
            <p:cNvSpPr/>
            <p:nvPr/>
          </p:nvSpPr>
          <p:spPr>
            <a:xfrm>
              <a:off x="571500" y="3857625"/>
              <a:ext cx="3048000" cy="9525"/>
            </a:xfrm>
            <a:custGeom>
              <a:avLst/>
              <a:gdLst/>
              <a:ahLst/>
              <a:cxnLst/>
              <a:rect l="l" t="t" r="r" b="b"/>
              <a:pathLst>
                <a:path w="3048000" h="9525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4225290" y="2720340"/>
            <a:ext cx="3108960" cy="1146810"/>
            <a:chOff x="4225290" y="2720340"/>
            <a:chExt cx="3108960" cy="1146810"/>
          </a:xfrm>
        </p:grpSpPr>
        <p:sp>
          <p:nvSpPr>
            <p:cNvPr id="15" name="TextBox 15"/>
            <p:cNvSpPr txBox="1"/>
            <p:nvPr/>
          </p:nvSpPr>
          <p:spPr>
            <a:xfrm>
              <a:off x="4225290" y="2720340"/>
              <a:ext cx="1962150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8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$188B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272915" y="3506152"/>
              <a:ext cx="209692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四笔交易合计 · 占全季 VC </a:t>
              </a:r>
              <a:r>
                <a:rPr lang="zh-CN" sz="105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65%</a:t>
              </a:r>
            </a:p>
          </p:txBody>
        </p:sp>
        <p:sp>
          <p:nvSpPr>
            <p:cNvPr id="17" name="Line 17"/>
            <p:cNvSpPr/>
            <p:nvPr/>
          </p:nvSpPr>
          <p:spPr>
            <a:xfrm>
              <a:off x="4286250" y="3857625"/>
              <a:ext cx="3048000" cy="9525"/>
            </a:xfrm>
            <a:custGeom>
              <a:avLst/>
              <a:gdLst/>
              <a:ahLst/>
              <a:cxnLst/>
              <a:rect l="l" t="t" r="r" b="b"/>
              <a:pathLst>
                <a:path w="3048000" h="9525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7940040" y="2720340"/>
            <a:ext cx="3325368" cy="1146810"/>
            <a:chOff x="7940040" y="2720340"/>
            <a:chExt cx="3325368" cy="1146810"/>
          </a:xfrm>
        </p:grpSpPr>
        <p:sp>
          <p:nvSpPr>
            <p:cNvPr id="19" name="TextBox 19"/>
            <p:cNvSpPr txBox="1"/>
            <p:nvPr/>
          </p:nvSpPr>
          <p:spPr>
            <a:xfrm>
              <a:off x="7940040" y="2720340"/>
              <a:ext cx="2146173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8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+46pt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987665" y="3506152"/>
              <a:ext cx="327774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Capex 与 AI 收入增速差距 · 已超 </a:t>
              </a:r>
              <a:r>
                <a:rPr lang="zh-CN" sz="105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2001 电信泡沫</a:t>
              </a:r>
            </a:p>
          </p:txBody>
        </p:sp>
        <p:sp>
          <p:nvSpPr>
            <p:cNvPr id="21" name="Line 21"/>
            <p:cNvSpPr/>
            <p:nvPr/>
          </p:nvSpPr>
          <p:spPr>
            <a:xfrm>
              <a:off x="8001000" y="3857625"/>
              <a:ext cx="3048000" cy="9525"/>
            </a:xfrm>
            <a:custGeom>
              <a:avLst/>
              <a:gdLst/>
              <a:ahLst/>
              <a:cxnLst/>
              <a:rect l="l" t="t" r="r" b="b"/>
              <a:pathLst>
                <a:path w="3048000" h="9525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556260" y="4347210"/>
            <a:ext cx="7417689" cy="777240"/>
            <a:chOff x="556260" y="4347210"/>
            <a:chExt cx="7417689" cy="777240"/>
          </a:xfrm>
        </p:grpSpPr>
        <p:sp>
          <p:nvSpPr>
            <p:cNvPr id="23" name="TextBox 23"/>
            <p:cNvSpPr txBox="1"/>
            <p:nvPr/>
          </p:nvSpPr>
          <p:spPr>
            <a:xfrm>
              <a:off x="556260" y="4347210"/>
              <a:ext cx="3614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这一期，我们用 18 张数据图，回答一个问题：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56260" y="4613910"/>
              <a:ext cx="741768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当全球风险资本以前所未有的集中度涌入 AI，</a:t>
              </a:r>
              <a:r>
                <a:rPr lang="zh-CN" sz="120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这究竟是基建周期的开端，还是泡沫膨胀的中段？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56260" y="4880610"/>
              <a:ext cx="38862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不要急着下结论。我们先把六个维度的数字铺开。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8165" y="5886450"/>
            <a:ext cx="2119932" cy="347662"/>
            <a:chOff x="558165" y="5886450"/>
            <a:chExt cx="2119932" cy="347662"/>
          </a:xfrm>
        </p:grpSpPr>
        <p:sp>
          <p:nvSpPr>
            <p:cNvPr id="27" name="Line 27"/>
            <p:cNvSpPr/>
            <p:nvPr/>
          </p:nvSpPr>
          <p:spPr>
            <a:xfrm>
              <a:off x="571500" y="588645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558165" y="6020752"/>
              <a:ext cx="21199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— Editorial Desk, 2026-05-16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61975" y="6477000"/>
            <a:ext cx="11068050" cy="261938"/>
            <a:chOff x="561975" y="6477000"/>
            <a:chExt cx="11068050" cy="261938"/>
          </a:xfrm>
        </p:grpSpPr>
        <p:sp>
          <p:nvSpPr>
            <p:cNvPr id="30" name="Line 30"/>
            <p:cNvSpPr/>
            <p:nvPr/>
          </p:nvSpPr>
          <p:spPr>
            <a:xfrm>
              <a:off x="571500" y="6477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561975" y="6586538"/>
              <a:ext cx="336542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Capital, Compute, and the Closed Loop · 2026 Industry Briefing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244024" y="658653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02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9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9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7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7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8" grpId="0"/>
      <p:bldP spid="22" grpId="0"/>
      <p:bldP spid="26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29590" y="444341"/>
            <a:ext cx="6156579" cy="1103471"/>
            <a:chOff x="529590" y="444341"/>
            <a:chExt cx="6156579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74992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CLOSING · 20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29590" y="786765"/>
              <a:ext cx="6156579" cy="670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3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六大判断 / </a:t>
              </a:r>
              <a:r>
                <a:rPr lang="zh-CN" sz="33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Six Takeaways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375313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Closing notes on 2026's global AI capital landscape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33400" y="1771650"/>
            <a:ext cx="5372100" cy="733425"/>
            <a:chOff x="533400" y="1771650"/>
            <a:chExt cx="5372100" cy="733425"/>
          </a:xfrm>
        </p:grpSpPr>
        <p:sp>
          <p:nvSpPr>
            <p:cNvPr id="8" name="TextBox 8"/>
            <p:cNvSpPr txBox="1"/>
            <p:nvPr/>
          </p:nvSpPr>
          <p:spPr>
            <a:xfrm>
              <a:off x="533400" y="1771650"/>
              <a:ext cx="329232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25855" y="1911668"/>
              <a:ext cx="247719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资本集中度是 2026 主旋律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30618" y="2180749"/>
              <a:ext cx="376985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单季 65% 的全球 VC 进入 4 家公司——"钱没变多，是更集中"</a:t>
              </a:r>
            </a:p>
          </p:txBody>
        </p:sp>
        <p:sp>
          <p:nvSpPr>
            <p:cNvPr id="11" name="Line 11"/>
            <p:cNvSpPr/>
            <p:nvPr/>
          </p:nvSpPr>
          <p:spPr>
            <a:xfrm>
              <a:off x="571500" y="2495550"/>
              <a:ext cx="5334000" cy="9525"/>
            </a:xfrm>
            <a:custGeom>
              <a:avLst/>
              <a:gdLst/>
              <a:ahLst/>
              <a:cxnLst/>
              <a:rect l="l" t="t" r="r" b="b"/>
              <a:pathLst>
                <a:path w="5334000" h="9525">
                  <a:moveTo>
                    <a:pt x="0" y="0"/>
                  </a:moveTo>
                  <a:lnTo>
                    <a:pt x="5334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533400" y="2647950"/>
            <a:ext cx="5372100" cy="733425"/>
            <a:chOff x="533400" y="2647950"/>
            <a:chExt cx="5372100" cy="733425"/>
          </a:xfrm>
        </p:grpSpPr>
        <p:sp>
          <p:nvSpPr>
            <p:cNvPr id="13" name="TextBox 13"/>
            <p:cNvSpPr txBox="1"/>
            <p:nvPr/>
          </p:nvSpPr>
          <p:spPr>
            <a:xfrm>
              <a:off x="533400" y="2647950"/>
              <a:ext cx="329232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②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25855" y="2787968"/>
              <a:ext cx="206314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算力是 2026 的硬通货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618" y="3057049"/>
              <a:ext cx="359897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Nvidia 既是基建供应商又是大股东，形成全行业闭环结构</a:t>
              </a:r>
            </a:p>
          </p:txBody>
        </p:sp>
        <p:sp>
          <p:nvSpPr>
            <p:cNvPr id="16" name="Line 16"/>
            <p:cNvSpPr/>
            <p:nvPr/>
          </p:nvSpPr>
          <p:spPr>
            <a:xfrm>
              <a:off x="571500" y="3371850"/>
              <a:ext cx="5334000" cy="9525"/>
            </a:xfrm>
            <a:custGeom>
              <a:avLst/>
              <a:gdLst/>
              <a:ahLst/>
              <a:cxnLst/>
              <a:rect l="l" t="t" r="r" b="b"/>
              <a:pathLst>
                <a:path w="5334000" h="9525">
                  <a:moveTo>
                    <a:pt x="0" y="0"/>
                  </a:moveTo>
                  <a:lnTo>
                    <a:pt x="5334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533400" y="3524250"/>
            <a:ext cx="5372100" cy="733425"/>
            <a:chOff x="533400" y="3524250"/>
            <a:chExt cx="5372100" cy="733425"/>
          </a:xfrm>
        </p:grpSpPr>
        <p:sp>
          <p:nvSpPr>
            <p:cNvPr id="18" name="TextBox 18"/>
            <p:cNvSpPr txBox="1"/>
            <p:nvPr/>
          </p:nvSpPr>
          <p:spPr>
            <a:xfrm>
              <a:off x="533400" y="3524250"/>
              <a:ext cx="329232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③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25855" y="3664268"/>
              <a:ext cx="293265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下一道护城河是电力，不是芯片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30618" y="3933349"/>
              <a:ext cx="405465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$725B Capex 中 60%+ 流向电力 / 冷却 / 土建——资源约束已转移</a:t>
              </a:r>
            </a:p>
          </p:txBody>
        </p:sp>
        <p:sp>
          <p:nvSpPr>
            <p:cNvPr id="21" name="Line 21"/>
            <p:cNvSpPr/>
            <p:nvPr/>
          </p:nvSpPr>
          <p:spPr>
            <a:xfrm>
              <a:off x="571500" y="4248150"/>
              <a:ext cx="5334000" cy="9525"/>
            </a:xfrm>
            <a:custGeom>
              <a:avLst/>
              <a:gdLst/>
              <a:ahLst/>
              <a:cxnLst/>
              <a:rect l="l" t="t" r="r" b="b"/>
              <a:pathLst>
                <a:path w="5334000" h="9525">
                  <a:moveTo>
                    <a:pt x="0" y="0"/>
                  </a:moveTo>
                  <a:lnTo>
                    <a:pt x="5334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6248400" y="1771650"/>
            <a:ext cx="5372100" cy="733425"/>
            <a:chOff x="6248400" y="1771650"/>
            <a:chExt cx="5372100" cy="733425"/>
          </a:xfrm>
        </p:grpSpPr>
        <p:sp>
          <p:nvSpPr>
            <p:cNvPr id="23" name="TextBox 23"/>
            <p:cNvSpPr txBox="1"/>
            <p:nvPr/>
          </p:nvSpPr>
          <p:spPr>
            <a:xfrm>
              <a:off x="6248400" y="1771650"/>
              <a:ext cx="329232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④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840855" y="1911668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中美双轨结构已成型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845618" y="2180749"/>
              <a:ext cx="446760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美国推迟 IPO 喂超大私募，中国二级市场全面打开，路径差异不再可逆</a:t>
              </a:r>
            </a:p>
          </p:txBody>
        </p:sp>
        <p:sp>
          <p:nvSpPr>
            <p:cNvPr id="26" name="Line 26"/>
            <p:cNvSpPr/>
            <p:nvPr/>
          </p:nvSpPr>
          <p:spPr>
            <a:xfrm>
              <a:off x="6286500" y="2495550"/>
              <a:ext cx="5334000" cy="9525"/>
            </a:xfrm>
            <a:custGeom>
              <a:avLst/>
              <a:gdLst/>
              <a:ahLst/>
              <a:cxnLst/>
              <a:rect l="l" t="t" r="r" b="b"/>
              <a:pathLst>
                <a:path w="5334000" h="9525">
                  <a:moveTo>
                    <a:pt x="0" y="0"/>
                  </a:moveTo>
                  <a:lnTo>
                    <a:pt x="5334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6248400" y="2647950"/>
            <a:ext cx="5372100" cy="733425"/>
            <a:chOff x="6248400" y="2647950"/>
            <a:chExt cx="5372100" cy="733425"/>
          </a:xfrm>
        </p:grpSpPr>
        <p:sp>
          <p:nvSpPr>
            <p:cNvPr id="28" name="TextBox 28"/>
            <p:cNvSpPr txBox="1"/>
            <p:nvPr/>
          </p:nvSpPr>
          <p:spPr>
            <a:xfrm>
              <a:off x="6248400" y="2647950"/>
              <a:ext cx="329232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⑤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840855" y="2787968"/>
              <a:ext cx="256000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真实 ROI 滞后但巨头未止血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845618" y="3057049"/>
              <a:ext cx="386241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95% 试点失败 vs $725B capex 继续上调——这是赌"未来兑现"</a:t>
              </a:r>
            </a:p>
          </p:txBody>
        </p:sp>
        <p:sp>
          <p:nvSpPr>
            <p:cNvPr id="31" name="Line 31"/>
            <p:cNvSpPr/>
            <p:nvPr/>
          </p:nvSpPr>
          <p:spPr>
            <a:xfrm>
              <a:off x="6286500" y="3371850"/>
              <a:ext cx="5334000" cy="9525"/>
            </a:xfrm>
            <a:custGeom>
              <a:avLst/>
              <a:gdLst/>
              <a:ahLst/>
              <a:cxnLst/>
              <a:rect l="l" t="t" r="r" b="b"/>
              <a:pathLst>
                <a:path w="5334000" h="9525">
                  <a:moveTo>
                    <a:pt x="0" y="0"/>
                  </a:moveTo>
                  <a:lnTo>
                    <a:pt x="5334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6248400" y="3524250"/>
            <a:ext cx="5372100" cy="733425"/>
            <a:chOff x="6248400" y="3524250"/>
            <a:chExt cx="5372100" cy="733425"/>
          </a:xfrm>
        </p:grpSpPr>
        <p:sp>
          <p:nvSpPr>
            <p:cNvPr id="33" name="TextBox 33"/>
            <p:cNvSpPr txBox="1"/>
            <p:nvPr/>
          </p:nvSpPr>
          <p:spPr>
            <a:xfrm>
              <a:off x="6248400" y="3524250"/>
              <a:ext cx="329232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⑥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840855" y="3664268"/>
              <a:ext cx="221841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Anthropic 反超 OpenAI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845618" y="3933349"/>
              <a:ext cx="405465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在谈估值 $900B vs $852B；ARR 增速 Anthropic 已超越 OpenAI</a:t>
              </a:r>
            </a:p>
          </p:txBody>
        </p:sp>
        <p:sp>
          <p:nvSpPr>
            <p:cNvPr id="36" name="Line 36"/>
            <p:cNvSpPr/>
            <p:nvPr/>
          </p:nvSpPr>
          <p:spPr>
            <a:xfrm>
              <a:off x="6286500" y="4248150"/>
              <a:ext cx="5334000" cy="9525"/>
            </a:xfrm>
            <a:custGeom>
              <a:avLst/>
              <a:gdLst/>
              <a:ahLst/>
              <a:cxnLst/>
              <a:rect l="l" t="t" r="r" b="b"/>
              <a:pathLst>
                <a:path w="5334000" h="9525">
                  <a:moveTo>
                    <a:pt x="0" y="0"/>
                  </a:moveTo>
                  <a:lnTo>
                    <a:pt x="5334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</p:grpSp>
      <p:grpSp>
        <p:nvGrpSpPr>
          <p:cNvPr id="43" name="Group 43"/>
          <p:cNvGrpSpPr/>
          <p:nvPr/>
        </p:nvGrpSpPr>
        <p:grpSpPr>
          <a:xfrm>
            <a:off x="571500" y="4667250"/>
            <a:ext cx="11049000" cy="1109662"/>
            <a:chOff x="571500" y="4667250"/>
            <a:chExt cx="11049000" cy="1109662"/>
          </a:xfrm>
        </p:grpSpPr>
        <p:sp>
          <p:nvSpPr>
            <p:cNvPr id="38" name="Rectangle 38"/>
            <p:cNvSpPr/>
            <p:nvPr/>
          </p:nvSpPr>
          <p:spPr>
            <a:xfrm>
              <a:off x="571500" y="4667250"/>
              <a:ext cx="11049000" cy="1047750"/>
            </a:xfrm>
            <a:prstGeom prst="rect">
              <a:avLst/>
            </a:prstGeom>
            <a:solidFill>
              <a:srgbClr val="1A1F26"/>
            </a:solidFill>
            <a:ln>
              <a:noFill/>
            </a:ln>
          </p:spPr>
        </p:sp>
        <p:sp>
          <p:nvSpPr>
            <p:cNvPr id="39" name="Rectangle 39"/>
            <p:cNvSpPr/>
            <p:nvPr/>
          </p:nvSpPr>
          <p:spPr>
            <a:xfrm>
              <a:off x="571500" y="4667250"/>
              <a:ext cx="57150" cy="1047750"/>
            </a:xfrm>
            <a:prstGeom prst="rect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942022" y="4911566"/>
              <a:ext cx="97283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EDITORIAL CLOSE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31545" y="5203508"/>
              <a:ext cx="434344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"This is not yet the bubble bursting.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31545" y="5441632"/>
              <a:ext cx="358435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i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It is the bubble compounding."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61022" y="6000750"/>
            <a:ext cx="11069003" cy="707231"/>
            <a:chOff x="561022" y="6000750"/>
            <a:chExt cx="11069003" cy="707231"/>
          </a:xfrm>
        </p:grpSpPr>
        <p:sp>
          <p:nvSpPr>
            <p:cNvPr id="44" name="Line 44"/>
            <p:cNvSpPr/>
            <p:nvPr/>
          </p:nvSpPr>
          <p:spPr>
            <a:xfrm>
              <a:off x="571500" y="600075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561022" y="6140291"/>
              <a:ext cx="1002959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PRIMARY SOURCES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561022" y="6368891"/>
              <a:ext cx="631662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Crunchbase · PitchBook · CNBC · Bloomberg · TechCrunch · OpenAI / Anthropic / xAI press · Tom's Hardware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61022" y="6540341"/>
              <a:ext cx="670219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Goldman Sachs · Allianz · Statista · MIT GenAI Pilot Study · BigGo Finance · TechFundingNews · DataCenterDynamics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0323909" y="6548438"/>
              <a:ext cx="1306116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20 / 20 · End of briefing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5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6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7" grpId="0"/>
      <p:bldP spid="32" grpId="0"/>
      <p:bldP spid="37" grpId="0"/>
      <p:bldP spid="43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29590" y="444341"/>
            <a:ext cx="4188095" cy="1198721"/>
            <a:chOff x="529590" y="444341"/>
            <a:chExt cx="4188095" cy="119872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846320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CONTENTS · 03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29590" y="882015"/>
              <a:ext cx="3904598" cy="670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3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目录 / Contents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429702"/>
              <a:ext cx="415952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Six parts · Eighteen data charts · 2026 全球 AI 资本格局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25780" y="1897380"/>
            <a:ext cx="4820602" cy="2684145"/>
            <a:chOff x="525780" y="1897380"/>
            <a:chExt cx="4820602" cy="2684145"/>
          </a:xfrm>
        </p:grpSpPr>
        <p:grpSp>
          <p:nvGrpSpPr>
            <p:cNvPr id="13" name="Group 13"/>
            <p:cNvGrpSpPr/>
            <p:nvPr/>
          </p:nvGrpSpPr>
          <p:grpSpPr>
            <a:xfrm>
              <a:off x="525780" y="1897380"/>
              <a:ext cx="4820602" cy="779145"/>
              <a:chOff x="525780" y="1897380"/>
              <a:chExt cx="4820602" cy="779145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525780" y="1897380"/>
                <a:ext cx="257061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60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I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122045" y="2031682"/>
                <a:ext cx="2091466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全景 · Landscape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130618" y="2352199"/>
                <a:ext cx="236010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Q1 风投 · Hyperscaler $725B Capex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687943" y="2180749"/>
                <a:ext cx="65843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P04 — P05</a:t>
                </a:r>
              </a:p>
            </p:txBody>
          </p:sp>
          <p:sp>
            <p:nvSpPr>
              <p:cNvPr id="12" name="Line 12"/>
              <p:cNvSpPr/>
              <p:nvPr/>
            </p:nvSpPr>
            <p:spPr>
              <a:xfrm>
                <a:off x="571500" y="2667000"/>
                <a:ext cx="4762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9525">
                    <a:moveTo>
                      <a:pt x="0" y="0"/>
                    </a:moveTo>
                    <a:lnTo>
                      <a:pt x="47625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525780" y="2849880"/>
              <a:ext cx="4820602" cy="779145"/>
              <a:chOff x="525780" y="2849880"/>
              <a:chExt cx="4820602" cy="779145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525780" y="2849880"/>
                <a:ext cx="422681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60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II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22045" y="2984182"/>
                <a:ext cx="2711394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三巨头 · The Big Three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130618" y="3304699"/>
                <a:ext cx="168371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OpenAI · Anthropic · xAI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687943" y="3133249"/>
                <a:ext cx="65843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P06 — P09</a:t>
                </a:r>
              </a:p>
            </p:txBody>
          </p:sp>
          <p:sp>
            <p:nvSpPr>
              <p:cNvPr id="18" name="Line 18"/>
              <p:cNvSpPr/>
              <p:nvPr/>
            </p:nvSpPr>
            <p:spPr>
              <a:xfrm>
                <a:off x="571500" y="3619500"/>
                <a:ext cx="4762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9525">
                    <a:moveTo>
                      <a:pt x="0" y="0"/>
                    </a:moveTo>
                    <a:lnTo>
                      <a:pt x="47625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525780" y="3802380"/>
              <a:ext cx="4820602" cy="779145"/>
              <a:chOff x="525780" y="3802380"/>
              <a:chExt cx="4820602" cy="779145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525780" y="3802380"/>
                <a:ext cx="588302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60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III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122045" y="3936682"/>
                <a:ext cx="2660787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中国阵营 · China Camp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130618" y="4257199"/>
                <a:ext cx="206818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DeepSeek $50B 领跑 · 中美双轨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794742" y="4085749"/>
                <a:ext cx="55164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P10 — P11</a:t>
                </a:r>
              </a:p>
            </p:txBody>
          </p:sp>
          <p:sp>
            <p:nvSpPr>
              <p:cNvPr id="24" name="Line 24"/>
              <p:cNvSpPr/>
              <p:nvPr/>
            </p:nvSpPr>
            <p:spPr>
              <a:xfrm>
                <a:off x="571500" y="4572000"/>
                <a:ext cx="4762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9525">
                    <a:moveTo>
                      <a:pt x="0" y="0"/>
                    </a:moveTo>
                    <a:lnTo>
                      <a:pt x="47625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</p:grpSp>
      <p:grpSp>
        <p:nvGrpSpPr>
          <p:cNvPr id="45" name="Group 45"/>
          <p:cNvGrpSpPr/>
          <p:nvPr/>
        </p:nvGrpSpPr>
        <p:grpSpPr>
          <a:xfrm>
            <a:off x="6240780" y="1897380"/>
            <a:ext cx="4820603" cy="2684145"/>
            <a:chOff x="6240780" y="1897380"/>
            <a:chExt cx="4820603" cy="2684145"/>
          </a:xfrm>
        </p:grpSpPr>
        <p:grpSp>
          <p:nvGrpSpPr>
            <p:cNvPr id="32" name="Group 32"/>
            <p:cNvGrpSpPr/>
            <p:nvPr/>
          </p:nvGrpSpPr>
          <p:grpSpPr>
            <a:xfrm>
              <a:off x="6240780" y="1897380"/>
              <a:ext cx="4820602" cy="779145"/>
              <a:chOff x="6240780" y="1897380"/>
              <a:chExt cx="4820602" cy="779145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6240780" y="1897380"/>
                <a:ext cx="560699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60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IV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6932295" y="2031682"/>
                <a:ext cx="324276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二线梯队 · The Second Tier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6940868" y="2352199"/>
                <a:ext cx="240282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SSI · Perplexity · Mistral · Cohere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0837259" y="2180749"/>
                <a:ext cx="22412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P12</a:t>
                </a:r>
              </a:p>
            </p:txBody>
          </p:sp>
          <p:sp>
            <p:nvSpPr>
              <p:cNvPr id="31" name="Line 31"/>
              <p:cNvSpPr/>
              <p:nvPr/>
            </p:nvSpPr>
            <p:spPr>
              <a:xfrm>
                <a:off x="6286500" y="2667000"/>
                <a:ext cx="4762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9525">
                    <a:moveTo>
                      <a:pt x="0" y="0"/>
                    </a:moveTo>
                    <a:lnTo>
                      <a:pt x="47625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6240780" y="2849880"/>
              <a:ext cx="4820602" cy="779145"/>
              <a:chOff x="6240780" y="2849880"/>
              <a:chExt cx="4820602" cy="779145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6240780" y="2849880"/>
                <a:ext cx="395078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60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V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6932295" y="2984182"/>
                <a:ext cx="348314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基建与闭环 · Infrastructure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6940868" y="3304699"/>
                <a:ext cx="197562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Nvidia 闭环 · Stargate $500B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0474142" y="3133249"/>
                <a:ext cx="58724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P13 — P16</a:t>
                </a:r>
              </a:p>
            </p:txBody>
          </p:sp>
          <p:sp>
            <p:nvSpPr>
              <p:cNvPr id="37" name="Line 37"/>
              <p:cNvSpPr/>
              <p:nvPr/>
            </p:nvSpPr>
            <p:spPr>
              <a:xfrm>
                <a:off x="6286500" y="3619500"/>
                <a:ext cx="4762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9525">
                    <a:moveTo>
                      <a:pt x="0" y="0"/>
                    </a:moveTo>
                    <a:lnTo>
                      <a:pt x="47625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6240780" y="3802380"/>
              <a:ext cx="4820603" cy="779145"/>
              <a:chOff x="6240780" y="3802380"/>
              <a:chExt cx="4820603" cy="779145"/>
            </a:xfrm>
          </p:grpSpPr>
          <p:sp>
            <p:nvSpPr>
              <p:cNvPr id="39" name="TextBox 39"/>
              <p:cNvSpPr txBox="1"/>
              <p:nvPr/>
            </p:nvSpPr>
            <p:spPr>
              <a:xfrm>
                <a:off x="6240780" y="3802380"/>
                <a:ext cx="560699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60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VI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932295" y="3936682"/>
                <a:ext cx="2863213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泡沫与判断 · The Bubble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940868" y="4257199"/>
                <a:ext cx="210378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Capex/Revenue 鸿沟 · 六大判断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0438543" y="4085749"/>
                <a:ext cx="62284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P17 — P20</a:t>
                </a:r>
              </a:p>
            </p:txBody>
          </p:sp>
          <p:sp>
            <p:nvSpPr>
              <p:cNvPr id="43" name="Line 43"/>
              <p:cNvSpPr/>
              <p:nvPr/>
            </p:nvSpPr>
            <p:spPr>
              <a:xfrm>
                <a:off x="6286500" y="4572000"/>
                <a:ext cx="4762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9525">
                    <a:moveTo>
                      <a:pt x="0" y="0"/>
                    </a:moveTo>
                    <a:lnTo>
                      <a:pt x="47625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558165" y="5715000"/>
            <a:ext cx="11062335" cy="671512"/>
            <a:chOff x="558165" y="5715000"/>
            <a:chExt cx="11062335" cy="671512"/>
          </a:xfrm>
        </p:grpSpPr>
        <p:sp>
          <p:nvSpPr>
            <p:cNvPr id="46" name="Line 46"/>
            <p:cNvSpPr/>
            <p:nvPr/>
          </p:nvSpPr>
          <p:spPr>
            <a:xfrm>
              <a:off x="571500" y="5715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559118" y="5943124"/>
              <a:ext cx="162675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阅读建议 / Reading note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58165" y="6173152"/>
              <a:ext cx="403683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每章约 3-5 分钟 · 推荐顺序阅读 · 数据均附 §VIII 来源列表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61975" y="6586538"/>
            <a:ext cx="11068050" cy="152400"/>
            <a:chOff x="561975" y="6586538"/>
            <a:chExt cx="11068050" cy="152400"/>
          </a:xfrm>
        </p:grpSpPr>
        <p:sp>
          <p:nvSpPr>
            <p:cNvPr id="50" name="TextBox 50"/>
            <p:cNvSpPr txBox="1"/>
            <p:nvPr/>
          </p:nvSpPr>
          <p:spPr>
            <a:xfrm>
              <a:off x="561975" y="6586538"/>
              <a:ext cx="336542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Capital, Compute, and the Closed Loop · 2026 Industry Briefing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1244024" y="658653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03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6735675" cy="1103471"/>
            <a:chOff x="544830" y="444341"/>
            <a:chExt cx="6735675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36443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 · LANDSCAPE · 04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673567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2026 Q1 全球风投：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$297B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创纪录，AI 拿走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81%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405984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Global VC Q1 2026 — four mega-deals carry the quarter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1500" y="1809750"/>
            <a:ext cx="2758941" cy="2095500"/>
            <a:chOff x="571500" y="1809750"/>
            <a:chExt cx="2758941" cy="2095500"/>
          </a:xfrm>
        </p:grpSpPr>
        <p:sp>
          <p:nvSpPr>
            <p:cNvPr id="8" name="Rectangle 8"/>
            <p:cNvSpPr/>
            <p:nvPr/>
          </p:nvSpPr>
          <p:spPr>
            <a:xfrm>
              <a:off x="571500" y="1809750"/>
              <a:ext cx="2667000" cy="2095500"/>
            </a:xfrm>
            <a:prstGeom prst="roundRect">
              <a:avLst>
                <a:gd name="adj" fmla="val 2727"/>
              </a:avLst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9" name="Line 9"/>
            <p:cNvSpPr/>
            <p:nvPr/>
          </p:nvSpPr>
          <p:spPr>
            <a:xfrm>
              <a:off x="571500" y="1809750"/>
              <a:ext cx="9525" cy="952500"/>
            </a:xfrm>
            <a:custGeom>
              <a:avLst/>
              <a:gdLst/>
              <a:ahLst/>
              <a:cxnLst/>
              <a:rect l="l" t="t" r="r" b="b"/>
              <a:pathLst>
                <a:path w="9525"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noFill/>
            <a:ln w="28575">
              <a:solidFill>
                <a:srgbClr val="E63946"/>
              </a:solidFill>
            </a:ln>
          </p:spPr>
        </p:sp>
        <p:grpSp>
          <p:nvGrpSpPr>
            <p:cNvPr id="15" name="Group 15"/>
            <p:cNvGrpSpPr/>
            <p:nvPr/>
          </p:nvGrpSpPr>
          <p:grpSpPr>
            <a:xfrm>
              <a:off x="788194" y="2026444"/>
              <a:ext cx="157162" cy="157162"/>
              <a:chOff x="788194" y="2026444"/>
              <a:chExt cx="157162" cy="15716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88194" y="2026444"/>
                <a:ext cx="157162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157162" h="157162">
                    <a:moveTo>
                      <a:pt x="0" y="78581"/>
                    </a:moveTo>
                    <a:cubicBezTo>
                      <a:pt x="0" y="121980"/>
                      <a:pt x="35182" y="157162"/>
                      <a:pt x="78581" y="157162"/>
                    </a:cubicBezTo>
                    <a:cubicBezTo>
                      <a:pt x="121980" y="157162"/>
                      <a:pt x="157162" y="121980"/>
                      <a:pt x="157162" y="78581"/>
                    </a:cubicBezTo>
                    <a:cubicBezTo>
                      <a:pt x="157162" y="35182"/>
                      <a:pt x="121980" y="0"/>
                      <a:pt x="78581" y="0"/>
                    </a:cubicBezTo>
                    <a:cubicBezTo>
                      <a:pt x="35182" y="0"/>
                      <a:pt x="0" y="35182"/>
                      <a:pt x="0" y="78581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793432" y="2078831"/>
                <a:ext cx="14668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6685" h="9525">
                    <a:moveTo>
                      <a:pt x="0" y="0"/>
                    </a:moveTo>
                    <a:lnTo>
                      <a:pt x="146685" y="0"/>
                    </a:ln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793432" y="2131219"/>
                <a:ext cx="14668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6685" h="9525">
                    <a:moveTo>
                      <a:pt x="0" y="0"/>
                    </a:moveTo>
                    <a:lnTo>
                      <a:pt x="146685" y="0"/>
                    </a:ln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832400" y="2026444"/>
                <a:ext cx="30010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30010" h="157162">
                    <a:moveTo>
                      <a:pt x="30010" y="0"/>
                    </a:moveTo>
                    <a:cubicBezTo>
                      <a:pt x="0" y="48090"/>
                      <a:pt x="0" y="109073"/>
                      <a:pt x="30010" y="157162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14" name="Freeform 14"/>
              <p:cNvSpPr/>
              <p:nvPr/>
            </p:nvSpPr>
            <p:spPr>
              <a:xfrm>
                <a:off x="871141" y="2026444"/>
                <a:ext cx="30010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30010" h="157162">
                    <a:moveTo>
                      <a:pt x="0" y="0"/>
                    </a:moveTo>
                    <a:cubicBezTo>
                      <a:pt x="30010" y="48090"/>
                      <a:pt x="30010" y="109073"/>
                      <a:pt x="0" y="157162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054418" y="2056924"/>
              <a:ext cx="13490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单季 VC 总额 / Q1 VC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93420" y="2465070"/>
              <a:ext cx="2414445" cy="1097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54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$297</a:t>
              </a:r>
              <a:r>
                <a:rPr lang="zh-CN" sz="2400" b="1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B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49618" y="3323749"/>
              <a:ext cx="258082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单季历史最高 · Single-quarter record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1522" y="3578066"/>
              <a:ext cx="102705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来源: Crunchbase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429000" y="1809750"/>
            <a:ext cx="2667000" cy="2095500"/>
            <a:chOff x="3429000" y="1809750"/>
            <a:chExt cx="2667000" cy="2095500"/>
          </a:xfrm>
        </p:grpSpPr>
        <p:sp>
          <p:nvSpPr>
            <p:cNvPr id="21" name="Rectangle 21"/>
            <p:cNvSpPr/>
            <p:nvPr/>
          </p:nvSpPr>
          <p:spPr>
            <a:xfrm>
              <a:off x="3429000" y="1809750"/>
              <a:ext cx="2667000" cy="2095500"/>
            </a:xfrm>
            <a:prstGeom prst="roundRect">
              <a:avLst>
                <a:gd name="adj" fmla="val 2727"/>
              </a:avLst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22" name="Line 22"/>
            <p:cNvSpPr/>
            <p:nvPr/>
          </p:nvSpPr>
          <p:spPr>
            <a:xfrm>
              <a:off x="3429000" y="1809750"/>
              <a:ext cx="9525" cy="952500"/>
            </a:xfrm>
            <a:custGeom>
              <a:avLst/>
              <a:gdLst/>
              <a:ahLst/>
              <a:cxnLst/>
              <a:rect l="l" t="t" r="r" b="b"/>
              <a:pathLst>
                <a:path w="9525"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noFill/>
            <a:ln w="28575">
              <a:solidFill>
                <a:srgbClr val="E63946"/>
              </a:solidFill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3671888" y="2052638"/>
              <a:ext cx="104775" cy="104775"/>
              <a:chOff x="3671888" y="2052638"/>
              <a:chExt cx="104775" cy="10477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3759200" y="2139950"/>
                <a:ext cx="17462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7462" h="17463">
                    <a:moveTo>
                      <a:pt x="0" y="8731"/>
                    </a:moveTo>
                    <a:cubicBezTo>
                      <a:pt x="0" y="13553"/>
                      <a:pt x="3909" y="17463"/>
                      <a:pt x="8731" y="17463"/>
                    </a:cubicBezTo>
                    <a:cubicBezTo>
                      <a:pt x="13553" y="17463"/>
                      <a:pt x="17462" y="13553"/>
                      <a:pt x="17462" y="8731"/>
                    </a:cubicBezTo>
                    <a:cubicBezTo>
                      <a:pt x="17462" y="3909"/>
                      <a:pt x="13553" y="0"/>
                      <a:pt x="8731" y="0"/>
                    </a:cubicBezTo>
                    <a:cubicBezTo>
                      <a:pt x="3909" y="0"/>
                      <a:pt x="0" y="3909"/>
                      <a:pt x="0" y="8731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3671888" y="2052638"/>
                <a:ext cx="17462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7462" h="17463">
                    <a:moveTo>
                      <a:pt x="0" y="8731"/>
                    </a:moveTo>
                    <a:cubicBezTo>
                      <a:pt x="0" y="13553"/>
                      <a:pt x="3909" y="17463"/>
                      <a:pt x="8731" y="17463"/>
                    </a:cubicBezTo>
                    <a:cubicBezTo>
                      <a:pt x="13553" y="17463"/>
                      <a:pt x="17462" y="13553"/>
                      <a:pt x="17462" y="8731"/>
                    </a:cubicBezTo>
                    <a:cubicBezTo>
                      <a:pt x="17462" y="3909"/>
                      <a:pt x="13553" y="0"/>
                      <a:pt x="8731" y="0"/>
                    </a:cubicBezTo>
                    <a:cubicBezTo>
                      <a:pt x="3909" y="0"/>
                      <a:pt x="0" y="3909"/>
                      <a:pt x="0" y="8731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671888" y="2052638"/>
                <a:ext cx="1047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4775">
                    <a:moveTo>
                      <a:pt x="0" y="104775"/>
                    </a:moveTo>
                    <a:lnTo>
                      <a:pt x="104775" y="0"/>
                    </a:ln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3911918" y="2056924"/>
              <a:ext cx="153419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AI 占全季 VC / AI share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550920" y="2465070"/>
              <a:ext cx="1296505" cy="1097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54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81</a:t>
              </a:r>
              <a:r>
                <a:rPr lang="zh-CN" sz="2400" b="1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%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07118" y="3323749"/>
              <a:ext cx="142027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约 </a:t>
              </a:r>
              <a:r>
                <a:rPr lang="zh-CN" sz="975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$242B</a:t>
              </a:r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 流入 AI 行业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609022" y="3578066"/>
              <a:ext cx="173193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来源: Crunchbase / PitchBook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71500" y="4095750"/>
            <a:ext cx="2667000" cy="2095500"/>
            <a:chOff x="571500" y="4095750"/>
            <a:chExt cx="2667000" cy="2095500"/>
          </a:xfrm>
        </p:grpSpPr>
        <p:sp>
          <p:nvSpPr>
            <p:cNvPr id="32" name="Rectangle 32"/>
            <p:cNvSpPr/>
            <p:nvPr/>
          </p:nvSpPr>
          <p:spPr>
            <a:xfrm>
              <a:off x="571500" y="4095750"/>
              <a:ext cx="2667000" cy="2095500"/>
            </a:xfrm>
            <a:prstGeom prst="roundRect">
              <a:avLst>
                <a:gd name="adj" fmla="val 2727"/>
              </a:avLst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33" name="Line 33"/>
            <p:cNvSpPr/>
            <p:nvPr/>
          </p:nvSpPr>
          <p:spPr>
            <a:xfrm>
              <a:off x="571500" y="4095750"/>
              <a:ext cx="9525" cy="952500"/>
            </a:xfrm>
            <a:custGeom>
              <a:avLst/>
              <a:gdLst/>
              <a:ahLst/>
              <a:cxnLst/>
              <a:rect l="l" t="t" r="r" b="b"/>
              <a:pathLst>
                <a:path w="9525"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noFill/>
            <a:ln w="28575">
              <a:solidFill>
                <a:srgbClr val="F4A261"/>
              </a:solidFill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823119" y="4312444"/>
              <a:ext cx="87312" cy="157162"/>
              <a:chOff x="823119" y="4312444"/>
              <a:chExt cx="87312" cy="15716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823119" y="4338638"/>
                <a:ext cx="87312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7312" h="104775">
                    <a:moveTo>
                      <a:pt x="84693" y="17462"/>
                    </a:moveTo>
                    <a:cubicBezTo>
                      <a:pt x="81138" y="7374"/>
                      <a:pt x="71805" y="461"/>
                      <a:pt x="61119" y="0"/>
                    </a:cubicBezTo>
                    <a:lnTo>
                      <a:pt x="26194" y="0"/>
                    </a:lnTo>
                    <a:cubicBezTo>
                      <a:pt x="11727" y="0"/>
                      <a:pt x="0" y="11727"/>
                      <a:pt x="0" y="26194"/>
                    </a:cubicBezTo>
                    <a:cubicBezTo>
                      <a:pt x="0" y="40660"/>
                      <a:pt x="11727" y="52388"/>
                      <a:pt x="26194" y="52388"/>
                    </a:cubicBezTo>
                    <a:lnTo>
                      <a:pt x="61119" y="52388"/>
                    </a:lnTo>
                    <a:cubicBezTo>
                      <a:pt x="75585" y="52388"/>
                      <a:pt x="87312" y="64115"/>
                      <a:pt x="87312" y="78581"/>
                    </a:cubicBezTo>
                    <a:cubicBezTo>
                      <a:pt x="87312" y="93048"/>
                      <a:pt x="75585" y="104775"/>
                      <a:pt x="61119" y="104775"/>
                    </a:cubicBezTo>
                    <a:lnTo>
                      <a:pt x="26194" y="104775"/>
                    </a:lnTo>
                    <a:cubicBezTo>
                      <a:pt x="15507" y="104314"/>
                      <a:pt x="6175" y="97401"/>
                      <a:pt x="2619" y="87313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866775" y="4312444"/>
                <a:ext cx="9525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26194"/>
                    </a:lnTo>
                    <a:moveTo>
                      <a:pt x="0" y="130969"/>
                    </a:moveTo>
                    <a:lnTo>
                      <a:pt x="0" y="157162"/>
                    </a:ln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1054418" y="4342924"/>
              <a:ext cx="176915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Top 4 笔大单 / Top 4 deals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93420" y="4751070"/>
              <a:ext cx="2207419" cy="1097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54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$188</a:t>
              </a:r>
              <a:r>
                <a:rPr lang="zh-CN" sz="2400" b="1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B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49618" y="5609749"/>
              <a:ext cx="229602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OpenAI · Anthropic · xAI · Waymo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51522" y="5864066"/>
              <a:ext cx="182832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来源: PitchBook Q1 2026 Report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3429000" y="4095750"/>
            <a:ext cx="2667000" cy="2095500"/>
            <a:chOff x="3429000" y="4095750"/>
            <a:chExt cx="2667000" cy="2095500"/>
          </a:xfrm>
        </p:grpSpPr>
        <p:sp>
          <p:nvSpPr>
            <p:cNvPr id="42" name="Rectangle 42"/>
            <p:cNvSpPr/>
            <p:nvPr/>
          </p:nvSpPr>
          <p:spPr>
            <a:xfrm>
              <a:off x="3429000" y="4095750"/>
              <a:ext cx="2667000" cy="2095500"/>
            </a:xfrm>
            <a:prstGeom prst="roundRect">
              <a:avLst>
                <a:gd name="adj" fmla="val 2727"/>
              </a:avLst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43" name="Line 43"/>
            <p:cNvSpPr/>
            <p:nvPr/>
          </p:nvSpPr>
          <p:spPr>
            <a:xfrm>
              <a:off x="3429000" y="4095750"/>
              <a:ext cx="9525" cy="952500"/>
            </a:xfrm>
            <a:custGeom>
              <a:avLst/>
              <a:gdLst/>
              <a:ahLst/>
              <a:cxnLst/>
              <a:rect l="l" t="t" r="r" b="b"/>
              <a:pathLst>
                <a:path w="9525"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noFill/>
            <a:ln w="28575">
              <a:solidFill>
                <a:srgbClr val="F4A261"/>
              </a:solidFill>
            </a:ln>
          </p:spPr>
        </p:sp>
        <p:grpSp>
          <p:nvGrpSpPr>
            <p:cNvPr id="47" name="Group 47"/>
            <p:cNvGrpSpPr/>
            <p:nvPr/>
          </p:nvGrpSpPr>
          <p:grpSpPr>
            <a:xfrm>
              <a:off x="3645694" y="4312444"/>
              <a:ext cx="157162" cy="157162"/>
              <a:chOff x="3645694" y="4312444"/>
              <a:chExt cx="157162" cy="15716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3715544" y="4382294"/>
                <a:ext cx="174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7463" h="17463">
                    <a:moveTo>
                      <a:pt x="0" y="8731"/>
                    </a:moveTo>
                    <a:cubicBezTo>
                      <a:pt x="0" y="13553"/>
                      <a:pt x="3909" y="17463"/>
                      <a:pt x="8731" y="17463"/>
                    </a:cubicBezTo>
                    <a:cubicBezTo>
                      <a:pt x="13553" y="17463"/>
                      <a:pt x="17463" y="13553"/>
                      <a:pt x="17463" y="8731"/>
                    </a:cubicBezTo>
                    <a:cubicBezTo>
                      <a:pt x="17463" y="3909"/>
                      <a:pt x="13553" y="0"/>
                      <a:pt x="8731" y="0"/>
                    </a:cubicBezTo>
                    <a:cubicBezTo>
                      <a:pt x="3909" y="0"/>
                      <a:pt x="0" y="3909"/>
                      <a:pt x="0" y="8731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680619" y="4347369"/>
                <a:ext cx="87312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87312" h="87312">
                    <a:moveTo>
                      <a:pt x="0" y="43656"/>
                    </a:moveTo>
                    <a:cubicBezTo>
                      <a:pt x="0" y="67767"/>
                      <a:pt x="19546" y="87312"/>
                      <a:pt x="43656" y="87312"/>
                    </a:cubicBezTo>
                    <a:cubicBezTo>
                      <a:pt x="67767" y="87312"/>
                      <a:pt x="87312" y="67767"/>
                      <a:pt x="87312" y="43656"/>
                    </a:cubicBezTo>
                    <a:cubicBezTo>
                      <a:pt x="87312" y="19546"/>
                      <a:pt x="67767" y="0"/>
                      <a:pt x="43656" y="0"/>
                    </a:cubicBezTo>
                    <a:cubicBezTo>
                      <a:pt x="19546" y="0"/>
                      <a:pt x="0" y="19546"/>
                      <a:pt x="0" y="43656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645694" y="4312444"/>
                <a:ext cx="157162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157162" h="157162">
                    <a:moveTo>
                      <a:pt x="0" y="78581"/>
                    </a:moveTo>
                    <a:cubicBezTo>
                      <a:pt x="0" y="121980"/>
                      <a:pt x="35182" y="157162"/>
                      <a:pt x="78581" y="157162"/>
                    </a:cubicBezTo>
                    <a:cubicBezTo>
                      <a:pt x="121980" y="157162"/>
                      <a:pt x="157162" y="121980"/>
                      <a:pt x="157162" y="78581"/>
                    </a:cubicBezTo>
                    <a:cubicBezTo>
                      <a:pt x="157162" y="35182"/>
                      <a:pt x="121980" y="0"/>
                      <a:pt x="78581" y="0"/>
                    </a:cubicBezTo>
                    <a:cubicBezTo>
                      <a:pt x="35182" y="0"/>
                      <a:pt x="0" y="35182"/>
                      <a:pt x="0" y="78581"/>
                    </a:cubicBezTo>
                  </a:path>
                </a:pathLst>
              </a:custGeom>
              <a:noFill/>
              <a:ln w="14288">
                <a:solidFill>
                  <a:srgbClr val="8A857E"/>
                </a:solidFill>
              </a:ln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3911918" y="4342924"/>
              <a:ext cx="159827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集中度 / Concentration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550920" y="4751070"/>
              <a:ext cx="1503531" cy="1097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54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65</a:t>
              </a:r>
              <a:r>
                <a:rPr lang="zh-CN" sz="2400" b="1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%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607118" y="5609749"/>
              <a:ext cx="166235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Top 4 占全季全球 VC 比例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3609022" y="5864066"/>
              <a:ext cx="1225868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钱不是更多，是更集中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477000" y="1809750"/>
            <a:ext cx="4602480" cy="4419600"/>
            <a:chOff x="6477000" y="1809750"/>
            <a:chExt cx="4602480" cy="4419600"/>
          </a:xfrm>
        </p:grpSpPr>
        <p:sp>
          <p:nvSpPr>
            <p:cNvPr id="53" name="Line 53"/>
            <p:cNvSpPr/>
            <p:nvPr/>
          </p:nvSpPr>
          <p:spPr>
            <a:xfrm>
              <a:off x="6477000" y="1809750"/>
              <a:ext cx="9525" cy="4381500"/>
            </a:xfrm>
            <a:custGeom>
              <a:avLst/>
              <a:gdLst/>
              <a:ahLst/>
              <a:cxnLst/>
              <a:rect l="l" t="t" r="r" b="b"/>
              <a:pathLst>
                <a:path w="9525" h="4381500">
                  <a:moveTo>
                    <a:pt x="0" y="0"/>
                  </a:moveTo>
                  <a:lnTo>
                    <a:pt x="0" y="438150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6657022" y="2006441"/>
              <a:ext cx="90656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EDITORIAL NOTE</a:t>
              </a:r>
            </a:p>
          </p:txBody>
        </p:sp>
        <p:sp>
          <p:nvSpPr>
            <p:cNvPr id="55" name="Line 55"/>
            <p:cNvSpPr/>
            <p:nvPr/>
          </p:nvSpPr>
          <p:spPr>
            <a:xfrm>
              <a:off x="6667500" y="2209800"/>
              <a:ext cx="1143000" cy="9525"/>
            </a:xfrm>
            <a:custGeom>
              <a:avLst/>
              <a:gdLst/>
              <a:ahLst/>
              <a:cxnLst/>
              <a:rect l="l" t="t" r="r" b="b"/>
              <a:pathLst>
                <a:path w="1143000" h="9525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6646545" y="2488882"/>
              <a:ext cx="130706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钱没变多，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6646545" y="2793682"/>
              <a:ext cx="130706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是更集中。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654165" y="3506152"/>
              <a:ext cx="27716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"While more money than ever is being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6654165" y="3715702"/>
              <a:ext cx="304004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invested in the private markets, that's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654165" y="3925252"/>
              <a:ext cx="261066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thanks to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larger checks, not more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654165" y="4134802"/>
              <a:ext cx="283302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of them</a:t>
              </a:r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 — capital concentrated into a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654165" y="4344352"/>
              <a:ext cx="252631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select few companies and a single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6654165" y="4553902"/>
              <a:ext cx="8317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industry."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656070" y="5189220"/>
              <a:ext cx="245459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— Crunchbase, Q1 2026 venture report</a:t>
              </a:r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6655118" y="5715000"/>
              <a:ext cx="4424362" cy="514350"/>
              <a:chOff x="6655118" y="5715000"/>
              <a:chExt cx="4424362" cy="514350"/>
            </a:xfrm>
          </p:grpSpPr>
          <p:sp>
            <p:nvSpPr>
              <p:cNvPr id="65" name="Line 65"/>
              <p:cNvSpPr/>
              <p:nvPr/>
            </p:nvSpPr>
            <p:spPr>
              <a:xfrm>
                <a:off x="6667500" y="5715000"/>
                <a:ext cx="4381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381500" h="9525">
                    <a:moveTo>
                      <a:pt x="0" y="0"/>
                    </a:moveTo>
                    <a:lnTo>
                      <a:pt x="43815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6655118" y="5895499"/>
                <a:ext cx="14487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三大模型公司单季合计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10098405" y="5741670"/>
                <a:ext cx="981075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240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$172B</a:t>
                </a:r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561975" y="6477000"/>
            <a:ext cx="11068050" cy="261938"/>
            <a:chOff x="561975" y="6477000"/>
            <a:chExt cx="11068050" cy="261938"/>
          </a:xfrm>
        </p:grpSpPr>
        <p:sp>
          <p:nvSpPr>
            <p:cNvPr id="70" name="Line 70"/>
            <p:cNvSpPr/>
            <p:nvPr/>
          </p:nvSpPr>
          <p:spPr>
            <a:xfrm>
              <a:off x="571500" y="6477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561975" y="6586538"/>
              <a:ext cx="3108007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Crunchbase · PitchBook Q1 2026 Venture Reports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11244024" y="658653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04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41" grpId="0"/>
      <p:bldP spid="52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7428062" cy="1103471"/>
            <a:chOff x="544830" y="444341"/>
            <a:chExt cx="7428062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36443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 · LANDSCAPE · 05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7428062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四家 Hyperscaler 2026 Capex：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$725B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，同比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+77%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552435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Microsoft · Alphabet · Amazon · Meta — combined AI infrastructure capex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77422" y="1551622"/>
            <a:ext cx="6818828" cy="4484847"/>
            <a:chOff x="1277422" y="1551622"/>
            <a:chExt cx="6818828" cy="4484847"/>
          </a:xfrm>
        </p:grpSpPr>
        <p:sp>
          <p:nvSpPr>
            <p:cNvPr id="8" name="Line 8"/>
            <p:cNvSpPr/>
            <p:nvPr/>
          </p:nvSpPr>
          <p:spPr>
            <a:xfrm>
              <a:off x="1714500" y="1905000"/>
              <a:ext cx="6381750" cy="9525"/>
            </a:xfrm>
            <a:custGeom>
              <a:avLst/>
              <a:gdLst/>
              <a:ahLst/>
              <a:cxnLst/>
              <a:rect l="l" t="t" r="r" b="b"/>
              <a:pathLst>
                <a:path w="6381750" h="9525">
                  <a:moveTo>
                    <a:pt x="0" y="0"/>
                  </a:moveTo>
                  <a:lnTo>
                    <a:pt x="638175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9" name="Line 9"/>
            <p:cNvSpPr/>
            <p:nvPr/>
          </p:nvSpPr>
          <p:spPr>
            <a:xfrm>
              <a:off x="1714500" y="2762250"/>
              <a:ext cx="6381750" cy="9525"/>
            </a:xfrm>
            <a:custGeom>
              <a:avLst/>
              <a:gdLst/>
              <a:ahLst/>
              <a:cxnLst/>
              <a:rect l="l" t="t" r="r" b="b"/>
              <a:pathLst>
                <a:path w="6381750" h="9525">
                  <a:moveTo>
                    <a:pt x="0" y="0"/>
                  </a:moveTo>
                  <a:lnTo>
                    <a:pt x="638175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0" name="Line 10"/>
            <p:cNvSpPr/>
            <p:nvPr/>
          </p:nvSpPr>
          <p:spPr>
            <a:xfrm>
              <a:off x="1714500" y="3619500"/>
              <a:ext cx="6381750" cy="9525"/>
            </a:xfrm>
            <a:custGeom>
              <a:avLst/>
              <a:gdLst/>
              <a:ahLst/>
              <a:cxnLst/>
              <a:rect l="l" t="t" r="r" b="b"/>
              <a:pathLst>
                <a:path w="6381750" h="9525">
                  <a:moveTo>
                    <a:pt x="0" y="0"/>
                  </a:moveTo>
                  <a:lnTo>
                    <a:pt x="638175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1" name="Line 11"/>
            <p:cNvSpPr/>
            <p:nvPr/>
          </p:nvSpPr>
          <p:spPr>
            <a:xfrm>
              <a:off x="1714500" y="4476750"/>
              <a:ext cx="6381750" cy="9525"/>
            </a:xfrm>
            <a:custGeom>
              <a:avLst/>
              <a:gdLst/>
              <a:ahLst/>
              <a:cxnLst/>
              <a:rect l="l" t="t" r="r" b="b"/>
              <a:pathLst>
                <a:path w="6381750" h="9525">
                  <a:moveTo>
                    <a:pt x="0" y="0"/>
                  </a:moveTo>
                  <a:lnTo>
                    <a:pt x="638175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2" name="Line 12"/>
            <p:cNvSpPr/>
            <p:nvPr/>
          </p:nvSpPr>
          <p:spPr>
            <a:xfrm>
              <a:off x="1714500" y="5334000"/>
              <a:ext cx="6381750" cy="9525"/>
            </a:xfrm>
            <a:custGeom>
              <a:avLst/>
              <a:gdLst/>
              <a:ahLst/>
              <a:cxnLst/>
              <a:rect l="l" t="t" r="r" b="b"/>
              <a:pathLst>
                <a:path w="6381750" h="9525">
                  <a:moveTo>
                    <a:pt x="0" y="0"/>
                  </a:moveTo>
                  <a:lnTo>
                    <a:pt x="638175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  <a:custDash>
                <a:ds d="200000" sp="400000"/>
              </a:custDash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7422" y="1863566"/>
              <a:ext cx="35230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$200B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07544" y="2720816"/>
              <a:ext cx="32218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$150B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07544" y="3578066"/>
              <a:ext cx="32218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$100B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43692" y="4435316"/>
              <a:ext cx="28603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$50B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76232" y="5292566"/>
              <a:ext cx="15349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$0</a:t>
              </a:r>
            </a:p>
          </p:txBody>
        </p:sp>
        <p:sp>
          <p:nvSpPr>
            <p:cNvPr id="18" name="Line 18"/>
            <p:cNvSpPr/>
            <p:nvPr/>
          </p:nvSpPr>
          <p:spPr>
            <a:xfrm>
              <a:off x="1714500" y="1905000"/>
              <a:ext cx="9525" cy="3429000"/>
            </a:xfrm>
            <a:custGeom>
              <a:avLst/>
              <a:gdLst/>
              <a:ahLst/>
              <a:cxnLst/>
              <a:rect l="l" t="t" r="r" b="b"/>
              <a:pathLst>
                <a:path w="9525" h="3429000">
                  <a:moveTo>
                    <a:pt x="0" y="0"/>
                  </a:moveTo>
                  <a:lnTo>
                    <a:pt x="0" y="3429000"/>
                  </a:lnTo>
                </a:path>
              </a:pathLst>
            </a:custGeom>
            <a:noFill/>
            <a:ln w="9525">
              <a:solidFill>
                <a:srgbClr val="5C5852"/>
              </a:solidFill>
            </a:ln>
          </p:spPr>
        </p:sp>
        <p:sp>
          <p:nvSpPr>
            <p:cNvPr id="19" name="Line 19"/>
            <p:cNvSpPr/>
            <p:nvPr/>
          </p:nvSpPr>
          <p:spPr>
            <a:xfrm>
              <a:off x="1714500" y="5334000"/>
              <a:ext cx="6381750" cy="9525"/>
            </a:xfrm>
            <a:custGeom>
              <a:avLst/>
              <a:gdLst/>
              <a:ahLst/>
              <a:cxnLst/>
              <a:rect l="l" t="t" r="r" b="b"/>
              <a:pathLst>
                <a:path w="6381750" h="9525">
                  <a:moveTo>
                    <a:pt x="0" y="0"/>
                  </a:moveTo>
                  <a:lnTo>
                    <a:pt x="6381750" y="0"/>
                  </a:lnTo>
                </a:path>
              </a:pathLst>
            </a:custGeom>
            <a:noFill/>
            <a:ln w="9525">
              <a:solidFill>
                <a:srgbClr val="5C5852"/>
              </a:solidFill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2286000" y="1551622"/>
              <a:ext cx="952500" cy="4484847"/>
              <a:chOff x="2286000" y="1551622"/>
              <a:chExt cx="952500" cy="4484847"/>
            </a:xfrm>
          </p:grpSpPr>
          <p:sp>
            <p:nvSpPr>
              <p:cNvPr id="20" name="Rectangle 20"/>
              <p:cNvSpPr/>
              <p:nvPr/>
            </p:nvSpPr>
            <p:spPr>
              <a:xfrm>
                <a:off x="2286000" y="1905000"/>
                <a:ext cx="952500" cy="3429000"/>
              </a:xfrm>
              <a:prstGeom prst="rect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2326309" y="1551622"/>
                <a:ext cx="871883" cy="396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950" b="1" dirty="0">
                    <a:solidFill>
                      <a:srgbClr val="E8E6E1"/>
                    </a:solidFill>
                    <a:latin typeface="Cambria"/>
                    <a:ea typeface="SimSun"/>
                    <a:cs typeface="Cambria"/>
                  </a:rPr>
                  <a:t>$200B</a:t>
                </a: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648379" y="5458797"/>
                <a:ext cx="212817" cy="372113"/>
              </a:xfrm>
              <a:custGeom>
                <a:avLst/>
                <a:gdLst/>
                <a:ahLst/>
                <a:cxnLst/>
                <a:rect l="l" t="t" r="r" b="b"/>
                <a:pathLst>
                  <a:path w="212817" h="372113">
                    <a:moveTo>
                      <a:pt x="0" y="161144"/>
                    </a:moveTo>
                    <a:cubicBezTo>
                      <a:pt x="686" y="160039"/>
                      <a:pt x="1781" y="159963"/>
                      <a:pt x="3315" y="160934"/>
                    </a:cubicBezTo>
                    <a:cubicBezTo>
                      <a:pt x="37948" y="181032"/>
                      <a:pt x="75648" y="191091"/>
                      <a:pt x="116376" y="191091"/>
                    </a:cubicBezTo>
                    <a:cubicBezTo>
                      <a:pt x="143542" y="191091"/>
                      <a:pt x="170364" y="186014"/>
                      <a:pt x="196834" y="175898"/>
                    </a:cubicBezTo>
                    <a:lnTo>
                      <a:pt x="199834" y="174565"/>
                    </a:lnTo>
                    <a:cubicBezTo>
                      <a:pt x="201149" y="173993"/>
                      <a:pt x="202063" y="173612"/>
                      <a:pt x="202625" y="173326"/>
                    </a:cubicBezTo>
                    <a:cubicBezTo>
                      <a:pt x="204778" y="172488"/>
                      <a:pt x="206340" y="172888"/>
                      <a:pt x="207626" y="174565"/>
                    </a:cubicBezTo>
                    <a:cubicBezTo>
                      <a:pt x="208769" y="176222"/>
                      <a:pt x="208483" y="177765"/>
                      <a:pt x="206483" y="179137"/>
                    </a:cubicBezTo>
                    <a:cubicBezTo>
                      <a:pt x="204045" y="180946"/>
                      <a:pt x="200768" y="183042"/>
                      <a:pt x="196901" y="185366"/>
                    </a:cubicBezTo>
                    <a:cubicBezTo>
                      <a:pt x="185052" y="192443"/>
                      <a:pt x="171755" y="197901"/>
                      <a:pt x="157039" y="201806"/>
                    </a:cubicBezTo>
                    <a:cubicBezTo>
                      <a:pt x="186310" y="255351"/>
                      <a:pt x="184206" y="320567"/>
                      <a:pt x="151543" y="372113"/>
                    </a:cubicBezTo>
                    <a:cubicBezTo>
                      <a:pt x="150590" y="371408"/>
                      <a:pt x="150104" y="370684"/>
                      <a:pt x="150104" y="370018"/>
                    </a:cubicBezTo>
                    <a:cubicBezTo>
                      <a:pt x="150104" y="369570"/>
                      <a:pt x="150304" y="369160"/>
                      <a:pt x="150590" y="368779"/>
                    </a:cubicBezTo>
                    <a:close/>
                    <a:moveTo>
                      <a:pt x="62532" y="101918"/>
                    </a:moveTo>
                    <a:cubicBezTo>
                      <a:pt x="62532" y="92345"/>
                      <a:pt x="64884" y="84172"/>
                      <a:pt x="69609" y="77372"/>
                    </a:cubicBezTo>
                    <a:cubicBezTo>
                      <a:pt x="74324" y="70609"/>
                      <a:pt x="80753" y="65465"/>
                      <a:pt x="89040" y="61989"/>
                    </a:cubicBezTo>
                    <a:cubicBezTo>
                      <a:pt x="96622" y="58798"/>
                      <a:pt x="105766" y="56512"/>
                      <a:pt x="116776" y="55131"/>
                    </a:cubicBezTo>
                    <a:cubicBezTo>
                      <a:pt x="120491" y="54693"/>
                      <a:pt x="126616" y="54150"/>
                      <a:pt x="135065" y="53473"/>
                    </a:cubicBezTo>
                    <a:lnTo>
                      <a:pt x="135065" y="49949"/>
                    </a:lnTo>
                    <a:cubicBezTo>
                      <a:pt x="135065" y="41091"/>
                      <a:pt x="134064" y="35109"/>
                      <a:pt x="132207" y="32090"/>
                    </a:cubicBezTo>
                    <a:cubicBezTo>
                      <a:pt x="129330" y="27994"/>
                      <a:pt x="124777" y="25898"/>
                      <a:pt x="118491" y="25898"/>
                    </a:cubicBezTo>
                    <a:lnTo>
                      <a:pt x="116757" y="25898"/>
                    </a:lnTo>
                    <a:cubicBezTo>
                      <a:pt x="112185" y="26337"/>
                      <a:pt x="108223" y="27765"/>
                      <a:pt x="104889" y="30280"/>
                    </a:cubicBezTo>
                    <a:cubicBezTo>
                      <a:pt x="101556" y="32852"/>
                      <a:pt x="99412" y="36281"/>
                      <a:pt x="98460" y="40719"/>
                    </a:cubicBezTo>
                    <a:cubicBezTo>
                      <a:pt x="97888" y="43577"/>
                      <a:pt x="96498" y="45149"/>
                      <a:pt x="94317" y="45577"/>
                    </a:cubicBezTo>
                    <a:lnTo>
                      <a:pt x="70314" y="42577"/>
                    </a:lnTo>
                    <a:cubicBezTo>
                      <a:pt x="67951" y="42005"/>
                      <a:pt x="66770" y="40862"/>
                      <a:pt x="66770" y="38862"/>
                    </a:cubicBezTo>
                    <a:cubicBezTo>
                      <a:pt x="66770" y="38424"/>
                      <a:pt x="66837" y="38005"/>
                      <a:pt x="66980" y="37433"/>
                    </a:cubicBezTo>
                    <a:cubicBezTo>
                      <a:pt x="69332" y="25146"/>
                      <a:pt x="75124" y="16002"/>
                      <a:pt x="84315" y="10001"/>
                    </a:cubicBezTo>
                    <a:cubicBezTo>
                      <a:pt x="93612" y="4134"/>
                      <a:pt x="104318" y="714"/>
                      <a:pt x="116605" y="0"/>
                    </a:cubicBezTo>
                    <a:lnTo>
                      <a:pt x="121749" y="0"/>
                    </a:lnTo>
                    <a:cubicBezTo>
                      <a:pt x="137465" y="0"/>
                      <a:pt x="149914" y="4134"/>
                      <a:pt x="158782" y="12287"/>
                    </a:cubicBezTo>
                    <a:cubicBezTo>
                      <a:pt x="160068" y="13716"/>
                      <a:pt x="161353" y="15145"/>
                      <a:pt x="162639" y="16859"/>
                    </a:cubicBezTo>
                    <a:cubicBezTo>
                      <a:pt x="163782" y="18431"/>
                      <a:pt x="164773" y="19850"/>
                      <a:pt x="165335" y="21146"/>
                    </a:cubicBezTo>
                    <a:cubicBezTo>
                      <a:pt x="166049" y="22422"/>
                      <a:pt x="166764" y="24289"/>
                      <a:pt x="167192" y="26575"/>
                    </a:cubicBezTo>
                    <a:cubicBezTo>
                      <a:pt x="167764" y="28994"/>
                      <a:pt x="168192" y="30575"/>
                      <a:pt x="168478" y="31433"/>
                    </a:cubicBezTo>
                    <a:cubicBezTo>
                      <a:pt x="168764" y="32423"/>
                      <a:pt x="169069" y="34290"/>
                      <a:pt x="169202" y="37290"/>
                    </a:cubicBezTo>
                    <a:cubicBezTo>
                      <a:pt x="169297" y="40272"/>
                      <a:pt x="169393" y="41986"/>
                      <a:pt x="169393" y="42558"/>
                    </a:cubicBezTo>
                    <a:lnTo>
                      <a:pt x="169393" y="92850"/>
                    </a:lnTo>
                    <a:cubicBezTo>
                      <a:pt x="169393" y="96431"/>
                      <a:pt x="169964" y="99708"/>
                      <a:pt x="170964" y="102718"/>
                    </a:cubicBezTo>
                    <a:cubicBezTo>
                      <a:pt x="171964" y="105699"/>
                      <a:pt x="172964" y="107861"/>
                      <a:pt x="173965" y="109137"/>
                    </a:cubicBezTo>
                    <a:lnTo>
                      <a:pt x="178822" y="115557"/>
                    </a:lnTo>
                    <a:cubicBezTo>
                      <a:pt x="179680" y="116853"/>
                      <a:pt x="180118" y="117996"/>
                      <a:pt x="180118" y="118986"/>
                    </a:cubicBezTo>
                    <a:cubicBezTo>
                      <a:pt x="180118" y="120129"/>
                      <a:pt x="179546" y="121139"/>
                      <a:pt x="178403" y="121977"/>
                    </a:cubicBezTo>
                    <a:cubicBezTo>
                      <a:pt x="166973" y="131978"/>
                      <a:pt x="160687" y="137408"/>
                      <a:pt x="159706" y="138265"/>
                    </a:cubicBezTo>
                    <a:cubicBezTo>
                      <a:pt x="158134" y="139551"/>
                      <a:pt x="156134" y="139694"/>
                      <a:pt x="153705" y="138694"/>
                    </a:cubicBezTo>
                    <a:lnTo>
                      <a:pt x="150752" y="135388"/>
                    </a:lnTo>
                    <a:lnTo>
                      <a:pt x="147895" y="131245"/>
                    </a:lnTo>
                    <a:cubicBezTo>
                      <a:pt x="140179" y="139684"/>
                      <a:pt x="132626" y="144961"/>
                      <a:pt x="125035" y="147104"/>
                    </a:cubicBezTo>
                    <a:cubicBezTo>
                      <a:pt x="120329" y="148533"/>
                      <a:pt x="114624" y="149266"/>
                      <a:pt x="107604" y="149266"/>
                    </a:cubicBezTo>
                    <a:cubicBezTo>
                      <a:pt x="97031" y="149266"/>
                      <a:pt x="88173" y="145999"/>
                      <a:pt x="81315" y="139417"/>
                    </a:cubicBezTo>
                    <a:cubicBezTo>
                      <a:pt x="74457" y="132845"/>
                      <a:pt x="71028" y="123558"/>
                      <a:pt x="71028" y="111414"/>
                    </a:cubicBezTo>
                    <a:lnTo>
                      <a:pt x="70552" y="110690"/>
                    </a:lnTo>
                    <a:close/>
                    <a:moveTo>
                      <a:pt x="98279" y="97746"/>
                    </a:moveTo>
                    <a:cubicBezTo>
                      <a:pt x="98279" y="103137"/>
                      <a:pt x="99612" y="107461"/>
                      <a:pt x="102327" y="110738"/>
                    </a:cubicBezTo>
                    <a:cubicBezTo>
                      <a:pt x="105042" y="113976"/>
                      <a:pt x="108756" y="115614"/>
                      <a:pt x="113328" y="115614"/>
                    </a:cubicBezTo>
                    <a:cubicBezTo>
                      <a:pt x="113757" y="115614"/>
                      <a:pt x="114338" y="115548"/>
                      <a:pt x="115186" y="115424"/>
                    </a:cubicBezTo>
                    <a:cubicBezTo>
                      <a:pt x="116043" y="115272"/>
                      <a:pt x="116462" y="115205"/>
                      <a:pt x="116767" y="115205"/>
                    </a:cubicBezTo>
                    <a:cubicBezTo>
                      <a:pt x="122615" y="113681"/>
                      <a:pt x="127054" y="109938"/>
                      <a:pt x="130331" y="103984"/>
                    </a:cubicBezTo>
                    <a:cubicBezTo>
                      <a:pt x="131902" y="101317"/>
                      <a:pt x="133045" y="98460"/>
                      <a:pt x="133760" y="95317"/>
                    </a:cubicBezTo>
                    <a:cubicBezTo>
                      <a:pt x="134617" y="92269"/>
                      <a:pt x="134903" y="89697"/>
                      <a:pt x="135045" y="87697"/>
                    </a:cubicBezTo>
                    <a:cubicBezTo>
                      <a:pt x="135188" y="85839"/>
                      <a:pt x="135188" y="82553"/>
                      <a:pt x="135188" y="78124"/>
                    </a:cubicBezTo>
                    <a:lnTo>
                      <a:pt x="135188" y="72981"/>
                    </a:lnTo>
                    <a:cubicBezTo>
                      <a:pt x="127187" y="72981"/>
                      <a:pt x="121053" y="73552"/>
                      <a:pt x="116900" y="74695"/>
                    </a:cubicBezTo>
                    <a:cubicBezTo>
                      <a:pt x="104756" y="78124"/>
                      <a:pt x="98612" y="85839"/>
                      <a:pt x="98612" y="97841"/>
                    </a:cubicBezTo>
                    <a:lnTo>
                      <a:pt x="98279" y="97650"/>
                    </a:lnTo>
                    <a:close/>
                    <a:moveTo>
                      <a:pt x="185547" y="164678"/>
                    </a:moveTo>
                    <a:cubicBezTo>
                      <a:pt x="185833" y="164106"/>
                      <a:pt x="186261" y="163630"/>
                      <a:pt x="186804" y="163058"/>
                    </a:cubicBezTo>
                    <a:cubicBezTo>
                      <a:pt x="190252" y="160744"/>
                      <a:pt x="193605" y="159153"/>
                      <a:pt x="196806" y="158296"/>
                    </a:cubicBezTo>
                    <a:cubicBezTo>
                      <a:pt x="198139" y="158182"/>
                      <a:pt x="199473" y="158296"/>
                      <a:pt x="200711" y="158582"/>
                    </a:cubicBezTo>
                    <a:cubicBezTo>
                      <a:pt x="206902" y="159153"/>
                      <a:pt x="210712" y="160182"/>
                      <a:pt x="211874" y="161725"/>
                    </a:cubicBezTo>
                    <a:cubicBezTo>
                      <a:pt x="212474" y="162582"/>
                      <a:pt x="212817" y="163897"/>
                      <a:pt x="212817" y="165440"/>
                    </a:cubicBezTo>
                    <a:lnTo>
                      <a:pt x="212817" y="166868"/>
                    </a:lnTo>
                    <a:cubicBezTo>
                      <a:pt x="212817" y="171726"/>
                      <a:pt x="211398" y="177441"/>
                      <a:pt x="208778" y="184013"/>
                    </a:cubicBezTo>
                    <a:cubicBezTo>
                      <a:pt x="206131" y="190586"/>
                      <a:pt x="202454" y="195901"/>
                      <a:pt x="197768" y="200015"/>
                    </a:cubicBezTo>
                    <a:cubicBezTo>
                      <a:pt x="197072" y="200587"/>
                      <a:pt x="196434" y="200873"/>
                      <a:pt x="195891" y="200873"/>
                    </a:cubicBezTo>
                    <a:cubicBezTo>
                      <a:pt x="195605" y="200873"/>
                      <a:pt x="195320" y="200873"/>
                      <a:pt x="195034" y="200758"/>
                    </a:cubicBezTo>
                    <a:cubicBezTo>
                      <a:pt x="194177" y="200339"/>
                      <a:pt x="194015" y="199615"/>
                      <a:pt x="194424" y="198472"/>
                    </a:cubicBezTo>
                    <a:cubicBezTo>
                      <a:pt x="199568" y="186471"/>
                      <a:pt x="202101" y="178060"/>
                      <a:pt x="202101" y="173326"/>
                    </a:cubicBezTo>
                    <a:cubicBezTo>
                      <a:pt x="202101" y="171898"/>
                      <a:pt x="201816" y="170755"/>
                      <a:pt x="201273" y="170050"/>
                    </a:cubicBezTo>
                    <a:cubicBezTo>
                      <a:pt x="199892" y="168469"/>
                      <a:pt x="196034" y="167602"/>
                      <a:pt x="189614" y="167602"/>
                    </a:cubicBezTo>
                    <a:cubicBezTo>
                      <a:pt x="187300" y="167602"/>
                      <a:pt x="184537" y="167754"/>
                      <a:pt x="181327" y="168040"/>
                    </a:cubicBezTo>
                    <a:cubicBezTo>
                      <a:pt x="177870" y="168469"/>
                      <a:pt x="174660" y="168897"/>
                      <a:pt x="171802" y="169326"/>
                    </a:cubicBezTo>
                    <a:cubicBezTo>
                      <a:pt x="170945" y="169326"/>
                      <a:pt x="170393" y="169193"/>
                      <a:pt x="170088" y="168907"/>
                    </a:cubicBezTo>
                    <a:cubicBezTo>
                      <a:pt x="169802" y="168621"/>
                      <a:pt x="169745" y="168459"/>
                      <a:pt x="169897" y="168173"/>
                    </a:cubicBezTo>
                    <a:cubicBezTo>
                      <a:pt x="169897" y="168011"/>
                      <a:pt x="169955" y="167888"/>
                      <a:pt x="170088" y="167573"/>
                    </a:cubicBezTo>
                    <a:lnTo>
                      <a:pt x="170088" y="167002"/>
                    </a:lnTo>
                    <a:close/>
                  </a:path>
                </a:pathLst>
              </a:cu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2465070" y="5838349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行业最高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670887" y="1723072"/>
              <a:ext cx="1135475" cy="4313397"/>
              <a:chOff x="3670887" y="1723072"/>
              <a:chExt cx="1135475" cy="4313397"/>
            </a:xfrm>
          </p:grpSpPr>
          <p:sp>
            <p:nvSpPr>
              <p:cNvPr id="25" name="Rectangle 25"/>
              <p:cNvSpPr/>
              <p:nvPr/>
            </p:nvSpPr>
            <p:spPr>
              <a:xfrm>
                <a:off x="3762375" y="2076450"/>
                <a:ext cx="952500" cy="3257550"/>
              </a:xfrm>
              <a:prstGeom prst="rect">
                <a:avLst/>
              </a:pr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3840063" y="1723072"/>
                <a:ext cx="797123" cy="396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950" b="1" dirty="0">
                    <a:solidFill>
                      <a:srgbClr val="E8E6E1"/>
                    </a:solidFill>
                    <a:latin typeface="Cambria"/>
                    <a:ea typeface="SimSun"/>
                    <a:cs typeface="Cambria"/>
                  </a:rPr>
                  <a:t>$190B</a:t>
                </a: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4124325" y="5448300"/>
                <a:ext cx="2286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28600">
                    <a:moveTo>
                      <a:pt x="0" y="0"/>
                    </a:moveTo>
                    <a:lnTo>
                      <a:pt x="0" y="108661"/>
                    </a:lnTo>
                    <a:lnTo>
                      <a:pt x="108661" y="108661"/>
                    </a:lnTo>
                    <a:lnTo>
                      <a:pt x="108661" y="0"/>
                    </a:lnTo>
                    <a:close/>
                    <a:moveTo>
                      <a:pt x="119958" y="0"/>
                    </a:moveTo>
                    <a:lnTo>
                      <a:pt x="119958" y="108661"/>
                    </a:lnTo>
                    <a:lnTo>
                      <a:pt x="228600" y="108661"/>
                    </a:lnTo>
                    <a:lnTo>
                      <a:pt x="228600" y="0"/>
                    </a:lnTo>
                    <a:close/>
                    <a:moveTo>
                      <a:pt x="0" y="119958"/>
                    </a:moveTo>
                    <a:lnTo>
                      <a:pt x="0" y="228600"/>
                    </a:lnTo>
                    <a:lnTo>
                      <a:pt x="108661" y="228600"/>
                    </a:lnTo>
                    <a:lnTo>
                      <a:pt x="108661" y="119958"/>
                    </a:lnTo>
                    <a:close/>
                    <a:moveTo>
                      <a:pt x="119958" y="119958"/>
                    </a:moveTo>
                    <a:lnTo>
                      <a:pt x="119958" y="228600"/>
                    </a:lnTo>
                    <a:lnTo>
                      <a:pt x="228600" y="228600"/>
                    </a:lnTo>
                    <a:lnTo>
                      <a:pt x="228600" y="119958"/>
                    </a:lnTo>
                    <a:close/>
                  </a:path>
                </a:pathLst>
              </a:cu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3670887" y="5838349"/>
                <a:ext cx="113547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含 $25B 存储芯片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238750" y="1723072"/>
              <a:ext cx="952500" cy="4313397"/>
              <a:chOff x="5238750" y="1723072"/>
              <a:chExt cx="952500" cy="4313397"/>
            </a:xfrm>
          </p:grpSpPr>
          <p:sp>
            <p:nvSpPr>
              <p:cNvPr id="30" name="Rectangle 30"/>
              <p:cNvSpPr/>
              <p:nvPr/>
            </p:nvSpPr>
            <p:spPr>
              <a:xfrm>
                <a:off x="5238750" y="2076450"/>
                <a:ext cx="952500" cy="3257550"/>
              </a:xfrm>
              <a:prstGeom prst="rect">
                <a:avLst/>
              </a:pr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5316438" y="1723072"/>
                <a:ext cx="797123" cy="396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950" b="1" dirty="0">
                    <a:solidFill>
                      <a:srgbClr val="E8E6E1"/>
                    </a:solidFill>
                    <a:latin typeface="Cambria"/>
                    <a:ea typeface="SimSun"/>
                    <a:cs typeface="Cambria"/>
                  </a:rPr>
                  <a:t>$190B</a:t>
                </a: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5603624" y="5448300"/>
                <a:ext cx="222752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22752" h="228600">
                    <a:moveTo>
                      <a:pt x="115948" y="104013"/>
                    </a:moveTo>
                    <a:lnTo>
                      <a:pt x="115948" y="135255"/>
                    </a:lnTo>
                    <a:lnTo>
                      <a:pt x="190624" y="135255"/>
                    </a:lnTo>
                    <a:cubicBezTo>
                      <a:pt x="188338" y="152781"/>
                      <a:pt x="182499" y="165611"/>
                      <a:pt x="173603" y="174622"/>
                    </a:cubicBezTo>
                    <a:cubicBezTo>
                      <a:pt x="162677" y="185547"/>
                      <a:pt x="145666" y="197482"/>
                      <a:pt x="115948" y="197482"/>
                    </a:cubicBezTo>
                    <a:cubicBezTo>
                      <a:pt x="69971" y="197482"/>
                      <a:pt x="34033" y="160401"/>
                      <a:pt x="34033" y="114424"/>
                    </a:cubicBezTo>
                    <a:cubicBezTo>
                      <a:pt x="34033" y="68447"/>
                      <a:pt x="69971" y="31366"/>
                      <a:pt x="115948" y="31366"/>
                    </a:cubicBezTo>
                    <a:cubicBezTo>
                      <a:pt x="140713" y="31366"/>
                      <a:pt x="158877" y="41148"/>
                      <a:pt x="172212" y="53721"/>
                    </a:cubicBezTo>
                    <a:lnTo>
                      <a:pt x="194186" y="31747"/>
                    </a:lnTo>
                    <a:cubicBezTo>
                      <a:pt x="175641" y="13716"/>
                      <a:pt x="150743" y="0"/>
                      <a:pt x="115948" y="0"/>
                    </a:cubicBezTo>
                    <a:cubicBezTo>
                      <a:pt x="52959" y="0"/>
                      <a:pt x="0" y="51311"/>
                      <a:pt x="0" y="114300"/>
                    </a:cubicBezTo>
                    <a:cubicBezTo>
                      <a:pt x="0" y="177289"/>
                      <a:pt x="52959" y="228600"/>
                      <a:pt x="115948" y="228600"/>
                    </a:cubicBezTo>
                    <a:cubicBezTo>
                      <a:pt x="149981" y="228600"/>
                      <a:pt x="175641" y="217427"/>
                      <a:pt x="195701" y="196596"/>
                    </a:cubicBezTo>
                    <a:cubicBezTo>
                      <a:pt x="216275" y="176022"/>
                      <a:pt x="222752" y="146942"/>
                      <a:pt x="222752" y="123568"/>
                    </a:cubicBezTo>
                    <a:cubicBezTo>
                      <a:pt x="222752" y="116329"/>
                      <a:pt x="222247" y="109595"/>
                      <a:pt x="221104" y="104013"/>
                    </a:cubicBezTo>
                    <a:lnTo>
                      <a:pt x="115948" y="104013"/>
                    </a:lnTo>
                    <a:close/>
                  </a:path>
                </a:pathLst>
              </a:cu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5278981" y="5838349"/>
                <a:ext cx="87203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指引上调 $5B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6710578" y="2494598"/>
              <a:ext cx="961594" cy="3541871"/>
              <a:chOff x="6710578" y="2494598"/>
              <a:chExt cx="961594" cy="3541871"/>
            </a:xfrm>
          </p:grpSpPr>
          <p:sp>
            <p:nvSpPr>
              <p:cNvPr id="35" name="Rectangle 35"/>
              <p:cNvSpPr/>
              <p:nvPr/>
            </p:nvSpPr>
            <p:spPr>
              <a:xfrm>
                <a:off x="6715125" y="2847975"/>
                <a:ext cx="952500" cy="2486025"/>
              </a:xfrm>
              <a:prstGeom prst="rect">
                <a:avLst/>
              </a:prstGeom>
              <a:solidFill>
                <a:srgbClr val="8A857E"/>
              </a:solidFill>
              <a:ln>
                <a:noFill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6710578" y="2494598"/>
                <a:ext cx="961594" cy="396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950" b="1" dirty="0">
                    <a:solidFill>
                      <a:srgbClr val="E8E6E1"/>
                    </a:solidFill>
                    <a:latin typeface="Cambria"/>
                    <a:ea typeface="SimSun"/>
                    <a:cs typeface="Cambria"/>
                  </a:rPr>
                  <a:t>$145B+</a:t>
                </a:r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7077075" y="5486676"/>
                <a:ext cx="228600" cy="151848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51848">
                    <a:moveTo>
                      <a:pt x="65865" y="10"/>
                    </a:moveTo>
                    <a:cubicBezTo>
                      <a:pt x="47120" y="10"/>
                      <a:pt x="30785" y="12202"/>
                      <a:pt x="19469" y="29661"/>
                    </a:cubicBezTo>
                    <a:cubicBezTo>
                      <a:pt x="6706" y="49330"/>
                      <a:pt x="0" y="74809"/>
                      <a:pt x="0" y="99250"/>
                    </a:cubicBezTo>
                    <a:cubicBezTo>
                      <a:pt x="0" y="105975"/>
                      <a:pt x="667" y="112290"/>
                      <a:pt x="2000" y="118043"/>
                    </a:cubicBezTo>
                    <a:cubicBezTo>
                      <a:pt x="2655" y="120828"/>
                      <a:pt x="3498" y="123565"/>
                      <a:pt x="4524" y="126235"/>
                    </a:cubicBezTo>
                    <a:cubicBezTo>
                      <a:pt x="5507" y="128741"/>
                      <a:pt x="6689" y="131165"/>
                      <a:pt x="8058" y="133483"/>
                    </a:cubicBezTo>
                    <a:cubicBezTo>
                      <a:pt x="14688" y="144523"/>
                      <a:pt x="25375" y="151838"/>
                      <a:pt x="42281" y="151838"/>
                    </a:cubicBezTo>
                    <a:cubicBezTo>
                      <a:pt x="56540" y="151838"/>
                      <a:pt x="67361" y="145447"/>
                      <a:pt x="80048" y="128559"/>
                    </a:cubicBezTo>
                    <a:cubicBezTo>
                      <a:pt x="87287" y="118920"/>
                      <a:pt x="90945" y="113071"/>
                      <a:pt x="105413" y="87411"/>
                    </a:cubicBezTo>
                    <a:lnTo>
                      <a:pt x="112614" y="74657"/>
                    </a:lnTo>
                    <a:lnTo>
                      <a:pt x="114386" y="71561"/>
                    </a:lnTo>
                    <a:cubicBezTo>
                      <a:pt x="114967" y="72514"/>
                      <a:pt x="115538" y="73428"/>
                      <a:pt x="116129" y="74419"/>
                    </a:cubicBezTo>
                    <a:lnTo>
                      <a:pt x="136627" y="108661"/>
                    </a:lnTo>
                    <a:cubicBezTo>
                      <a:pt x="143523" y="120186"/>
                      <a:pt x="152486" y="133007"/>
                      <a:pt x="160153" y="140227"/>
                    </a:cubicBezTo>
                    <a:cubicBezTo>
                      <a:pt x="170117" y="149628"/>
                      <a:pt x="179127" y="151848"/>
                      <a:pt x="189300" y="151848"/>
                    </a:cubicBezTo>
                    <a:cubicBezTo>
                      <a:pt x="199539" y="151848"/>
                      <a:pt x="207169" y="148466"/>
                      <a:pt x="212684" y="143818"/>
                    </a:cubicBezTo>
                    <a:cubicBezTo>
                      <a:pt x="215763" y="141189"/>
                      <a:pt x="218372" y="138055"/>
                      <a:pt x="220399" y="134550"/>
                    </a:cubicBezTo>
                    <a:cubicBezTo>
                      <a:pt x="225562" y="125606"/>
                      <a:pt x="228600" y="114290"/>
                      <a:pt x="228600" y="98879"/>
                    </a:cubicBezTo>
                    <a:cubicBezTo>
                      <a:pt x="228600" y="72971"/>
                      <a:pt x="222113" y="47854"/>
                      <a:pt x="208750" y="27918"/>
                    </a:cubicBezTo>
                    <a:cubicBezTo>
                      <a:pt x="196539" y="9706"/>
                      <a:pt x="180584" y="10"/>
                      <a:pt x="163830" y="10"/>
                    </a:cubicBezTo>
                    <a:cubicBezTo>
                      <a:pt x="153857" y="10"/>
                      <a:pt x="143942" y="4458"/>
                      <a:pt x="134750" y="12468"/>
                    </a:cubicBezTo>
                    <a:cubicBezTo>
                      <a:pt x="128540" y="17897"/>
                      <a:pt x="122777" y="24755"/>
                      <a:pt x="117415" y="31994"/>
                    </a:cubicBezTo>
                    <a:cubicBezTo>
                      <a:pt x="110842" y="23660"/>
                      <a:pt x="104699" y="17259"/>
                      <a:pt x="98765" y="12411"/>
                    </a:cubicBezTo>
                    <a:cubicBezTo>
                      <a:pt x="87506" y="3210"/>
                      <a:pt x="76714" y="0"/>
                      <a:pt x="65865" y="0"/>
                    </a:cubicBezTo>
                    <a:close/>
                    <a:moveTo>
                      <a:pt x="162639" y="19564"/>
                    </a:moveTo>
                    <a:cubicBezTo>
                      <a:pt x="173565" y="19564"/>
                      <a:pt x="183480" y="26784"/>
                      <a:pt x="191138" y="38605"/>
                    </a:cubicBezTo>
                    <a:cubicBezTo>
                      <a:pt x="201920" y="55255"/>
                      <a:pt x="206826" y="78562"/>
                      <a:pt x="206826" y="99565"/>
                    </a:cubicBezTo>
                    <a:cubicBezTo>
                      <a:pt x="206826" y="114310"/>
                      <a:pt x="203321" y="127187"/>
                      <a:pt x="189309" y="127187"/>
                    </a:cubicBezTo>
                    <a:cubicBezTo>
                      <a:pt x="183785" y="127187"/>
                      <a:pt x="179527" y="124997"/>
                      <a:pt x="173460" y="117624"/>
                    </a:cubicBezTo>
                    <a:cubicBezTo>
                      <a:pt x="168735" y="111900"/>
                      <a:pt x="160668" y="99736"/>
                      <a:pt x="146485" y="76114"/>
                    </a:cubicBezTo>
                    <a:lnTo>
                      <a:pt x="140608" y="66323"/>
                    </a:lnTo>
                    <a:cubicBezTo>
                      <a:pt x="136788" y="59933"/>
                      <a:pt x="132802" y="53644"/>
                      <a:pt x="128654" y="47463"/>
                    </a:cubicBezTo>
                    <a:cubicBezTo>
                      <a:pt x="129321" y="46425"/>
                      <a:pt x="129997" y="45329"/>
                      <a:pt x="130664" y="44348"/>
                    </a:cubicBezTo>
                    <a:cubicBezTo>
                      <a:pt x="141332" y="28470"/>
                      <a:pt x="150838" y="19564"/>
                      <a:pt x="162649" y="19564"/>
                    </a:cubicBezTo>
                    <a:close/>
                    <a:moveTo>
                      <a:pt x="65475" y="24832"/>
                    </a:moveTo>
                    <a:cubicBezTo>
                      <a:pt x="77524" y="24832"/>
                      <a:pt x="85077" y="32366"/>
                      <a:pt x="90954" y="38605"/>
                    </a:cubicBezTo>
                    <a:cubicBezTo>
                      <a:pt x="93878" y="41719"/>
                      <a:pt x="97974" y="46901"/>
                      <a:pt x="102708" y="53645"/>
                    </a:cubicBezTo>
                    <a:lnTo>
                      <a:pt x="92993" y="68561"/>
                    </a:lnTo>
                    <a:cubicBezTo>
                      <a:pt x="85782" y="79639"/>
                      <a:pt x="75067" y="97298"/>
                      <a:pt x="65970" y="109880"/>
                    </a:cubicBezTo>
                    <a:cubicBezTo>
                      <a:pt x="54626" y="125587"/>
                      <a:pt x="48730" y="127187"/>
                      <a:pt x="42291" y="127187"/>
                    </a:cubicBezTo>
                    <a:cubicBezTo>
                      <a:pt x="37300" y="127187"/>
                      <a:pt x="32404" y="124930"/>
                      <a:pt x="29118" y="119624"/>
                    </a:cubicBezTo>
                    <a:cubicBezTo>
                      <a:pt x="26613" y="115567"/>
                      <a:pt x="24698" y="108861"/>
                      <a:pt x="24698" y="100136"/>
                    </a:cubicBezTo>
                    <a:cubicBezTo>
                      <a:pt x="24698" y="78981"/>
                      <a:pt x="30699" y="56940"/>
                      <a:pt x="40510" y="42148"/>
                    </a:cubicBezTo>
                    <a:cubicBezTo>
                      <a:pt x="44834" y="35604"/>
                      <a:pt x="49692" y="30470"/>
                      <a:pt x="55112" y="27546"/>
                    </a:cubicBezTo>
                    <a:cubicBezTo>
                      <a:pt x="58283" y="25784"/>
                      <a:pt x="61847" y="24850"/>
                      <a:pt x="65475" y="24832"/>
                    </a:cubicBezTo>
                    <a:close/>
                  </a:path>
                </a:pathLst>
              </a:cu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6751796" y="583834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A857E"/>
                    </a:solidFill>
                    <a:latin typeface="Arial"/>
                    <a:ea typeface="Microsoft YaHei"/>
                    <a:cs typeface="Arial"/>
                  </a:rPr>
                  <a:t>电力土地紧张</a:t>
                </a:r>
              </a:p>
            </p:txBody>
          </p:sp>
        </p:grpSp>
      </p:grpSp>
      <p:grpSp>
        <p:nvGrpSpPr>
          <p:cNvPr id="53" name="Group 53"/>
          <p:cNvGrpSpPr/>
          <p:nvPr/>
        </p:nvGrpSpPr>
        <p:grpSpPr>
          <a:xfrm>
            <a:off x="8572500" y="1809750"/>
            <a:ext cx="2955703" cy="3943350"/>
            <a:chOff x="8572500" y="1809750"/>
            <a:chExt cx="2955703" cy="3943350"/>
          </a:xfrm>
        </p:grpSpPr>
        <p:sp>
          <p:nvSpPr>
            <p:cNvPr id="41" name="Line 41"/>
            <p:cNvSpPr/>
            <p:nvPr/>
          </p:nvSpPr>
          <p:spPr>
            <a:xfrm>
              <a:off x="8572500" y="1809750"/>
              <a:ext cx="9525" cy="3905250"/>
            </a:xfrm>
            <a:custGeom>
              <a:avLst/>
              <a:gdLst/>
              <a:ahLst/>
              <a:cxnLst/>
              <a:rect l="l" t="t" r="r" b="b"/>
              <a:pathLst>
                <a:path w="9525" h="3905250">
                  <a:moveTo>
                    <a:pt x="0" y="0"/>
                  </a:moveTo>
                  <a:lnTo>
                    <a:pt x="0" y="390525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8752522" y="2006441"/>
              <a:ext cx="1002959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KEY OBSERVATION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8702040" y="2148840"/>
              <a:ext cx="2146173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8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$725B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750618" y="2809399"/>
              <a:ext cx="190442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 xml:space="preserve">2026 合计 Capex · 同比 </a:t>
              </a:r>
              <a:r>
                <a:rPr lang="zh-CN" sz="975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+77%</a:t>
              </a:r>
            </a:p>
          </p:txBody>
        </p:sp>
        <p:sp>
          <p:nvSpPr>
            <p:cNvPr id="45" name="Line 45"/>
            <p:cNvSpPr/>
            <p:nvPr/>
          </p:nvSpPr>
          <p:spPr>
            <a:xfrm>
              <a:off x="8763000" y="3238500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8745855" y="3454718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资源约束已转向电力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749665" y="3887152"/>
              <a:ext cx="179022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60%+</a:t>
              </a:r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 资本流向电力基础设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749665" y="4096702"/>
              <a:ext cx="172888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施、冷却、土建——而不是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749665" y="4306252"/>
              <a:ext cx="793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芯片本身。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8749665" y="4744402"/>
              <a:ext cx="17135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下一道护城河不是算力，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8749665" y="4953952"/>
              <a:ext cx="108480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是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GW 级供电</a:t>
              </a:r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。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8751570" y="5570220"/>
              <a:ext cx="277663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— Tom's Hardware / Statista, 2026 outlook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61975" y="6477000"/>
            <a:ext cx="11068050" cy="261938"/>
            <a:chOff x="561975" y="6477000"/>
            <a:chExt cx="11068050" cy="261938"/>
          </a:xfrm>
        </p:grpSpPr>
        <p:sp>
          <p:nvSpPr>
            <p:cNvPr id="54" name="Line 54"/>
            <p:cNvSpPr/>
            <p:nvPr/>
          </p:nvSpPr>
          <p:spPr>
            <a:xfrm>
              <a:off x="571500" y="6477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561975" y="6586538"/>
              <a:ext cx="4143137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Tom's Hardware · Statista · NextWaves · Company guidance Q1 2026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1244024" y="658653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05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5914473" cy="1103471"/>
            <a:chOff x="544830" y="444341"/>
            <a:chExt cx="5914473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57529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II · THE BIG THREE · 06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5914473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三巨头估值跃迁：从年初到 Q2 的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双倍线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398316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OpenAI · Anthropic · xAI — six-month valuation deltas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120102" y="1807845"/>
            <a:ext cx="10586123" cy="3842861"/>
            <a:chOff x="1120102" y="1807845"/>
            <a:chExt cx="10586123" cy="3842861"/>
          </a:xfrm>
        </p:grpSpPr>
        <p:grpSp>
          <p:nvGrpSpPr>
            <p:cNvPr id="23" name="Group 23"/>
            <p:cNvGrpSpPr/>
            <p:nvPr/>
          </p:nvGrpSpPr>
          <p:grpSpPr>
            <a:xfrm>
              <a:off x="2018752" y="2095500"/>
              <a:ext cx="9381839" cy="3555206"/>
              <a:chOff x="2018752" y="2095500"/>
              <a:chExt cx="9381839" cy="3555206"/>
            </a:xfrm>
          </p:grpSpPr>
          <p:sp>
            <p:nvSpPr>
              <p:cNvPr id="8" name="Line 8"/>
              <p:cNvSpPr/>
              <p:nvPr/>
            </p:nvSpPr>
            <p:spPr>
              <a:xfrm>
                <a:off x="2095500" y="2095500"/>
                <a:ext cx="9525" cy="32385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238500">
                    <a:moveTo>
                      <a:pt x="0" y="0"/>
                    </a:moveTo>
                    <a:lnTo>
                      <a:pt x="0" y="32385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  <p:sp>
            <p:nvSpPr>
              <p:cNvPr id="9" name="Line 9"/>
              <p:cNvSpPr/>
              <p:nvPr/>
            </p:nvSpPr>
            <p:spPr>
              <a:xfrm>
                <a:off x="2095500" y="5334000"/>
                <a:ext cx="9144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525">
                    <a:moveTo>
                      <a:pt x="0" y="0"/>
                    </a:moveTo>
                    <a:lnTo>
                      <a:pt x="9144000" y="0"/>
                    </a:lnTo>
                  </a:path>
                </a:pathLst>
              </a:custGeom>
              <a:noFill/>
              <a:ln w="9525">
                <a:solidFill>
                  <a:srgbClr val="5C5852"/>
                </a:solidFill>
              </a:ln>
            </p:spPr>
          </p:sp>
          <p:sp>
            <p:nvSpPr>
              <p:cNvPr id="10" name="Line 10"/>
              <p:cNvSpPr/>
              <p:nvPr/>
            </p:nvSpPr>
            <p:spPr>
              <a:xfrm>
                <a:off x="3619500" y="2095500"/>
                <a:ext cx="9525" cy="32385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238500">
                    <a:moveTo>
                      <a:pt x="0" y="0"/>
                    </a:moveTo>
                    <a:lnTo>
                      <a:pt x="0" y="32385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1" name="Line 11"/>
              <p:cNvSpPr/>
              <p:nvPr/>
            </p:nvSpPr>
            <p:spPr>
              <a:xfrm>
                <a:off x="5143500" y="2095500"/>
                <a:ext cx="9525" cy="32385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238500">
                    <a:moveTo>
                      <a:pt x="0" y="0"/>
                    </a:moveTo>
                    <a:lnTo>
                      <a:pt x="0" y="32385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2" name="Line 12"/>
              <p:cNvSpPr/>
              <p:nvPr/>
            </p:nvSpPr>
            <p:spPr>
              <a:xfrm>
                <a:off x="6667500" y="2095500"/>
                <a:ext cx="9525" cy="32385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238500">
                    <a:moveTo>
                      <a:pt x="0" y="0"/>
                    </a:moveTo>
                    <a:lnTo>
                      <a:pt x="0" y="32385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3" name="Line 13"/>
              <p:cNvSpPr/>
              <p:nvPr/>
            </p:nvSpPr>
            <p:spPr>
              <a:xfrm>
                <a:off x="8191500" y="2095500"/>
                <a:ext cx="9525" cy="32385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238500">
                    <a:moveTo>
                      <a:pt x="0" y="0"/>
                    </a:moveTo>
                    <a:lnTo>
                      <a:pt x="0" y="32385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4" name="Line 14"/>
              <p:cNvSpPr/>
              <p:nvPr/>
            </p:nvSpPr>
            <p:spPr>
              <a:xfrm>
                <a:off x="9715500" y="2095500"/>
                <a:ext cx="9525" cy="32385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238500">
                    <a:moveTo>
                      <a:pt x="0" y="0"/>
                    </a:moveTo>
                    <a:lnTo>
                      <a:pt x="0" y="32385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5" name="Line 15"/>
              <p:cNvSpPr/>
              <p:nvPr/>
            </p:nvSpPr>
            <p:spPr>
              <a:xfrm>
                <a:off x="11239500" y="2095500"/>
                <a:ext cx="9525" cy="32385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238500">
                    <a:moveTo>
                      <a:pt x="0" y="0"/>
                    </a:moveTo>
                    <a:lnTo>
                      <a:pt x="0" y="32385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2018752" y="5483066"/>
                <a:ext cx="15349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$0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443347" y="5483066"/>
                <a:ext cx="35230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$200B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967347" y="5483066"/>
                <a:ext cx="35230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$400B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491347" y="5483066"/>
                <a:ext cx="35230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$600B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8015347" y="5483066"/>
                <a:ext cx="35230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$800B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9554408" y="5483066"/>
                <a:ext cx="32218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$1.0T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1078408" y="5483066"/>
                <a:ext cx="32218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$1.2T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047875" y="1807845"/>
              <a:ext cx="2886932" cy="182880"/>
              <a:chOff x="2047875" y="1807845"/>
              <a:chExt cx="2886932" cy="182880"/>
            </a:xfrm>
          </p:grpSpPr>
          <p:sp>
            <p:nvSpPr>
              <p:cNvPr id="24" name="Ellipse 24"/>
              <p:cNvSpPr/>
              <p:nvPr/>
            </p:nvSpPr>
            <p:spPr>
              <a:xfrm>
                <a:off x="2047875" y="1809750"/>
                <a:ext cx="95250" cy="95250"/>
              </a:xfrm>
              <a:prstGeom prst="ellipse">
                <a:avLst/>
              </a:prstGeom>
              <a:solidFill>
                <a:srgbClr val="8A857E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2198370" y="1807845"/>
                <a:ext cx="107442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Year-Start 2026</a:t>
                </a:r>
              </a:p>
            </p:txBody>
          </p:sp>
          <p:sp>
            <p:nvSpPr>
              <p:cNvPr id="26" name="Ellipse 26"/>
              <p:cNvSpPr/>
              <p:nvPr/>
            </p:nvSpPr>
            <p:spPr>
              <a:xfrm>
                <a:off x="3571875" y="1809750"/>
                <a:ext cx="95250" cy="95250"/>
              </a:xfrm>
              <a:prstGeom prst="ellipse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3722370" y="1807845"/>
                <a:ext cx="121243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Latest (May 2026)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185624" y="2286952"/>
              <a:ext cx="7957316" cy="553879"/>
              <a:chOff x="1185624" y="2286952"/>
              <a:chExt cx="7957316" cy="553879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1386935" y="2394585"/>
                <a:ext cx="62855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20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OpenAI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185624" y="2624138"/>
                <a:ext cx="824151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750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consumer + IPO</a:t>
                </a:r>
              </a:p>
            </p:txBody>
          </p:sp>
          <p:sp>
            <p:nvSpPr>
              <p:cNvPr id="31" name="Line 31"/>
              <p:cNvSpPr/>
              <p:nvPr/>
            </p:nvSpPr>
            <p:spPr>
              <a:xfrm>
                <a:off x="4381500" y="2571750"/>
                <a:ext cx="419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191000" h="9525">
                    <a:moveTo>
                      <a:pt x="0" y="0"/>
                    </a:moveTo>
                    <a:lnTo>
                      <a:pt x="4191000" y="0"/>
                    </a:lnTo>
                  </a:path>
                </a:pathLst>
              </a:custGeom>
              <a:noFill/>
              <a:ln w="19050">
                <a:solidFill>
                  <a:srgbClr val="C9C5BE"/>
                </a:solidFill>
              </a:ln>
            </p:spPr>
          </p:sp>
          <p:sp>
            <p:nvSpPr>
              <p:cNvPr id="32" name="Ellipse 32"/>
              <p:cNvSpPr/>
              <p:nvPr/>
            </p:nvSpPr>
            <p:spPr>
              <a:xfrm>
                <a:off x="4295775" y="2486025"/>
                <a:ext cx="171450" cy="171450"/>
              </a:xfrm>
              <a:prstGeom prst="ellipse">
                <a:avLst/>
              </a:prstGeom>
              <a:solidFill>
                <a:srgbClr val="8A857E"/>
              </a:solidFill>
              <a:ln>
                <a:noFill/>
              </a:ln>
            </p:spPr>
          </p:sp>
          <p:sp>
            <p:nvSpPr>
              <p:cNvPr id="33" name="Ellipse 33"/>
              <p:cNvSpPr/>
              <p:nvPr/>
            </p:nvSpPr>
            <p:spPr>
              <a:xfrm>
                <a:off x="8486775" y="2486025"/>
                <a:ext cx="171450" cy="171450"/>
              </a:xfrm>
              <a:prstGeom prst="ellipse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3843641" y="2295049"/>
                <a:ext cx="43594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b="1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$300B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8673465" y="2286952"/>
                <a:ext cx="46947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$852B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8676322" y="2673191"/>
                <a:ext cx="32218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+184%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120102" y="3334702"/>
              <a:ext cx="8016278" cy="553879"/>
              <a:chOff x="1120102" y="3334702"/>
              <a:chExt cx="8016278" cy="553879"/>
            </a:xfrm>
          </p:grpSpPr>
          <p:sp>
            <p:nvSpPr>
              <p:cNvPr id="38" name="TextBox 38"/>
              <p:cNvSpPr txBox="1"/>
              <p:nvPr/>
            </p:nvSpPr>
            <p:spPr>
              <a:xfrm>
                <a:off x="1120102" y="3442335"/>
                <a:ext cx="89538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20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Anthropic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415653" y="3671888"/>
                <a:ext cx="59412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750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enterprise</a:t>
                </a:r>
              </a:p>
            </p:txBody>
          </p:sp>
          <p:sp>
            <p:nvSpPr>
              <p:cNvPr id="40" name="Line 40"/>
              <p:cNvSpPr/>
              <p:nvPr/>
            </p:nvSpPr>
            <p:spPr>
              <a:xfrm>
                <a:off x="2562225" y="3619500"/>
                <a:ext cx="2428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428875" h="9525">
                    <a:moveTo>
                      <a:pt x="0" y="0"/>
                    </a:moveTo>
                    <a:lnTo>
                      <a:pt x="2428875" y="0"/>
                    </a:lnTo>
                  </a:path>
                </a:pathLst>
              </a:custGeom>
              <a:noFill/>
              <a:ln w="19050">
                <a:solidFill>
                  <a:srgbClr val="C9C5BE"/>
                </a:solidFill>
              </a:ln>
            </p:spPr>
          </p:sp>
          <p:sp>
            <p:nvSpPr>
              <p:cNvPr id="41" name="Line 41"/>
              <p:cNvSpPr/>
              <p:nvPr/>
            </p:nvSpPr>
            <p:spPr>
              <a:xfrm>
                <a:off x="4991100" y="3619500"/>
                <a:ext cx="39624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962400" h="9525">
                    <a:moveTo>
                      <a:pt x="0" y="0"/>
                    </a:moveTo>
                    <a:lnTo>
                      <a:pt x="3962400" y="0"/>
                    </a:lnTo>
                  </a:path>
                </a:pathLst>
              </a:custGeom>
              <a:noFill/>
              <a:ln w="19050">
                <a:solidFill>
                  <a:srgbClr val="F4A261"/>
                </a:solidFill>
                <a:custDash>
                  <a:ds d="200000" sp="150000"/>
                </a:custDash>
              </a:ln>
            </p:spPr>
          </p:sp>
          <p:sp>
            <p:nvSpPr>
              <p:cNvPr id="42" name="Ellipse 42"/>
              <p:cNvSpPr/>
              <p:nvPr/>
            </p:nvSpPr>
            <p:spPr>
              <a:xfrm>
                <a:off x="2476500" y="3533775"/>
                <a:ext cx="171450" cy="171450"/>
              </a:xfrm>
              <a:prstGeom prst="ellipse">
                <a:avLst/>
              </a:prstGeom>
              <a:solidFill>
                <a:srgbClr val="8A857E"/>
              </a:solidFill>
              <a:ln>
                <a:noFill/>
              </a:ln>
            </p:spPr>
          </p:sp>
          <p:sp>
            <p:nvSpPr>
              <p:cNvPr id="43" name="Ellipse 43"/>
              <p:cNvSpPr/>
              <p:nvPr/>
            </p:nvSpPr>
            <p:spPr>
              <a:xfrm>
                <a:off x="4905375" y="3533775"/>
                <a:ext cx="171450" cy="171450"/>
              </a:xfrm>
              <a:prstGeom prst="ellipse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44" name="Ellipse 44"/>
              <p:cNvSpPr/>
              <p:nvPr/>
            </p:nvSpPr>
            <p:spPr>
              <a:xfrm>
                <a:off x="8886825" y="3552825"/>
                <a:ext cx="133350" cy="133350"/>
              </a:xfrm>
              <a:prstGeom prst="ellipse">
                <a:avLst/>
              </a:prstGeom>
              <a:noFill/>
              <a:ln w="19050">
                <a:solidFill>
                  <a:srgbClr val="F4A261"/>
                </a:solidFill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1979511" y="3342799"/>
                <a:ext cx="48079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b="1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$61.5B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5092065" y="3334702"/>
                <a:ext cx="78346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$380B (G)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8193405" y="3350895"/>
                <a:ext cx="94297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00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→ $900B (在谈)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2551748" y="3720941"/>
                <a:ext cx="2003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+518% (locked) / +1364% (in-talks)</a:t>
                </a: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1213009" y="4382452"/>
              <a:ext cx="10493216" cy="553879"/>
              <a:chOff x="1213009" y="4382452"/>
              <a:chExt cx="10493216" cy="553879"/>
            </a:xfrm>
          </p:grpSpPr>
          <p:sp>
            <p:nvSpPr>
              <p:cNvPr id="50" name="TextBox 50"/>
              <p:cNvSpPr txBox="1"/>
              <p:nvPr/>
            </p:nvSpPr>
            <p:spPr>
              <a:xfrm>
                <a:off x="1727378" y="4490085"/>
                <a:ext cx="28811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20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xAI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213009" y="4719638"/>
                <a:ext cx="796766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750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SpaceX merger</a:t>
                </a:r>
              </a:p>
            </p:txBody>
          </p:sp>
          <p:sp>
            <p:nvSpPr>
              <p:cNvPr id="52" name="Line 52"/>
              <p:cNvSpPr/>
              <p:nvPr/>
            </p:nvSpPr>
            <p:spPr>
              <a:xfrm>
                <a:off x="2476500" y="4667250"/>
                <a:ext cx="13716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9525">
                    <a:moveTo>
                      <a:pt x="0" y="0"/>
                    </a:moveTo>
                    <a:lnTo>
                      <a:pt x="1371600" y="0"/>
                    </a:lnTo>
                  </a:path>
                </a:pathLst>
              </a:custGeom>
              <a:noFill/>
              <a:ln w="19050">
                <a:solidFill>
                  <a:srgbClr val="C9C5BE"/>
                </a:solidFill>
              </a:ln>
            </p:spPr>
          </p:sp>
          <p:sp>
            <p:nvSpPr>
              <p:cNvPr id="53" name="Line 53"/>
              <p:cNvSpPr/>
              <p:nvPr/>
            </p:nvSpPr>
            <p:spPr>
              <a:xfrm>
                <a:off x="3848100" y="4667250"/>
                <a:ext cx="77724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9525">
                    <a:moveTo>
                      <a:pt x="0" y="0"/>
                    </a:moveTo>
                    <a:lnTo>
                      <a:pt x="7772400" y="0"/>
                    </a:lnTo>
                  </a:path>
                </a:pathLst>
              </a:custGeom>
              <a:noFill/>
              <a:ln w="19050">
                <a:solidFill>
                  <a:srgbClr val="F4A261"/>
                </a:solidFill>
                <a:custDash>
                  <a:ds d="200000" sp="150000"/>
                </a:custDash>
              </a:ln>
            </p:spPr>
          </p:sp>
          <p:sp>
            <p:nvSpPr>
              <p:cNvPr id="54" name="Ellipse 54"/>
              <p:cNvSpPr/>
              <p:nvPr/>
            </p:nvSpPr>
            <p:spPr>
              <a:xfrm>
                <a:off x="2390775" y="4581525"/>
                <a:ext cx="171450" cy="171450"/>
              </a:xfrm>
              <a:prstGeom prst="ellipse">
                <a:avLst/>
              </a:prstGeom>
              <a:solidFill>
                <a:srgbClr val="8A857E"/>
              </a:solidFill>
              <a:ln>
                <a:noFill/>
              </a:ln>
            </p:spPr>
          </p:sp>
          <p:sp>
            <p:nvSpPr>
              <p:cNvPr id="55" name="Ellipse 55"/>
              <p:cNvSpPr/>
              <p:nvPr/>
            </p:nvSpPr>
            <p:spPr>
              <a:xfrm>
                <a:off x="3762375" y="4581525"/>
                <a:ext cx="171450" cy="171450"/>
              </a:xfrm>
              <a:prstGeom prst="ellipse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56" name="Ellipse 56"/>
              <p:cNvSpPr/>
              <p:nvPr/>
            </p:nvSpPr>
            <p:spPr>
              <a:xfrm>
                <a:off x="11534775" y="4581525"/>
                <a:ext cx="171450" cy="171450"/>
              </a:xfrm>
              <a:prstGeom prst="ellipse">
                <a:avLst/>
              </a:prstGeom>
              <a:noFill/>
              <a:ln w="19050">
                <a:solidFill>
                  <a:srgbClr val="F4A261"/>
                </a:solidFill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2020876" y="4390549"/>
                <a:ext cx="35370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b="1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$50B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3949065" y="4382452"/>
                <a:ext cx="46947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$230B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10535222" y="4398645"/>
                <a:ext cx="98240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00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→ $1.25T (合并)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2466022" y="4768691"/>
                <a:ext cx="228016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+360% (Jan E) / +2400% (post-merger)</a:t>
                </a:r>
              </a:p>
            </p:txBody>
          </p:sp>
        </p:grpSp>
      </p:grpSp>
      <p:grpSp>
        <p:nvGrpSpPr>
          <p:cNvPr id="66" name="Group 66"/>
          <p:cNvGrpSpPr/>
          <p:nvPr/>
        </p:nvGrpSpPr>
        <p:grpSpPr>
          <a:xfrm>
            <a:off x="561022" y="6000750"/>
            <a:ext cx="11059478" cy="414338"/>
            <a:chOff x="561022" y="6000750"/>
            <a:chExt cx="11059478" cy="414338"/>
          </a:xfrm>
        </p:grpSpPr>
        <p:sp>
          <p:nvSpPr>
            <p:cNvPr id="63" name="Line 63"/>
            <p:cNvSpPr/>
            <p:nvPr/>
          </p:nvSpPr>
          <p:spPr>
            <a:xfrm>
              <a:off x="571500" y="600075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561022" y="6197441"/>
              <a:ext cx="88246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EDITORIAL TAKE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293864" y="6140768"/>
              <a:ext cx="560427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六个月里，三家公司的合计估值从 </a:t>
              </a:r>
              <a:r>
                <a:rPr lang="zh-CN" sz="1350" b="1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$411B</a:t>
              </a:r>
              <a:r>
                <a:rPr lang="zh-CN" sz="135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跃至 </a:t>
              </a:r>
              <a:r>
                <a:rPr lang="zh-CN" sz="1350" b="1" i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$1.46T</a:t>
              </a:r>
              <a:r>
                <a:rPr lang="zh-CN" sz="135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——3.6 倍。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561975" y="6586538"/>
            <a:ext cx="11068050" cy="152400"/>
            <a:chOff x="561975" y="6586538"/>
            <a:chExt cx="11068050" cy="152400"/>
          </a:xfrm>
        </p:grpSpPr>
        <p:sp>
          <p:nvSpPr>
            <p:cNvPr id="67" name="TextBox 67"/>
            <p:cNvSpPr txBox="1"/>
            <p:nvPr/>
          </p:nvSpPr>
          <p:spPr>
            <a:xfrm>
              <a:off x="561975" y="6586538"/>
              <a:ext cx="4657963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CNBC · Bloomberg · TechCrunch · Anthropic / OpenAI press · Fortune Feb 2026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1244024" y="658653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06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4932250" cy="1103471"/>
            <a:chOff x="544830" y="444341"/>
            <a:chExt cx="4932250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57529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II · THE BIG THREE · 07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4932250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估值兑现度：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气泡大小 = 投资人数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469625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Valuation × ARR × investor count — who is most over-extended?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2144" y="1747838"/>
            <a:ext cx="11417856" cy="4195762"/>
            <a:chOff x="12144" y="1747838"/>
            <a:chExt cx="11417856" cy="4195762"/>
          </a:xfrm>
        </p:grpSpPr>
        <p:grpSp>
          <p:nvGrpSpPr>
            <p:cNvPr id="30" name="Group 30"/>
            <p:cNvGrpSpPr/>
            <p:nvPr/>
          </p:nvGrpSpPr>
          <p:grpSpPr>
            <a:xfrm>
              <a:off x="12144" y="1905000"/>
              <a:ext cx="11417856" cy="4038600"/>
              <a:chOff x="12144" y="1905000"/>
              <a:chExt cx="11417856" cy="4038600"/>
            </a:xfrm>
          </p:grpSpPr>
          <p:sp>
            <p:nvSpPr>
              <p:cNvPr id="8" name="Line 8"/>
              <p:cNvSpPr/>
              <p:nvPr/>
            </p:nvSpPr>
            <p:spPr>
              <a:xfrm>
                <a:off x="1524000" y="1905000"/>
                <a:ext cx="9525" cy="3429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429000">
                    <a:moveTo>
                      <a:pt x="0" y="0"/>
                    </a:moveTo>
                    <a:lnTo>
                      <a:pt x="0" y="3429000"/>
                    </a:lnTo>
                  </a:path>
                </a:pathLst>
              </a:custGeom>
              <a:noFill/>
              <a:ln w="14288">
                <a:solidFill>
                  <a:srgbClr val="5C5852"/>
                </a:solidFill>
              </a:ln>
            </p:spPr>
          </p:sp>
          <p:sp>
            <p:nvSpPr>
              <p:cNvPr id="9" name="Line 9"/>
              <p:cNvSpPr/>
              <p:nvPr/>
            </p:nvSpPr>
            <p:spPr>
              <a:xfrm>
                <a:off x="1524000" y="5334000"/>
                <a:ext cx="9906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906000" h="9525">
                    <a:moveTo>
                      <a:pt x="0" y="0"/>
                    </a:moveTo>
                    <a:lnTo>
                      <a:pt x="9906000" y="0"/>
                    </a:lnTo>
                  </a:path>
                </a:pathLst>
              </a:custGeom>
              <a:noFill/>
              <a:ln w="14288">
                <a:solidFill>
                  <a:srgbClr val="5C5852"/>
                </a:solidFill>
              </a:ln>
            </p:spPr>
          </p:sp>
          <p:sp>
            <p:nvSpPr>
              <p:cNvPr id="10" name="Line 10"/>
              <p:cNvSpPr/>
              <p:nvPr/>
            </p:nvSpPr>
            <p:spPr>
              <a:xfrm>
                <a:off x="1524000" y="2667000"/>
                <a:ext cx="9906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906000" h="9525">
                    <a:moveTo>
                      <a:pt x="0" y="0"/>
                    </a:moveTo>
                    <a:lnTo>
                      <a:pt x="9906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1" name="Line 11"/>
              <p:cNvSpPr/>
              <p:nvPr/>
            </p:nvSpPr>
            <p:spPr>
              <a:xfrm>
                <a:off x="1524000" y="3429000"/>
                <a:ext cx="9906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906000" h="9525">
                    <a:moveTo>
                      <a:pt x="0" y="0"/>
                    </a:moveTo>
                    <a:lnTo>
                      <a:pt x="9906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2" name="Line 12"/>
              <p:cNvSpPr/>
              <p:nvPr/>
            </p:nvSpPr>
            <p:spPr>
              <a:xfrm>
                <a:off x="1524000" y="4191000"/>
                <a:ext cx="9906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906000" h="9525">
                    <a:moveTo>
                      <a:pt x="0" y="0"/>
                    </a:moveTo>
                    <a:lnTo>
                      <a:pt x="9906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3" name="Line 13"/>
              <p:cNvSpPr/>
              <p:nvPr/>
            </p:nvSpPr>
            <p:spPr>
              <a:xfrm>
                <a:off x="1524000" y="4953000"/>
                <a:ext cx="9906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906000" h="9525">
                    <a:moveTo>
                      <a:pt x="0" y="0"/>
                    </a:moveTo>
                    <a:lnTo>
                      <a:pt x="9906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4" name="Line 14"/>
              <p:cNvSpPr/>
              <p:nvPr/>
            </p:nvSpPr>
            <p:spPr>
              <a:xfrm>
                <a:off x="3619500" y="1905000"/>
                <a:ext cx="9525" cy="3429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429000">
                    <a:moveTo>
                      <a:pt x="0" y="0"/>
                    </a:moveTo>
                    <a:lnTo>
                      <a:pt x="0" y="3429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5" name="Line 15"/>
              <p:cNvSpPr/>
              <p:nvPr/>
            </p:nvSpPr>
            <p:spPr>
              <a:xfrm>
                <a:off x="5715000" y="1905000"/>
                <a:ext cx="9525" cy="3429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429000">
                    <a:moveTo>
                      <a:pt x="0" y="0"/>
                    </a:moveTo>
                    <a:lnTo>
                      <a:pt x="0" y="3429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6" name="Line 16"/>
              <p:cNvSpPr/>
              <p:nvPr/>
            </p:nvSpPr>
            <p:spPr>
              <a:xfrm>
                <a:off x="7810500" y="1905000"/>
                <a:ext cx="9525" cy="3429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429000">
                    <a:moveTo>
                      <a:pt x="0" y="0"/>
                    </a:moveTo>
                    <a:lnTo>
                      <a:pt x="0" y="3429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7" name="Line 17"/>
              <p:cNvSpPr/>
              <p:nvPr/>
            </p:nvSpPr>
            <p:spPr>
              <a:xfrm>
                <a:off x="9906000" y="1905000"/>
                <a:ext cx="9525" cy="3429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429000">
                    <a:moveTo>
                      <a:pt x="0" y="0"/>
                    </a:moveTo>
                    <a:lnTo>
                      <a:pt x="0" y="342900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  <a:custDash>
                  <a:ds d="200000" sp="400000"/>
                </a:custDash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031724" y="2625566"/>
                <a:ext cx="38845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$1000B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067872" y="3387566"/>
                <a:ext cx="35230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$750B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067872" y="4149566"/>
                <a:ext cx="35230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$500B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067872" y="4911566"/>
                <a:ext cx="35230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$250B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266682" y="5292566"/>
                <a:ext cx="15349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$0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447252" y="5483066"/>
                <a:ext cx="15349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$0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491544" y="5483066"/>
                <a:ext cx="25591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$10B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571982" y="5483066"/>
                <a:ext cx="286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$20B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67482" y="5483066"/>
                <a:ext cx="286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$30B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9762982" y="5483066"/>
                <a:ext cx="286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5C5852"/>
                    </a:solidFill>
                    <a:latin typeface="Cambria"/>
                    <a:ea typeface="SimSun"/>
                    <a:cs typeface="Cambria"/>
                  </a:rPr>
                  <a:t>$40B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 rot="-5400000">
                <a:off x="12144" y="3528060"/>
                <a:ext cx="1107281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VALUATION ($B) →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5463302" y="5760720"/>
                <a:ext cx="202739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ANNUALIZED REVENUE (ARR, $B) →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2051685" y="4181475"/>
              <a:ext cx="1421130" cy="1138237"/>
              <a:chOff x="2051685" y="4181475"/>
              <a:chExt cx="1421130" cy="1138237"/>
            </a:xfrm>
          </p:grpSpPr>
          <p:sp>
            <p:nvSpPr>
              <p:cNvPr id="31" name="Ellipse 31"/>
              <p:cNvSpPr/>
              <p:nvPr/>
            </p:nvSpPr>
            <p:spPr>
              <a:xfrm>
                <a:off x="2400300" y="4181475"/>
                <a:ext cx="723900" cy="723900"/>
              </a:xfrm>
              <a:prstGeom prst="ellipse">
                <a:avLst/>
              </a:prstGeom>
              <a:solidFill>
                <a:srgbClr val="F4A261">
                  <a:alpha val="18000"/>
                </a:srgbClr>
              </a:solidFill>
              <a:ln w="19050">
                <a:solidFill>
                  <a:srgbClr val="F4A261"/>
                </a:solidFill>
              </a:ln>
            </p:spPr>
          </p:sp>
          <p:sp>
            <p:nvSpPr>
              <p:cNvPr id="32" name="Ellipse 32"/>
              <p:cNvSpPr/>
              <p:nvPr/>
            </p:nvSpPr>
            <p:spPr>
              <a:xfrm>
                <a:off x="2733675" y="4514850"/>
                <a:ext cx="57150" cy="57150"/>
              </a:xfrm>
              <a:prstGeom prst="ellipse">
                <a:avLst/>
              </a:pr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2636201" y="4963478"/>
                <a:ext cx="25209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xAI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2051685" y="5167312"/>
                <a:ext cx="142113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$5B / $230B · 8+ investors</a:t>
                </a: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8242935" y="2749391"/>
              <a:ext cx="2264824" cy="1565434"/>
              <a:chOff x="8242935" y="2749391"/>
              <a:chExt cx="2264824" cy="1565434"/>
            </a:xfrm>
          </p:grpSpPr>
          <p:sp>
            <p:nvSpPr>
              <p:cNvPr id="36" name="Ellipse 36"/>
              <p:cNvSpPr/>
              <p:nvPr/>
            </p:nvSpPr>
            <p:spPr>
              <a:xfrm>
                <a:off x="8667750" y="3743325"/>
                <a:ext cx="571500" cy="571500"/>
              </a:xfrm>
              <a:prstGeom prst="ellipse">
                <a:avLst/>
              </a:prstGeom>
              <a:solidFill>
                <a:srgbClr val="E63946">
                  <a:alpha val="22000"/>
                </a:srgbClr>
              </a:solidFill>
              <a:ln w="19050">
                <a:solidFill>
                  <a:srgbClr val="E63946"/>
                </a:solidFill>
              </a:ln>
            </p:spPr>
          </p:sp>
          <p:sp>
            <p:nvSpPr>
              <p:cNvPr id="37" name="Ellipse 37"/>
              <p:cNvSpPr/>
              <p:nvPr/>
            </p:nvSpPr>
            <p:spPr>
              <a:xfrm>
                <a:off x="8924925" y="4000500"/>
                <a:ext cx="57150" cy="57150"/>
              </a:xfrm>
              <a:prstGeom prst="ellipse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8561768" y="3515678"/>
                <a:ext cx="78346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Anthropic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8242935" y="3376612"/>
                <a:ext cx="142113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$30B / $380B · 5 investors</a:t>
                </a:r>
              </a:p>
            </p:txBody>
          </p:sp>
          <p:sp>
            <p:nvSpPr>
              <p:cNvPr id="40" name="Line 40"/>
              <p:cNvSpPr/>
              <p:nvPr/>
            </p:nvSpPr>
            <p:spPr>
              <a:xfrm>
                <a:off x="8953500" y="2952750"/>
                <a:ext cx="1524000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790575">
                    <a:moveTo>
                      <a:pt x="0" y="790575"/>
                    </a:moveTo>
                    <a:lnTo>
                      <a:pt x="1524000" y="0"/>
                    </a:lnTo>
                  </a:path>
                </a:pathLst>
              </a:custGeom>
              <a:noFill/>
              <a:ln w="9525">
                <a:solidFill>
                  <a:srgbClr val="F4A261"/>
                </a:solidFill>
                <a:custDash>
                  <a:ds d="300000" sp="300000"/>
                </a:custDash>
              </a:ln>
            </p:spPr>
          </p:sp>
          <p:sp>
            <p:nvSpPr>
              <p:cNvPr id="41" name="Arc 41"/>
              <p:cNvSpPr/>
              <p:nvPr/>
            </p:nvSpPr>
            <p:spPr>
              <a:xfrm>
                <a:off x="10477500" y="2850356"/>
                <a:ext cx="30259" cy="18223"/>
              </a:xfrm>
              <a:custGeom>
                <a:avLst/>
                <a:gdLst/>
                <a:ahLst/>
                <a:cxnLst/>
                <a:rect l="l" t="t" r="r" b="b"/>
                <a:pathLst>
                  <a:path w="30259" h="18223">
                    <a:moveTo>
                      <a:pt x="0" y="0"/>
                    </a:moveTo>
                    <a:lnTo>
                      <a:pt x="1920" y="18"/>
                    </a:lnTo>
                    <a:lnTo>
                      <a:pt x="3839" y="72"/>
                    </a:lnTo>
                    <a:lnTo>
                      <a:pt x="5757" y="162"/>
                    </a:lnTo>
                    <a:lnTo>
                      <a:pt x="7672" y="288"/>
                    </a:lnTo>
                    <a:lnTo>
                      <a:pt x="9585" y="450"/>
                    </a:lnTo>
                    <a:lnTo>
                      <a:pt x="11495" y="647"/>
                    </a:lnTo>
                    <a:lnTo>
                      <a:pt x="13401" y="881"/>
                    </a:lnTo>
                    <a:lnTo>
                      <a:pt x="15302" y="1150"/>
                    </a:lnTo>
                    <a:lnTo>
                      <a:pt x="17197" y="1454"/>
                    </a:lnTo>
                    <a:lnTo>
                      <a:pt x="19087" y="1795"/>
                    </a:lnTo>
                    <a:lnTo>
                      <a:pt x="20969" y="2170"/>
                    </a:lnTo>
                    <a:lnTo>
                      <a:pt x="22845" y="2581"/>
                    </a:lnTo>
                    <a:lnTo>
                      <a:pt x="24712" y="3027"/>
                    </a:lnTo>
                    <a:lnTo>
                      <a:pt x="26571" y="3508"/>
                    </a:lnTo>
                    <a:lnTo>
                      <a:pt x="28420" y="4023"/>
                    </a:lnTo>
                    <a:lnTo>
                      <a:pt x="30259" y="4573"/>
                    </a:lnTo>
                    <a:lnTo>
                      <a:pt x="26037" y="18223"/>
                    </a:lnTo>
                    <a:lnTo>
                      <a:pt x="24454" y="17749"/>
                    </a:lnTo>
                    <a:lnTo>
                      <a:pt x="22863" y="17306"/>
                    </a:lnTo>
                    <a:lnTo>
                      <a:pt x="21264" y="16892"/>
                    </a:lnTo>
                    <a:lnTo>
                      <a:pt x="19657" y="16508"/>
                    </a:lnTo>
                    <a:lnTo>
                      <a:pt x="18043" y="16155"/>
                    </a:lnTo>
                    <a:lnTo>
                      <a:pt x="16423" y="15832"/>
                    </a:lnTo>
                    <a:lnTo>
                      <a:pt x="14797" y="15539"/>
                    </a:lnTo>
                    <a:lnTo>
                      <a:pt x="13166" y="15277"/>
                    </a:lnTo>
                    <a:lnTo>
                      <a:pt x="11531" y="15045"/>
                    </a:lnTo>
                    <a:lnTo>
                      <a:pt x="9891" y="14844"/>
                    </a:lnTo>
                    <a:lnTo>
                      <a:pt x="8248" y="14674"/>
                    </a:lnTo>
                    <a:lnTo>
                      <a:pt x="6602" y="14535"/>
                    </a:lnTo>
                    <a:lnTo>
                      <a:pt x="4953" y="14427"/>
                    </a:lnTo>
                    <a:lnTo>
                      <a:pt x="3303" y="14349"/>
                    </a:lnTo>
                    <a:lnTo>
                      <a:pt x="1652" y="1430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9329523" y="2749391"/>
                <a:ext cx="106320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→ $900B (in talks)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6726912" y="1952625"/>
              <a:ext cx="1481376" cy="1338263"/>
              <a:chOff x="6726912" y="1952625"/>
              <a:chExt cx="1481376" cy="1338263"/>
            </a:xfrm>
          </p:grpSpPr>
          <p:sp>
            <p:nvSpPr>
              <p:cNvPr id="44" name="Ellipse 44"/>
              <p:cNvSpPr/>
              <p:nvPr/>
            </p:nvSpPr>
            <p:spPr>
              <a:xfrm>
                <a:off x="7010400" y="1952625"/>
                <a:ext cx="914400" cy="914400"/>
              </a:xfrm>
              <a:prstGeom prst="ellipse">
                <a:avLst/>
              </a:prstGeom>
              <a:solidFill>
                <a:srgbClr val="E63946">
                  <a:alpha val="18000"/>
                </a:srgbClr>
              </a:solidFill>
              <a:ln w="19050">
                <a:solidFill>
                  <a:srgbClr val="E63946"/>
                </a:solidFill>
              </a:ln>
            </p:spPr>
          </p:sp>
          <p:sp>
            <p:nvSpPr>
              <p:cNvPr id="45" name="Ellipse 45"/>
              <p:cNvSpPr/>
              <p:nvPr/>
            </p:nvSpPr>
            <p:spPr>
              <a:xfrm>
                <a:off x="7439025" y="2381250"/>
                <a:ext cx="57150" cy="57150"/>
              </a:xfrm>
              <a:prstGeom prst="ellipse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192607" y="2934652"/>
                <a:ext cx="54998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OpenAI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726912" y="3138488"/>
                <a:ext cx="1481376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$24B / $852B · 7+ investors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524000" y="1747838"/>
              <a:ext cx="9906000" cy="3586162"/>
              <a:chOff x="1524000" y="1747838"/>
              <a:chExt cx="9906000" cy="3586162"/>
            </a:xfrm>
          </p:grpSpPr>
          <p:sp>
            <p:nvSpPr>
              <p:cNvPr id="49" name="Line 49"/>
              <p:cNvSpPr/>
              <p:nvPr/>
            </p:nvSpPr>
            <p:spPr>
              <a:xfrm>
                <a:off x="1524000" y="1905000"/>
                <a:ext cx="9906000" cy="3429000"/>
              </a:xfrm>
              <a:custGeom>
                <a:avLst/>
                <a:gdLst/>
                <a:ahLst/>
                <a:cxnLst/>
                <a:rect l="l" t="t" r="r" b="b"/>
                <a:pathLst>
                  <a:path w="9906000" h="3429000">
                    <a:moveTo>
                      <a:pt x="0" y="3429000"/>
                    </a:moveTo>
                    <a:lnTo>
                      <a:pt x="9906000" y="0"/>
                    </a:lnTo>
                  </a:path>
                </a:pathLst>
              </a:custGeom>
              <a:noFill/>
              <a:ln w="9525">
                <a:solidFill>
                  <a:srgbClr val="8A857E">
                    <a:alpha val="40000"/>
                  </a:srgbClr>
                </a:solidFill>
                <a:custDash>
                  <a:ds d="600000" sp="400000"/>
                </a:custDash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9266158" y="1747838"/>
                <a:ext cx="1601867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750" dirty="0">
                    <a:solidFill>
                      <a:srgbClr val="8A857E">
                        <a:alphaMod val="70000"/>
                      </a:srgbClr>
                    </a:solidFill>
                    <a:latin typeface="Cambria"/>
                    <a:ea typeface="SimSun"/>
                    <a:cs typeface="Cambria"/>
                  </a:rPr>
                  <a:t>implied "fair valuation" trend</a:t>
                </a:r>
              </a:p>
            </p:txBody>
          </p:sp>
        </p:grpSp>
      </p:grpSp>
      <p:grpSp>
        <p:nvGrpSpPr>
          <p:cNvPr id="56" name="Group 56"/>
          <p:cNvGrpSpPr/>
          <p:nvPr/>
        </p:nvGrpSpPr>
        <p:grpSpPr>
          <a:xfrm>
            <a:off x="762000" y="6096000"/>
            <a:ext cx="10668000" cy="476250"/>
            <a:chOff x="762000" y="6096000"/>
            <a:chExt cx="10668000" cy="476250"/>
          </a:xfrm>
        </p:grpSpPr>
        <p:sp>
          <p:nvSpPr>
            <p:cNvPr id="53" name="Rectangle 53"/>
            <p:cNvSpPr/>
            <p:nvPr/>
          </p:nvSpPr>
          <p:spPr>
            <a:xfrm>
              <a:off x="762000" y="6096000"/>
              <a:ext cx="10668000" cy="476250"/>
            </a:xfrm>
            <a:prstGeom prst="rect">
              <a:avLst/>
            </a:prstGeom>
            <a:solidFill>
              <a:srgbClr val="1A1F26"/>
            </a:solidFill>
            <a:ln>
              <a:noFill/>
            </a:ln>
          </p:spPr>
        </p:sp>
        <p:sp>
          <p:nvSpPr>
            <p:cNvPr id="54" name="Line 54"/>
            <p:cNvSpPr/>
            <p:nvPr/>
          </p:nvSpPr>
          <p:spPr>
            <a:xfrm>
              <a:off x="762000" y="6096000"/>
              <a:ext cx="9525" cy="476250"/>
            </a:xfrm>
            <a:custGeom>
              <a:avLst/>
              <a:gdLst/>
              <a:ahLst/>
              <a:cxnLst/>
              <a:rect l="l" t="t" r="r" b="b"/>
              <a:pathLst>
                <a:path w="9525" h="476250">
                  <a:moveTo>
                    <a:pt x="0" y="0"/>
                  </a:moveTo>
                  <a:lnTo>
                    <a:pt x="0" y="476250"/>
                  </a:lnTo>
                </a:path>
              </a:pathLst>
            </a:custGeom>
            <a:noFill/>
            <a:ln w="28575">
              <a:solidFill>
                <a:srgbClr val="E63946"/>
              </a:solidFill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939165" y="6277928"/>
              <a:ext cx="974155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所有气泡都站在"公允线"上方——估值跑得比收入快；其中 </a:t>
              </a:r>
              <a:r>
                <a:rPr lang="zh-CN" sz="105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xAI 偏离最远</a:t>
              </a:r>
              <a:r>
                <a:rPr lang="zh-CN" sz="1050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（ARR 估算最低却估值 $230B），</a:t>
              </a:r>
              <a:r>
                <a:rPr lang="zh-CN" sz="1050" b="1" dirty="0">
                  <a:solidFill>
                    <a:srgbClr val="F4A261"/>
                  </a:solidFill>
                  <a:latin typeface="Cambria"/>
                  <a:ea typeface="Microsoft YaHei"/>
                  <a:cs typeface="Cambria"/>
                </a:rPr>
                <a:t>Anthropic 兑现度最高</a:t>
              </a:r>
              <a:r>
                <a:rPr lang="zh-CN" sz="1050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（ARR $30B）。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61975" y="6729412"/>
            <a:ext cx="11068050" cy="152400"/>
            <a:chOff x="561975" y="6729412"/>
            <a:chExt cx="11068050" cy="152400"/>
          </a:xfrm>
        </p:grpSpPr>
        <p:sp>
          <p:nvSpPr>
            <p:cNvPr id="57" name="TextBox 57"/>
            <p:cNvSpPr txBox="1"/>
            <p:nvPr/>
          </p:nvSpPr>
          <p:spPr>
            <a:xfrm>
              <a:off x="561975" y="6729412"/>
              <a:ext cx="5139928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Bloomberg · TechCrunch · Anthropic press 2026-02 / 2026-04 · OpenAI funding 2026-03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1244024" y="6729412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07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7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5207984" cy="1103471"/>
            <a:chOff x="544830" y="444341"/>
            <a:chExt cx="5207984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57529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II · THE BIG THREE · 08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4352577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OpenAI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$122B</a:t>
              </a:r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这笔钱，从哪来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519464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Composition of OpenAI's March 2026 mega-round (post-money $852B)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76387" y="2381250"/>
            <a:ext cx="3589549" cy="3456803"/>
            <a:chOff x="1976387" y="2381250"/>
            <a:chExt cx="3589549" cy="3456803"/>
          </a:xfrm>
        </p:grpSpPr>
        <p:sp>
          <p:nvSpPr>
            <p:cNvPr id="8" name="Freeform 8"/>
            <p:cNvSpPr/>
            <p:nvPr/>
          </p:nvSpPr>
          <p:spPr>
            <a:xfrm>
              <a:off x="3810000" y="2381250"/>
              <a:ext cx="1755936" cy="2985516"/>
            </a:xfrm>
            <a:custGeom>
              <a:avLst/>
              <a:gdLst/>
              <a:ahLst/>
              <a:cxnLst/>
              <a:rect l="l" t="t" r="r" b="b"/>
              <a:pathLst>
                <a:path w="1755936" h="2985516">
                  <a:moveTo>
                    <a:pt x="0" y="0"/>
                  </a:moveTo>
                  <a:cubicBezTo>
                    <a:pt x="719980" y="5"/>
                    <a:pt x="1353479" y="475396"/>
                    <a:pt x="1554708" y="1166683"/>
                  </a:cubicBezTo>
                  <a:cubicBezTo>
                    <a:pt x="1755936" y="1857970"/>
                    <a:pt x="1476554" y="2599093"/>
                    <a:pt x="869061" y="2985516"/>
                  </a:cubicBezTo>
                  <a:lnTo>
                    <a:pt x="511207" y="2422970"/>
                  </a:lnTo>
                  <a:cubicBezTo>
                    <a:pt x="868588" y="2195675"/>
                    <a:pt x="1032955" y="1759701"/>
                    <a:pt x="914583" y="1353041"/>
                  </a:cubicBezTo>
                  <a:cubicBezTo>
                    <a:pt x="796211" y="946381"/>
                    <a:pt x="423538" y="666732"/>
                    <a:pt x="0" y="666750"/>
                  </a:cubicBez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</p:sp>
        <p:sp>
          <p:nvSpPr>
            <p:cNvPr id="9" name="Freeform 9"/>
            <p:cNvSpPr/>
            <p:nvPr/>
          </p:nvSpPr>
          <p:spPr>
            <a:xfrm>
              <a:off x="2466499" y="4532186"/>
              <a:ext cx="2212562" cy="1305867"/>
            </a:xfrm>
            <a:custGeom>
              <a:avLst/>
              <a:gdLst/>
              <a:ahLst/>
              <a:cxnLst/>
              <a:rect l="l" t="t" r="r" b="b"/>
              <a:pathLst>
                <a:path w="2212562" h="1305867">
                  <a:moveTo>
                    <a:pt x="2212562" y="834581"/>
                  </a:moveTo>
                  <a:cubicBezTo>
                    <a:pt x="1471676" y="1305867"/>
                    <a:pt x="490169" y="1100768"/>
                    <a:pt x="0" y="372237"/>
                  </a:cubicBezTo>
                  <a:lnTo>
                    <a:pt x="553212" y="0"/>
                  </a:lnTo>
                  <a:cubicBezTo>
                    <a:pt x="841525" y="428564"/>
                    <a:pt x="1418878" y="549241"/>
                    <a:pt x="1854708" y="272034"/>
                  </a:cubicBezTo>
                  <a:close/>
                </a:path>
              </a:pathLst>
            </a:custGeom>
            <a:solidFill>
              <a:srgbClr val="F4A261"/>
            </a:solidFill>
            <a:ln>
              <a:noFill/>
            </a:ln>
          </p:spPr>
        </p:sp>
        <p:sp>
          <p:nvSpPr>
            <p:cNvPr id="10" name="Freeform 10"/>
            <p:cNvSpPr/>
            <p:nvPr/>
          </p:nvSpPr>
          <p:spPr>
            <a:xfrm>
              <a:off x="1976387" y="2680811"/>
              <a:ext cx="1281734" cy="2223611"/>
            </a:xfrm>
            <a:custGeom>
              <a:avLst/>
              <a:gdLst/>
              <a:ahLst/>
              <a:cxnLst/>
              <a:rect l="l" t="t" r="r" b="b"/>
              <a:pathLst>
                <a:path w="1281734" h="2223611">
                  <a:moveTo>
                    <a:pt x="490112" y="2223611"/>
                  </a:moveTo>
                  <a:cubicBezTo>
                    <a:pt x="0" y="1495112"/>
                    <a:pt x="179783" y="508736"/>
                    <a:pt x="895400" y="0"/>
                  </a:cubicBezTo>
                  <a:lnTo>
                    <a:pt x="1281734" y="543401"/>
                  </a:lnTo>
                  <a:cubicBezTo>
                    <a:pt x="860802" y="842654"/>
                    <a:pt x="755046" y="1422850"/>
                    <a:pt x="1043324" y="1851374"/>
                  </a:cubicBezTo>
                  <a:close/>
                </a:path>
              </a:pathLst>
            </a:custGeom>
            <a:solidFill>
              <a:srgbClr val="C9C5BE"/>
            </a:solidFill>
            <a:ln>
              <a:noFill/>
            </a:ln>
          </p:spPr>
        </p:sp>
        <p:sp>
          <p:nvSpPr>
            <p:cNvPr id="11" name="Freeform 11"/>
            <p:cNvSpPr/>
            <p:nvPr/>
          </p:nvSpPr>
          <p:spPr>
            <a:xfrm>
              <a:off x="2871788" y="2381250"/>
              <a:ext cx="938212" cy="842963"/>
            </a:xfrm>
            <a:custGeom>
              <a:avLst/>
              <a:gdLst/>
              <a:ahLst/>
              <a:cxnLst/>
              <a:rect l="l" t="t" r="r" b="b"/>
              <a:pathLst>
                <a:path w="938212" h="842963">
                  <a:moveTo>
                    <a:pt x="0" y="299561"/>
                  </a:moveTo>
                  <a:cubicBezTo>
                    <a:pt x="274048" y="104715"/>
                    <a:pt x="601957" y="17"/>
                    <a:pt x="938212" y="0"/>
                  </a:cubicBezTo>
                  <a:lnTo>
                    <a:pt x="938212" y="666750"/>
                  </a:lnTo>
                  <a:cubicBezTo>
                    <a:pt x="740419" y="666762"/>
                    <a:pt x="547536" y="728349"/>
                    <a:pt x="386334" y="842963"/>
                  </a:cubicBezTo>
                  <a:close/>
                </a:path>
              </a:pathLst>
            </a:custGeom>
            <a:solidFill>
              <a:srgbClr val="8A857E"/>
            </a:solidFill>
            <a:ln>
              <a:noFill/>
            </a:ln>
          </p:spPr>
        </p:sp>
        <p:sp>
          <p:nvSpPr>
            <p:cNvPr id="12" name="Ellipse 12"/>
            <p:cNvSpPr/>
            <p:nvPr/>
          </p:nvSpPr>
          <p:spPr>
            <a:xfrm>
              <a:off x="2857500" y="3048000"/>
              <a:ext cx="1905000" cy="1905000"/>
            </a:xfrm>
            <a:prstGeom prst="ellipse">
              <a:avLst/>
            </a:prstGeom>
            <a:solidFill>
              <a:srgbClr val="0E1116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258145" y="3594735"/>
              <a:ext cx="1103709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$122B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91091" y="4036695"/>
              <a:ext cx="83781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TOTAL ROUND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21164" y="4292441"/>
              <a:ext cx="1177671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@ $852B post-money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286500" y="1905000"/>
            <a:ext cx="4973955" cy="4191000"/>
            <a:chOff x="6286500" y="1905000"/>
            <a:chExt cx="4973955" cy="4191000"/>
          </a:xfrm>
        </p:grpSpPr>
        <p:sp>
          <p:nvSpPr>
            <p:cNvPr id="17" name="Line 17"/>
            <p:cNvSpPr/>
            <p:nvPr/>
          </p:nvSpPr>
          <p:spPr>
            <a:xfrm>
              <a:off x="6286500" y="1905000"/>
              <a:ext cx="9525" cy="4191000"/>
            </a:xfrm>
            <a:custGeom>
              <a:avLst/>
              <a:gdLst/>
              <a:ahLst/>
              <a:cxnLst/>
              <a:rect l="l" t="t" r="r" b="b"/>
              <a:pathLst>
                <a:path w="9525" h="4191000">
                  <a:moveTo>
                    <a:pt x="0" y="0"/>
                  </a:moveTo>
                  <a:lnTo>
                    <a:pt x="0" y="419100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6657022" y="2006441"/>
              <a:ext cx="122586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INVESTOR BREAKDOWN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6667500" y="2381250"/>
              <a:ext cx="4592955" cy="657225"/>
              <a:chOff x="6667500" y="2381250"/>
              <a:chExt cx="4592955" cy="657225"/>
            </a:xfrm>
          </p:grpSpPr>
          <p:sp>
            <p:nvSpPr>
              <p:cNvPr id="19" name="Rectangle 19"/>
              <p:cNvSpPr/>
              <p:nvPr/>
            </p:nvSpPr>
            <p:spPr>
              <a:xfrm>
                <a:off x="6667500" y="2381250"/>
                <a:ext cx="57150" cy="381000"/>
              </a:xfrm>
              <a:prstGeom prst="rect">
                <a:avLst/>
              </a:prstGeom>
              <a:solidFill>
                <a:srgbClr val="E63946"/>
              </a:solidFill>
              <a:ln>
                <a:noFill/>
              </a:ln>
            </p:spPr>
          </p:sp>
          <p:sp>
            <p:nvSpPr>
              <p:cNvPr id="20" name="Freeform 20"/>
              <p:cNvSpPr/>
              <p:nvPr/>
            </p:nvSpPr>
            <p:spPr>
              <a:xfrm>
                <a:off x="6858393" y="2476597"/>
                <a:ext cx="195082" cy="341104"/>
              </a:xfrm>
              <a:custGeom>
                <a:avLst/>
                <a:gdLst/>
                <a:ahLst/>
                <a:cxnLst/>
                <a:rect l="l" t="t" r="r" b="b"/>
                <a:pathLst>
                  <a:path w="195082" h="341104">
                    <a:moveTo>
                      <a:pt x="0" y="147715"/>
                    </a:moveTo>
                    <a:cubicBezTo>
                      <a:pt x="629" y="146702"/>
                      <a:pt x="1633" y="146633"/>
                      <a:pt x="3038" y="147523"/>
                    </a:cubicBezTo>
                    <a:cubicBezTo>
                      <a:pt x="34785" y="165946"/>
                      <a:pt x="69344" y="175166"/>
                      <a:pt x="106678" y="175166"/>
                    </a:cubicBezTo>
                    <a:cubicBezTo>
                      <a:pt x="131580" y="175166"/>
                      <a:pt x="156167" y="170513"/>
                      <a:pt x="180431" y="161240"/>
                    </a:cubicBezTo>
                    <a:lnTo>
                      <a:pt x="183182" y="160018"/>
                    </a:lnTo>
                    <a:cubicBezTo>
                      <a:pt x="184387" y="159494"/>
                      <a:pt x="185225" y="159144"/>
                      <a:pt x="185740" y="158883"/>
                    </a:cubicBezTo>
                    <a:cubicBezTo>
                      <a:pt x="187713" y="158114"/>
                      <a:pt x="189145" y="158481"/>
                      <a:pt x="190324" y="160018"/>
                    </a:cubicBezTo>
                    <a:cubicBezTo>
                      <a:pt x="191372" y="161537"/>
                      <a:pt x="191110" y="162951"/>
                      <a:pt x="189276" y="164209"/>
                    </a:cubicBezTo>
                    <a:cubicBezTo>
                      <a:pt x="187041" y="165868"/>
                      <a:pt x="184037" y="167788"/>
                      <a:pt x="180492" y="169919"/>
                    </a:cubicBezTo>
                    <a:cubicBezTo>
                      <a:pt x="169631" y="176406"/>
                      <a:pt x="157442" y="181409"/>
                      <a:pt x="143952" y="184989"/>
                    </a:cubicBezTo>
                    <a:cubicBezTo>
                      <a:pt x="170785" y="234072"/>
                      <a:pt x="168855" y="293853"/>
                      <a:pt x="138914" y="341104"/>
                    </a:cubicBezTo>
                    <a:cubicBezTo>
                      <a:pt x="138041" y="340458"/>
                      <a:pt x="137596" y="339794"/>
                      <a:pt x="137596" y="339183"/>
                    </a:cubicBezTo>
                    <a:cubicBezTo>
                      <a:pt x="137596" y="338772"/>
                      <a:pt x="137779" y="338397"/>
                      <a:pt x="138041" y="338048"/>
                    </a:cubicBezTo>
                    <a:close/>
                    <a:moveTo>
                      <a:pt x="57321" y="93424"/>
                    </a:moveTo>
                    <a:cubicBezTo>
                      <a:pt x="57321" y="84649"/>
                      <a:pt x="59477" y="77158"/>
                      <a:pt x="63808" y="70924"/>
                    </a:cubicBezTo>
                    <a:cubicBezTo>
                      <a:pt x="68130" y="64725"/>
                      <a:pt x="74024" y="60010"/>
                      <a:pt x="81620" y="56823"/>
                    </a:cubicBezTo>
                    <a:cubicBezTo>
                      <a:pt x="88570" y="53898"/>
                      <a:pt x="96952" y="51803"/>
                      <a:pt x="107045" y="50536"/>
                    </a:cubicBezTo>
                    <a:cubicBezTo>
                      <a:pt x="110450" y="50135"/>
                      <a:pt x="116065" y="49637"/>
                      <a:pt x="123809" y="49017"/>
                    </a:cubicBezTo>
                    <a:lnTo>
                      <a:pt x="123809" y="45787"/>
                    </a:lnTo>
                    <a:cubicBezTo>
                      <a:pt x="123809" y="37667"/>
                      <a:pt x="122892" y="32183"/>
                      <a:pt x="121190" y="29416"/>
                    </a:cubicBezTo>
                    <a:cubicBezTo>
                      <a:pt x="118553" y="25661"/>
                      <a:pt x="114379" y="23740"/>
                      <a:pt x="108617" y="23740"/>
                    </a:cubicBezTo>
                    <a:lnTo>
                      <a:pt x="107028" y="23740"/>
                    </a:lnTo>
                    <a:cubicBezTo>
                      <a:pt x="102837" y="24142"/>
                      <a:pt x="99204" y="25452"/>
                      <a:pt x="96149" y="27757"/>
                    </a:cubicBezTo>
                    <a:cubicBezTo>
                      <a:pt x="93093" y="30114"/>
                      <a:pt x="91128" y="33257"/>
                      <a:pt x="90255" y="37326"/>
                    </a:cubicBezTo>
                    <a:cubicBezTo>
                      <a:pt x="89731" y="39945"/>
                      <a:pt x="88456" y="41386"/>
                      <a:pt x="86457" y="41779"/>
                    </a:cubicBezTo>
                    <a:lnTo>
                      <a:pt x="64454" y="39029"/>
                    </a:lnTo>
                    <a:cubicBezTo>
                      <a:pt x="62289" y="38505"/>
                      <a:pt x="61206" y="37457"/>
                      <a:pt x="61206" y="35623"/>
                    </a:cubicBezTo>
                    <a:cubicBezTo>
                      <a:pt x="61206" y="35222"/>
                      <a:pt x="61267" y="34838"/>
                      <a:pt x="61398" y="34314"/>
                    </a:cubicBezTo>
                    <a:cubicBezTo>
                      <a:pt x="63555" y="23050"/>
                      <a:pt x="68863" y="14668"/>
                      <a:pt x="77289" y="9168"/>
                    </a:cubicBezTo>
                    <a:cubicBezTo>
                      <a:pt x="85811" y="3789"/>
                      <a:pt x="95625" y="655"/>
                      <a:pt x="106888" y="0"/>
                    </a:cubicBezTo>
                    <a:lnTo>
                      <a:pt x="111603" y="0"/>
                    </a:lnTo>
                    <a:cubicBezTo>
                      <a:pt x="126009" y="0"/>
                      <a:pt x="137421" y="3789"/>
                      <a:pt x="145550" y="11263"/>
                    </a:cubicBezTo>
                    <a:cubicBezTo>
                      <a:pt x="146729" y="12573"/>
                      <a:pt x="147907" y="13883"/>
                      <a:pt x="149086" y="15454"/>
                    </a:cubicBezTo>
                    <a:cubicBezTo>
                      <a:pt x="150134" y="16895"/>
                      <a:pt x="151042" y="18196"/>
                      <a:pt x="151557" y="19383"/>
                    </a:cubicBezTo>
                    <a:cubicBezTo>
                      <a:pt x="152212" y="20553"/>
                      <a:pt x="152867" y="22265"/>
                      <a:pt x="153260" y="24360"/>
                    </a:cubicBezTo>
                    <a:cubicBezTo>
                      <a:pt x="153784" y="26578"/>
                      <a:pt x="154176" y="28027"/>
                      <a:pt x="154438" y="28813"/>
                    </a:cubicBezTo>
                    <a:cubicBezTo>
                      <a:pt x="154700" y="29721"/>
                      <a:pt x="154980" y="31432"/>
                      <a:pt x="155102" y="34183"/>
                    </a:cubicBezTo>
                    <a:cubicBezTo>
                      <a:pt x="155189" y="36916"/>
                      <a:pt x="155277" y="38487"/>
                      <a:pt x="155277" y="39011"/>
                    </a:cubicBezTo>
                    <a:lnTo>
                      <a:pt x="155277" y="85112"/>
                    </a:lnTo>
                    <a:cubicBezTo>
                      <a:pt x="155277" y="88395"/>
                      <a:pt x="155800" y="91399"/>
                      <a:pt x="156717" y="94158"/>
                    </a:cubicBezTo>
                    <a:cubicBezTo>
                      <a:pt x="157634" y="96891"/>
                      <a:pt x="158551" y="98873"/>
                      <a:pt x="159468" y="100043"/>
                    </a:cubicBezTo>
                    <a:lnTo>
                      <a:pt x="163920" y="105928"/>
                    </a:lnTo>
                    <a:cubicBezTo>
                      <a:pt x="164706" y="107115"/>
                      <a:pt x="165108" y="108163"/>
                      <a:pt x="165108" y="109071"/>
                    </a:cubicBezTo>
                    <a:cubicBezTo>
                      <a:pt x="165108" y="110119"/>
                      <a:pt x="164584" y="111044"/>
                      <a:pt x="163536" y="111812"/>
                    </a:cubicBezTo>
                    <a:cubicBezTo>
                      <a:pt x="153059" y="120980"/>
                      <a:pt x="147296" y="125957"/>
                      <a:pt x="146397" y="126743"/>
                    </a:cubicBezTo>
                    <a:cubicBezTo>
                      <a:pt x="144956" y="127922"/>
                      <a:pt x="143123" y="128053"/>
                      <a:pt x="140896" y="127136"/>
                    </a:cubicBezTo>
                    <a:lnTo>
                      <a:pt x="138189" y="124106"/>
                    </a:lnTo>
                    <a:lnTo>
                      <a:pt x="135570" y="120308"/>
                    </a:lnTo>
                    <a:cubicBezTo>
                      <a:pt x="128498" y="128044"/>
                      <a:pt x="121574" y="132881"/>
                      <a:pt x="114615" y="134845"/>
                    </a:cubicBezTo>
                    <a:cubicBezTo>
                      <a:pt x="110302" y="136155"/>
                      <a:pt x="105072" y="136827"/>
                      <a:pt x="98637" y="136827"/>
                    </a:cubicBezTo>
                    <a:cubicBezTo>
                      <a:pt x="88945" y="136827"/>
                      <a:pt x="80825" y="133833"/>
                      <a:pt x="74539" y="127799"/>
                    </a:cubicBezTo>
                    <a:cubicBezTo>
                      <a:pt x="68252" y="121775"/>
                      <a:pt x="65109" y="113262"/>
                      <a:pt x="65109" y="102129"/>
                    </a:cubicBezTo>
                    <a:lnTo>
                      <a:pt x="64672" y="101466"/>
                    </a:lnTo>
                    <a:close/>
                    <a:moveTo>
                      <a:pt x="90089" y="89600"/>
                    </a:moveTo>
                    <a:cubicBezTo>
                      <a:pt x="90089" y="94542"/>
                      <a:pt x="91311" y="98506"/>
                      <a:pt x="93800" y="101510"/>
                    </a:cubicBezTo>
                    <a:cubicBezTo>
                      <a:pt x="96288" y="104478"/>
                      <a:pt x="99693" y="105980"/>
                      <a:pt x="103884" y="105980"/>
                    </a:cubicBezTo>
                    <a:cubicBezTo>
                      <a:pt x="104277" y="105980"/>
                      <a:pt x="104810" y="105919"/>
                      <a:pt x="105587" y="105805"/>
                    </a:cubicBezTo>
                    <a:cubicBezTo>
                      <a:pt x="106373" y="105666"/>
                      <a:pt x="106757" y="105604"/>
                      <a:pt x="107036" y="105604"/>
                    </a:cubicBezTo>
                    <a:cubicBezTo>
                      <a:pt x="112397" y="104207"/>
                      <a:pt x="116466" y="100776"/>
                      <a:pt x="119470" y="95319"/>
                    </a:cubicBezTo>
                    <a:cubicBezTo>
                      <a:pt x="120910" y="92874"/>
                      <a:pt x="121958" y="90255"/>
                      <a:pt x="122613" y="87374"/>
                    </a:cubicBezTo>
                    <a:cubicBezTo>
                      <a:pt x="123399" y="84580"/>
                      <a:pt x="123661" y="82222"/>
                      <a:pt x="123792" y="80389"/>
                    </a:cubicBezTo>
                    <a:cubicBezTo>
                      <a:pt x="123923" y="78686"/>
                      <a:pt x="123923" y="75674"/>
                      <a:pt x="123923" y="71614"/>
                    </a:cubicBezTo>
                    <a:lnTo>
                      <a:pt x="123923" y="66899"/>
                    </a:lnTo>
                    <a:cubicBezTo>
                      <a:pt x="116588" y="66899"/>
                      <a:pt x="110965" y="67423"/>
                      <a:pt x="107159" y="68470"/>
                    </a:cubicBezTo>
                    <a:cubicBezTo>
                      <a:pt x="96026" y="71614"/>
                      <a:pt x="90395" y="78686"/>
                      <a:pt x="90395" y="89687"/>
                    </a:cubicBezTo>
                    <a:lnTo>
                      <a:pt x="90089" y="89513"/>
                    </a:lnTo>
                    <a:close/>
                    <a:moveTo>
                      <a:pt x="170085" y="150955"/>
                    </a:moveTo>
                    <a:cubicBezTo>
                      <a:pt x="170347" y="150431"/>
                      <a:pt x="170740" y="149994"/>
                      <a:pt x="171237" y="149470"/>
                    </a:cubicBezTo>
                    <a:cubicBezTo>
                      <a:pt x="174398" y="147349"/>
                      <a:pt x="177471" y="145890"/>
                      <a:pt x="180405" y="145105"/>
                    </a:cubicBezTo>
                    <a:cubicBezTo>
                      <a:pt x="181627" y="145000"/>
                      <a:pt x="182850" y="145105"/>
                      <a:pt x="183985" y="145367"/>
                    </a:cubicBezTo>
                    <a:cubicBezTo>
                      <a:pt x="189660" y="145890"/>
                      <a:pt x="193153" y="146833"/>
                      <a:pt x="194218" y="148248"/>
                    </a:cubicBezTo>
                    <a:cubicBezTo>
                      <a:pt x="194768" y="149034"/>
                      <a:pt x="195082" y="150239"/>
                      <a:pt x="195082" y="151653"/>
                    </a:cubicBezTo>
                    <a:lnTo>
                      <a:pt x="195082" y="152963"/>
                    </a:lnTo>
                    <a:cubicBezTo>
                      <a:pt x="195082" y="157416"/>
                      <a:pt x="193781" y="162654"/>
                      <a:pt x="191380" y="168679"/>
                    </a:cubicBezTo>
                    <a:cubicBezTo>
                      <a:pt x="188953" y="174704"/>
                      <a:pt x="185583" y="179576"/>
                      <a:pt x="181287" y="183348"/>
                    </a:cubicBezTo>
                    <a:cubicBezTo>
                      <a:pt x="180650" y="183871"/>
                      <a:pt x="180065" y="184133"/>
                      <a:pt x="179567" y="184133"/>
                    </a:cubicBezTo>
                    <a:cubicBezTo>
                      <a:pt x="179305" y="184133"/>
                      <a:pt x="179043" y="184133"/>
                      <a:pt x="178781" y="184029"/>
                    </a:cubicBezTo>
                    <a:cubicBezTo>
                      <a:pt x="177995" y="183644"/>
                      <a:pt x="177847" y="182981"/>
                      <a:pt x="178222" y="181933"/>
                    </a:cubicBezTo>
                    <a:cubicBezTo>
                      <a:pt x="182937" y="170932"/>
                      <a:pt x="185260" y="163222"/>
                      <a:pt x="185260" y="158883"/>
                    </a:cubicBezTo>
                    <a:cubicBezTo>
                      <a:pt x="185260" y="157573"/>
                      <a:pt x="184998" y="156525"/>
                      <a:pt x="184500" y="155879"/>
                    </a:cubicBezTo>
                    <a:cubicBezTo>
                      <a:pt x="183234" y="154430"/>
                      <a:pt x="179698" y="153635"/>
                      <a:pt x="173813" y="153635"/>
                    </a:cubicBezTo>
                    <a:cubicBezTo>
                      <a:pt x="171691" y="153635"/>
                      <a:pt x="169159" y="153775"/>
                      <a:pt x="166217" y="154037"/>
                    </a:cubicBezTo>
                    <a:cubicBezTo>
                      <a:pt x="163047" y="154430"/>
                      <a:pt x="160105" y="154823"/>
                      <a:pt x="157486" y="155215"/>
                    </a:cubicBezTo>
                    <a:cubicBezTo>
                      <a:pt x="156700" y="155215"/>
                      <a:pt x="156193" y="155093"/>
                      <a:pt x="155914" y="154831"/>
                    </a:cubicBezTo>
                    <a:cubicBezTo>
                      <a:pt x="155652" y="154569"/>
                      <a:pt x="155600" y="154421"/>
                      <a:pt x="155739" y="154159"/>
                    </a:cubicBezTo>
                    <a:cubicBezTo>
                      <a:pt x="155739" y="154011"/>
                      <a:pt x="155792" y="153897"/>
                      <a:pt x="155914" y="153609"/>
                    </a:cubicBezTo>
                    <a:lnTo>
                      <a:pt x="155914" y="153085"/>
                    </a:lnTo>
                    <a:close/>
                  </a:path>
                </a:pathLst>
              </a:cu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338060" y="2499360"/>
                <a:ext cx="67456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Amazon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0661875" y="2450782"/>
                <a:ext cx="59858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650" b="1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$50B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0180749" y="2730341"/>
                <a:ext cx="106922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41% · AWS 算力承诺</a:t>
                </a:r>
              </a:p>
            </p:txBody>
          </p:sp>
          <p:sp>
            <p:nvSpPr>
              <p:cNvPr id="24" name="Line 24"/>
              <p:cNvSpPr/>
              <p:nvPr/>
            </p:nvSpPr>
            <p:spPr>
              <a:xfrm>
                <a:off x="6667500" y="3028950"/>
                <a:ext cx="457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9525">
                    <a:moveTo>
                      <a:pt x="0" y="0"/>
                    </a:moveTo>
                    <a:lnTo>
                      <a:pt x="4572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6667500" y="3143250"/>
              <a:ext cx="4592955" cy="657225"/>
              <a:chOff x="6667500" y="3143250"/>
              <a:chExt cx="4592955" cy="657225"/>
            </a:xfrm>
          </p:grpSpPr>
          <p:sp>
            <p:nvSpPr>
              <p:cNvPr id="26" name="Rectangle 26"/>
              <p:cNvSpPr/>
              <p:nvPr/>
            </p:nvSpPr>
            <p:spPr>
              <a:xfrm>
                <a:off x="6667500" y="3143250"/>
                <a:ext cx="57150" cy="381000"/>
              </a:xfrm>
              <a:prstGeom prst="rect">
                <a:avLst/>
              </a:prstGeom>
              <a:solidFill>
                <a:srgbClr val="F4A261"/>
              </a:solidFill>
              <a:ln>
                <a:noFill/>
              </a:ln>
            </p:spPr>
          </p:sp>
          <p:sp>
            <p:nvSpPr>
              <p:cNvPr id="27" name="Freeform 27"/>
              <p:cNvSpPr/>
              <p:nvPr/>
            </p:nvSpPr>
            <p:spPr>
              <a:xfrm>
                <a:off x="6858000" y="3264450"/>
                <a:ext cx="209550" cy="13860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138600">
                    <a:moveTo>
                      <a:pt x="78127" y="41342"/>
                    </a:moveTo>
                    <a:lnTo>
                      <a:pt x="78127" y="28857"/>
                    </a:lnTo>
                    <a:cubicBezTo>
                      <a:pt x="79359" y="28765"/>
                      <a:pt x="80594" y="28713"/>
                      <a:pt x="81829" y="28700"/>
                    </a:cubicBezTo>
                    <a:cubicBezTo>
                      <a:pt x="116073" y="27617"/>
                      <a:pt x="138521" y="58159"/>
                      <a:pt x="138521" y="58159"/>
                    </a:cubicBezTo>
                    <a:cubicBezTo>
                      <a:pt x="138521" y="58159"/>
                      <a:pt x="114301" y="91783"/>
                      <a:pt x="88317" y="91783"/>
                    </a:cubicBezTo>
                    <a:cubicBezTo>
                      <a:pt x="84842" y="91783"/>
                      <a:pt x="81445" y="91242"/>
                      <a:pt x="78206" y="90168"/>
                    </a:cubicBezTo>
                    <a:lnTo>
                      <a:pt x="78206" y="52222"/>
                    </a:lnTo>
                    <a:cubicBezTo>
                      <a:pt x="91547" y="53837"/>
                      <a:pt x="94245" y="59704"/>
                      <a:pt x="102191" y="73046"/>
                    </a:cubicBezTo>
                    <a:lnTo>
                      <a:pt x="120002" y="58080"/>
                    </a:lnTo>
                    <a:cubicBezTo>
                      <a:pt x="120002" y="58080"/>
                      <a:pt x="106975" y="41037"/>
                      <a:pt x="85077" y="41037"/>
                    </a:cubicBezTo>
                    <a:cubicBezTo>
                      <a:pt x="82756" y="40985"/>
                      <a:pt x="80435" y="41087"/>
                      <a:pt x="78127" y="41342"/>
                    </a:cubicBezTo>
                    <a:moveTo>
                      <a:pt x="78127" y="0"/>
                    </a:moveTo>
                    <a:lnTo>
                      <a:pt x="78127" y="18667"/>
                    </a:lnTo>
                    <a:lnTo>
                      <a:pt x="81829" y="18432"/>
                    </a:lnTo>
                    <a:cubicBezTo>
                      <a:pt x="129415" y="16816"/>
                      <a:pt x="160498" y="57460"/>
                      <a:pt x="160498" y="57460"/>
                    </a:cubicBezTo>
                    <a:cubicBezTo>
                      <a:pt x="160498" y="57460"/>
                      <a:pt x="124874" y="100802"/>
                      <a:pt x="87767" y="100802"/>
                    </a:cubicBezTo>
                    <a:cubicBezTo>
                      <a:pt x="84536" y="100802"/>
                      <a:pt x="81367" y="100497"/>
                      <a:pt x="78206" y="99955"/>
                    </a:cubicBezTo>
                    <a:lnTo>
                      <a:pt x="78206" y="111524"/>
                    </a:lnTo>
                    <a:cubicBezTo>
                      <a:pt x="80825" y="111830"/>
                      <a:pt x="83532" y="112066"/>
                      <a:pt x="86151" y="112066"/>
                    </a:cubicBezTo>
                    <a:cubicBezTo>
                      <a:pt x="120701" y="112066"/>
                      <a:pt x="145698" y="94402"/>
                      <a:pt x="169910" y="73578"/>
                    </a:cubicBezTo>
                    <a:cubicBezTo>
                      <a:pt x="173918" y="76818"/>
                      <a:pt x="190341" y="84606"/>
                      <a:pt x="193746" y="88002"/>
                    </a:cubicBezTo>
                    <a:cubicBezTo>
                      <a:pt x="170757" y="107281"/>
                      <a:pt x="117156" y="122788"/>
                      <a:pt x="86762" y="122788"/>
                    </a:cubicBezTo>
                    <a:cubicBezTo>
                      <a:pt x="83837" y="122788"/>
                      <a:pt x="81061" y="122630"/>
                      <a:pt x="78284" y="122325"/>
                    </a:cubicBezTo>
                    <a:lnTo>
                      <a:pt x="78284" y="138600"/>
                    </a:lnTo>
                    <a:lnTo>
                      <a:pt x="209550" y="138600"/>
                    </a:lnTo>
                    <a:lnTo>
                      <a:pt x="209550" y="0"/>
                    </a:lnTo>
                    <a:close/>
                    <a:moveTo>
                      <a:pt x="78127" y="90159"/>
                    </a:moveTo>
                    <a:lnTo>
                      <a:pt x="78127" y="100034"/>
                    </a:lnTo>
                    <a:cubicBezTo>
                      <a:pt x="46197" y="94324"/>
                      <a:pt x="37326" y="61093"/>
                      <a:pt x="37326" y="61093"/>
                    </a:cubicBezTo>
                    <a:cubicBezTo>
                      <a:pt x="37326" y="61093"/>
                      <a:pt x="52676" y="44119"/>
                      <a:pt x="78127" y="41342"/>
                    </a:cubicBezTo>
                    <a:lnTo>
                      <a:pt x="78127" y="52143"/>
                    </a:lnTo>
                    <a:lnTo>
                      <a:pt x="78057" y="52143"/>
                    </a:lnTo>
                    <a:cubicBezTo>
                      <a:pt x="64716" y="50519"/>
                      <a:pt x="54221" y="63013"/>
                      <a:pt x="54221" y="63013"/>
                    </a:cubicBezTo>
                    <a:cubicBezTo>
                      <a:pt x="54221" y="63013"/>
                      <a:pt x="60158" y="84073"/>
                      <a:pt x="78136" y="90168"/>
                    </a:cubicBezTo>
                    <a:moveTo>
                      <a:pt x="21444" y="59696"/>
                    </a:moveTo>
                    <a:cubicBezTo>
                      <a:pt x="21444" y="59696"/>
                      <a:pt x="40338" y="31782"/>
                      <a:pt x="78197" y="28848"/>
                    </a:cubicBezTo>
                    <a:lnTo>
                      <a:pt x="78197" y="18667"/>
                    </a:lnTo>
                    <a:cubicBezTo>
                      <a:pt x="36261" y="22064"/>
                      <a:pt x="0" y="57539"/>
                      <a:pt x="0" y="57539"/>
                    </a:cubicBezTo>
                    <a:cubicBezTo>
                      <a:pt x="0" y="57539"/>
                      <a:pt x="20518" y="116929"/>
                      <a:pt x="78127" y="122325"/>
                    </a:cubicBezTo>
                    <a:lnTo>
                      <a:pt x="78127" y="111524"/>
                    </a:lnTo>
                    <a:cubicBezTo>
                      <a:pt x="35868" y="106286"/>
                      <a:pt x="21444" y="59696"/>
                      <a:pt x="21444" y="59696"/>
                    </a:cubicBezTo>
                    <a:close/>
                  </a:path>
                </a:pathLst>
              </a:cu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338060" y="3261360"/>
                <a:ext cx="54574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Nvidia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0661875" y="3212782"/>
                <a:ext cx="59858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650" b="1" dirty="0">
                    <a:solidFill>
                      <a:srgbClr val="F4A261"/>
                    </a:solidFill>
                    <a:latin typeface="Cambria"/>
                    <a:ea typeface="SimSun"/>
                    <a:cs typeface="Cambria"/>
                  </a:rPr>
                  <a:t>$30B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0114478" y="3492341"/>
                <a:ext cx="113549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25% · 10GW 系统部署</a:t>
                </a:r>
              </a:p>
            </p:txBody>
          </p:sp>
          <p:sp>
            <p:nvSpPr>
              <p:cNvPr id="31" name="Line 31"/>
              <p:cNvSpPr/>
              <p:nvPr/>
            </p:nvSpPr>
            <p:spPr>
              <a:xfrm>
                <a:off x="6667500" y="3790950"/>
                <a:ext cx="457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9525">
                    <a:moveTo>
                      <a:pt x="0" y="0"/>
                    </a:moveTo>
                    <a:lnTo>
                      <a:pt x="4572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6667500" y="3905250"/>
              <a:ext cx="4592955" cy="657225"/>
              <a:chOff x="6667500" y="3905250"/>
              <a:chExt cx="4592955" cy="657225"/>
            </a:xfrm>
          </p:grpSpPr>
          <p:sp>
            <p:nvSpPr>
              <p:cNvPr id="33" name="Rectangle 33"/>
              <p:cNvSpPr/>
              <p:nvPr/>
            </p:nvSpPr>
            <p:spPr>
              <a:xfrm>
                <a:off x="6667500" y="3905250"/>
                <a:ext cx="57150" cy="381000"/>
              </a:xfrm>
              <a:prstGeom prst="rect">
                <a:avLst/>
              </a:prstGeom>
              <a:solidFill>
                <a:srgbClr val="C9C5BE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6842760" y="4023360"/>
                <a:ext cx="84018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>SoftBank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0661875" y="3974782"/>
                <a:ext cx="59858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650" b="1" dirty="0">
                    <a:solidFill>
                      <a:srgbClr val="C9C5BE"/>
                    </a:solidFill>
                    <a:latin typeface="Cambria"/>
                    <a:ea typeface="SimSun"/>
                    <a:cs typeface="Cambria"/>
                  </a:rPr>
                  <a:t>$30B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843373" y="4254341"/>
                <a:ext cx="140660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25% · Stargate 联合主体</a:t>
                </a:r>
              </a:p>
            </p:txBody>
          </p:sp>
          <p:sp>
            <p:nvSpPr>
              <p:cNvPr id="37" name="Line 37"/>
              <p:cNvSpPr/>
              <p:nvPr/>
            </p:nvSpPr>
            <p:spPr>
              <a:xfrm>
                <a:off x="6667500" y="4552950"/>
                <a:ext cx="457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9525">
                    <a:moveTo>
                      <a:pt x="0" y="0"/>
                    </a:moveTo>
                    <a:lnTo>
                      <a:pt x="4572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6667500" y="4667250"/>
              <a:ext cx="4592955" cy="657225"/>
              <a:chOff x="6667500" y="4667250"/>
              <a:chExt cx="4592955" cy="657225"/>
            </a:xfrm>
          </p:grpSpPr>
          <p:sp>
            <p:nvSpPr>
              <p:cNvPr id="39" name="Rectangle 39"/>
              <p:cNvSpPr/>
              <p:nvPr/>
            </p:nvSpPr>
            <p:spPr>
              <a:xfrm>
                <a:off x="6667500" y="4667250"/>
                <a:ext cx="57150" cy="381000"/>
              </a:xfrm>
              <a:prstGeom prst="rect">
                <a:avLst/>
              </a:prstGeom>
              <a:solidFill>
                <a:srgbClr val="8A857E"/>
              </a:solidFill>
              <a:ln>
                <a:noFill/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6858000" y="4752975"/>
                <a:ext cx="20955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209550">
                    <a:moveTo>
                      <a:pt x="0" y="0"/>
                    </a:moveTo>
                    <a:lnTo>
                      <a:pt x="0" y="99606"/>
                    </a:lnTo>
                    <a:lnTo>
                      <a:pt x="99606" y="99606"/>
                    </a:lnTo>
                    <a:lnTo>
                      <a:pt x="99606" y="0"/>
                    </a:lnTo>
                    <a:close/>
                    <a:moveTo>
                      <a:pt x="109961" y="0"/>
                    </a:moveTo>
                    <a:lnTo>
                      <a:pt x="109961" y="99606"/>
                    </a:lnTo>
                    <a:lnTo>
                      <a:pt x="209550" y="99606"/>
                    </a:lnTo>
                    <a:lnTo>
                      <a:pt x="209550" y="0"/>
                    </a:lnTo>
                    <a:close/>
                    <a:moveTo>
                      <a:pt x="0" y="109961"/>
                    </a:moveTo>
                    <a:lnTo>
                      <a:pt x="0" y="209550"/>
                    </a:lnTo>
                    <a:lnTo>
                      <a:pt x="99606" y="209550"/>
                    </a:lnTo>
                    <a:lnTo>
                      <a:pt x="99606" y="109961"/>
                    </a:lnTo>
                    <a:close/>
                    <a:moveTo>
                      <a:pt x="109961" y="109961"/>
                    </a:moveTo>
                    <a:lnTo>
                      <a:pt x="109961" y="209550"/>
                    </a:lnTo>
                    <a:lnTo>
                      <a:pt x="209550" y="209550"/>
                    </a:lnTo>
                    <a:lnTo>
                      <a:pt x="209550" y="109961"/>
                    </a:lnTo>
                    <a:close/>
                  </a:path>
                </a:pathLst>
              </a:custGeom>
              <a:solidFill>
                <a:srgbClr val="E8E6E1"/>
              </a:solidFill>
              <a:ln>
                <a:noFill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338060" y="4785360"/>
                <a:ext cx="162227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8E6E1"/>
                    </a:solidFill>
                    <a:latin typeface="Arial"/>
                    <a:ea typeface="Microsoft YaHei"/>
                    <a:cs typeface="Arial"/>
                  </a:rPr>
                  <a:t>MSFT + a16z + 其他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0725133" y="4736782"/>
                <a:ext cx="535322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650" b="1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$12B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9728906" y="5016341"/>
                <a:ext cx="152107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A857E"/>
                    </a:solidFill>
                    <a:latin typeface="Cambria"/>
                    <a:ea typeface="SimSun"/>
                    <a:cs typeface="Cambria"/>
                  </a:rPr>
                  <a:t>9% · 包含 T. Rowe Price 等</a:t>
                </a:r>
              </a:p>
            </p:txBody>
          </p:sp>
          <p:sp>
            <p:nvSpPr>
              <p:cNvPr id="44" name="Line 44"/>
              <p:cNvSpPr/>
              <p:nvPr/>
            </p:nvSpPr>
            <p:spPr>
              <a:xfrm>
                <a:off x="6667500" y="5314950"/>
                <a:ext cx="457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9525">
                    <a:moveTo>
                      <a:pt x="0" y="0"/>
                    </a:moveTo>
                    <a:lnTo>
                      <a:pt x="4572000" y="0"/>
                    </a:lnTo>
                  </a:path>
                </a:pathLst>
              </a:custGeom>
              <a:noFill/>
              <a:ln w="9525">
                <a:solidFill>
                  <a:srgbClr val="2A2F36"/>
                </a:solidFill>
              </a:ln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6653212" y="5625941"/>
              <a:ext cx="3635097" cy="462915"/>
              <a:chOff x="6653212" y="5625941"/>
              <a:chExt cx="3635097" cy="462915"/>
            </a:xfrm>
          </p:grpSpPr>
          <p:sp>
            <p:nvSpPr>
              <p:cNvPr id="46" name="TextBox 46"/>
              <p:cNvSpPr txBox="1"/>
              <p:nvPr/>
            </p:nvSpPr>
            <p:spPr>
              <a:xfrm>
                <a:off x="6657022" y="5625941"/>
                <a:ext cx="76800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E63946"/>
                    </a:solidFill>
                    <a:latin typeface="Cambria"/>
                    <a:ea typeface="SimSun"/>
                    <a:cs typeface="Cambria"/>
                  </a:rPr>
                  <a:t>OBSERVATION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653212" y="5860256"/>
                <a:ext cx="363509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 xml:space="preserve">三大投资人合计 </a:t>
                </a:r>
                <a:r>
                  <a:rPr lang="zh-CN" sz="1125" b="1" dirty="0">
                    <a:solidFill>
                      <a:srgbClr val="E63946"/>
                    </a:solidFill>
                    <a:latin typeface="Cambria"/>
                    <a:ea typeface="Microsoft YaHei"/>
                    <a:cs typeface="Cambria"/>
                  </a:rPr>
                  <a:t>91%</a:t>
                </a:r>
                <a:r>
                  <a:rPr lang="zh-CN" sz="1125" dirty="0">
                    <a:solidFill>
                      <a:srgbClr val="E8E6E1"/>
                    </a:solidFill>
                    <a:latin typeface="Cambria"/>
                    <a:ea typeface="Microsoft YaHei"/>
                    <a:cs typeface="Cambria"/>
                  </a:rPr>
                  <a:t xml:space="preserve">——同时是 OpenAI 的 </a:t>
                </a:r>
                <a:r>
                  <a:rPr lang="zh-CN" sz="1125" b="1" dirty="0">
                    <a:solidFill>
                      <a:srgbClr val="E63946"/>
                    </a:solidFill>
                    <a:latin typeface="Cambria"/>
                    <a:ea typeface="Microsoft YaHei"/>
                    <a:cs typeface="Cambria"/>
                  </a:rPr>
                  <a:t>最大客户</a:t>
                </a:r>
              </a:p>
            </p:txBody>
          </p:sp>
        </p:grpSp>
      </p:grpSp>
      <p:grpSp>
        <p:nvGrpSpPr>
          <p:cNvPr id="53" name="Group 53"/>
          <p:cNvGrpSpPr/>
          <p:nvPr/>
        </p:nvGrpSpPr>
        <p:grpSpPr>
          <a:xfrm>
            <a:off x="561975" y="6477000"/>
            <a:ext cx="11068050" cy="261938"/>
            <a:chOff x="561975" y="6477000"/>
            <a:chExt cx="11068050" cy="261938"/>
          </a:xfrm>
        </p:grpSpPr>
        <p:sp>
          <p:nvSpPr>
            <p:cNvPr id="50" name="Line 50"/>
            <p:cNvSpPr/>
            <p:nvPr/>
          </p:nvSpPr>
          <p:spPr>
            <a:xfrm>
              <a:off x="571500" y="64770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561975" y="6586538"/>
              <a:ext cx="3589972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OpenAI press 2026-03-31 · Bloomberg · TechCrunch · CNBC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1244024" y="658653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08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16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44830" y="444341"/>
            <a:ext cx="7316581" cy="1103471"/>
            <a:chOff x="544830" y="444341"/>
            <a:chExt cx="7316581" cy="1103471"/>
          </a:xfrm>
        </p:grpSpPr>
        <p:sp>
          <p:nvSpPr>
            <p:cNvPr id="3" name="TextBox 3"/>
            <p:cNvSpPr txBox="1"/>
            <p:nvPr/>
          </p:nvSpPr>
          <p:spPr>
            <a:xfrm>
              <a:off x="561022" y="444341"/>
              <a:ext cx="157529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PART II · THE BIG THREE · 09</a:t>
              </a:r>
            </a:p>
          </p:txBody>
        </p:sp>
        <p:sp>
          <p:nvSpPr>
            <p:cNvPr id="4" name="Line 4"/>
            <p:cNvSpPr/>
            <p:nvPr/>
          </p:nvSpPr>
          <p:spPr>
            <a:xfrm>
              <a:off x="571500" y="685800"/>
              <a:ext cx="1333500" cy="9525"/>
            </a:xfrm>
            <a:custGeom>
              <a:avLst/>
              <a:gdLst/>
              <a:ahLst/>
              <a:cxnLst/>
              <a:rect l="l" t="t" r="r" b="b"/>
              <a:pathLst>
                <a:path w="1333500" h="9525">
                  <a:moveTo>
                    <a:pt x="0" y="0"/>
                  </a:moveTo>
                  <a:lnTo>
                    <a:pt x="1333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44830" y="916305"/>
              <a:ext cx="5624636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三种成长曲线 / </a:t>
              </a:r>
              <a:r>
                <a:rPr lang="zh-CN" sz="2100" b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Three Growth Curves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8165" y="1334452"/>
              <a:ext cx="730324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OpenAI is the consumer machine. Anthropic is the enterprise machine. xAI is the merger machine.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71500" y="1905000"/>
            <a:ext cx="3619500" cy="4095750"/>
            <a:chOff x="571500" y="1905000"/>
            <a:chExt cx="3619500" cy="4095750"/>
          </a:xfrm>
        </p:grpSpPr>
        <p:sp>
          <p:nvSpPr>
            <p:cNvPr id="8" name="Rectangle 8"/>
            <p:cNvSpPr/>
            <p:nvPr/>
          </p:nvSpPr>
          <p:spPr>
            <a:xfrm>
              <a:off x="571500" y="1905000"/>
              <a:ext cx="3619500" cy="409575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1905000"/>
              <a:ext cx="3619500" cy="57150"/>
            </a:xfrm>
            <a:prstGeom prst="rect">
              <a:avLst/>
            </a:prstGeom>
            <a:solidFill>
              <a:srgbClr val="E63946"/>
            </a:solidFill>
            <a:ln>
              <a:noFill/>
            </a:ln>
          </p:spPr>
        </p:sp>
        <p:sp>
          <p:nvSpPr>
            <p:cNvPr id="10" name="Freeform 10"/>
            <p:cNvSpPr/>
            <p:nvPr/>
          </p:nvSpPr>
          <p:spPr>
            <a:xfrm>
              <a:off x="758487" y="2092231"/>
              <a:ext cx="254638" cy="251018"/>
            </a:xfrm>
            <a:custGeom>
              <a:avLst/>
              <a:gdLst/>
              <a:ahLst/>
              <a:cxnLst/>
              <a:rect l="l" t="t" r="r" b="b"/>
              <a:pathLst>
                <a:path w="254638" h="251018">
                  <a:moveTo>
                    <a:pt x="233434" y="104610"/>
                  </a:moveTo>
                  <a:cubicBezTo>
                    <a:pt x="239036" y="87740"/>
                    <a:pt x="237097" y="69275"/>
                    <a:pt x="228113" y="53937"/>
                  </a:cubicBezTo>
                  <a:cubicBezTo>
                    <a:pt x="214604" y="30424"/>
                    <a:pt x="187455" y="18329"/>
                    <a:pt x="160940" y="24012"/>
                  </a:cubicBezTo>
                  <a:cubicBezTo>
                    <a:pt x="145998" y="7391"/>
                    <a:pt x="123326" y="0"/>
                    <a:pt x="101458" y="4621"/>
                  </a:cubicBezTo>
                  <a:cubicBezTo>
                    <a:pt x="79591" y="9242"/>
                    <a:pt x="61848" y="25174"/>
                    <a:pt x="54907" y="46419"/>
                  </a:cubicBezTo>
                  <a:cubicBezTo>
                    <a:pt x="37490" y="49991"/>
                    <a:pt x="22458" y="60896"/>
                    <a:pt x="13656" y="76344"/>
                  </a:cubicBezTo>
                  <a:cubicBezTo>
                    <a:pt x="0" y="99819"/>
                    <a:pt x="3099" y="129432"/>
                    <a:pt x="21320" y="149572"/>
                  </a:cubicBezTo>
                  <a:cubicBezTo>
                    <a:pt x="15697" y="166434"/>
                    <a:pt x="17619" y="184901"/>
                    <a:pt x="26593" y="200244"/>
                  </a:cubicBezTo>
                  <a:cubicBezTo>
                    <a:pt x="40118" y="223766"/>
                    <a:pt x="67286" y="235860"/>
                    <a:pt x="93815" y="230170"/>
                  </a:cubicBezTo>
                  <a:cubicBezTo>
                    <a:pt x="105615" y="243458"/>
                    <a:pt x="122568" y="251018"/>
                    <a:pt x="140338" y="250919"/>
                  </a:cubicBezTo>
                  <a:cubicBezTo>
                    <a:pt x="167516" y="250944"/>
                    <a:pt x="191594" y="233399"/>
                    <a:pt x="199896" y="207520"/>
                  </a:cubicBezTo>
                  <a:cubicBezTo>
                    <a:pt x="217311" y="203942"/>
                    <a:pt x="232341" y="193039"/>
                    <a:pt x="241147" y="177595"/>
                  </a:cubicBezTo>
                  <a:cubicBezTo>
                    <a:pt x="254638" y="154160"/>
                    <a:pt x="251526" y="124708"/>
                    <a:pt x="233434" y="104611"/>
                  </a:cubicBezTo>
                  <a:close/>
                  <a:moveTo>
                    <a:pt x="140338" y="234710"/>
                  </a:moveTo>
                  <a:cubicBezTo>
                    <a:pt x="129491" y="234727"/>
                    <a:pt x="118983" y="230925"/>
                    <a:pt x="110658" y="223970"/>
                  </a:cubicBezTo>
                  <a:lnTo>
                    <a:pt x="112122" y="223140"/>
                  </a:lnTo>
                  <a:lnTo>
                    <a:pt x="161428" y="194679"/>
                  </a:lnTo>
                  <a:cubicBezTo>
                    <a:pt x="163924" y="193215"/>
                    <a:pt x="165464" y="190543"/>
                    <a:pt x="165480" y="187649"/>
                  </a:cubicBezTo>
                  <a:lnTo>
                    <a:pt x="165480" y="118133"/>
                  </a:lnTo>
                  <a:lnTo>
                    <a:pt x="186324" y="130191"/>
                  </a:lnTo>
                  <a:cubicBezTo>
                    <a:pt x="186533" y="130297"/>
                    <a:pt x="186679" y="130497"/>
                    <a:pt x="186716" y="130728"/>
                  </a:cubicBezTo>
                  <a:lnTo>
                    <a:pt x="186716" y="188333"/>
                  </a:lnTo>
                  <a:cubicBezTo>
                    <a:pt x="186662" y="213924"/>
                    <a:pt x="165929" y="234656"/>
                    <a:pt x="140338" y="234710"/>
                  </a:cubicBezTo>
                  <a:close/>
                  <a:moveTo>
                    <a:pt x="40652" y="192141"/>
                  </a:moveTo>
                  <a:cubicBezTo>
                    <a:pt x="35212" y="182747"/>
                    <a:pt x="33258" y="171735"/>
                    <a:pt x="35136" y="161043"/>
                  </a:cubicBezTo>
                  <a:lnTo>
                    <a:pt x="36601" y="161922"/>
                  </a:lnTo>
                  <a:lnTo>
                    <a:pt x="85956" y="190384"/>
                  </a:lnTo>
                  <a:cubicBezTo>
                    <a:pt x="88442" y="191843"/>
                    <a:pt x="91524" y="191843"/>
                    <a:pt x="94010" y="190384"/>
                  </a:cubicBezTo>
                  <a:lnTo>
                    <a:pt x="154301" y="155625"/>
                  </a:lnTo>
                  <a:lnTo>
                    <a:pt x="154301" y="179692"/>
                  </a:lnTo>
                  <a:cubicBezTo>
                    <a:pt x="154289" y="179945"/>
                    <a:pt x="154163" y="180179"/>
                    <a:pt x="153958" y="180327"/>
                  </a:cubicBezTo>
                  <a:lnTo>
                    <a:pt x="104017" y="209130"/>
                  </a:lnTo>
                  <a:cubicBezTo>
                    <a:pt x="81825" y="221914"/>
                    <a:pt x="53472" y="214312"/>
                    <a:pt x="40652" y="192141"/>
                  </a:cubicBezTo>
                  <a:close/>
                  <a:moveTo>
                    <a:pt x="27667" y="84741"/>
                  </a:moveTo>
                  <a:cubicBezTo>
                    <a:pt x="33145" y="75287"/>
                    <a:pt x="41792" y="68076"/>
                    <a:pt x="52076" y="64384"/>
                  </a:cubicBezTo>
                  <a:lnTo>
                    <a:pt x="52076" y="122966"/>
                  </a:lnTo>
                  <a:cubicBezTo>
                    <a:pt x="52038" y="125849"/>
                    <a:pt x="53572" y="128523"/>
                    <a:pt x="56079" y="129947"/>
                  </a:cubicBezTo>
                  <a:lnTo>
                    <a:pt x="116076" y="164559"/>
                  </a:lnTo>
                  <a:lnTo>
                    <a:pt x="95231" y="176616"/>
                  </a:lnTo>
                  <a:cubicBezTo>
                    <a:pt x="95002" y="176738"/>
                    <a:pt x="94727" y="176738"/>
                    <a:pt x="94498" y="176616"/>
                  </a:cubicBezTo>
                  <a:lnTo>
                    <a:pt x="44656" y="147863"/>
                  </a:lnTo>
                  <a:cubicBezTo>
                    <a:pt x="22508" y="135025"/>
                    <a:pt x="14912" y="106694"/>
                    <a:pt x="27667" y="84498"/>
                  </a:cubicBezTo>
                  <a:close/>
                  <a:moveTo>
                    <a:pt x="198920" y="124528"/>
                  </a:moveTo>
                  <a:lnTo>
                    <a:pt x="138728" y="89575"/>
                  </a:lnTo>
                  <a:lnTo>
                    <a:pt x="159524" y="77564"/>
                  </a:lnTo>
                  <a:cubicBezTo>
                    <a:pt x="159753" y="77442"/>
                    <a:pt x="160028" y="77442"/>
                    <a:pt x="160257" y="77564"/>
                  </a:cubicBezTo>
                  <a:lnTo>
                    <a:pt x="210099" y="106366"/>
                  </a:lnTo>
                  <a:cubicBezTo>
                    <a:pt x="225656" y="115343"/>
                    <a:pt x="234631" y="132495"/>
                    <a:pt x="233137" y="150393"/>
                  </a:cubicBezTo>
                  <a:cubicBezTo>
                    <a:pt x="231643" y="168292"/>
                    <a:pt x="219949" y="183718"/>
                    <a:pt x="203119" y="189991"/>
                  </a:cubicBezTo>
                  <a:lnTo>
                    <a:pt x="203119" y="131410"/>
                  </a:lnTo>
                  <a:cubicBezTo>
                    <a:pt x="203031" y="128535"/>
                    <a:pt x="201435" y="125920"/>
                    <a:pt x="198919" y="124527"/>
                  </a:cubicBezTo>
                  <a:close/>
                  <a:moveTo>
                    <a:pt x="219668" y="93334"/>
                  </a:moveTo>
                  <a:lnTo>
                    <a:pt x="218203" y="92455"/>
                  </a:lnTo>
                  <a:lnTo>
                    <a:pt x="168946" y="63750"/>
                  </a:lnTo>
                  <a:cubicBezTo>
                    <a:pt x="166444" y="62282"/>
                    <a:pt x="163344" y="62282"/>
                    <a:pt x="160842" y="63750"/>
                  </a:cubicBezTo>
                  <a:lnTo>
                    <a:pt x="100602" y="98507"/>
                  </a:lnTo>
                  <a:lnTo>
                    <a:pt x="100602" y="74441"/>
                  </a:lnTo>
                  <a:cubicBezTo>
                    <a:pt x="100576" y="74192"/>
                    <a:pt x="100688" y="73948"/>
                    <a:pt x="100895" y="73806"/>
                  </a:cubicBezTo>
                  <a:lnTo>
                    <a:pt x="150738" y="45052"/>
                  </a:lnTo>
                  <a:cubicBezTo>
                    <a:pt x="166332" y="36068"/>
                    <a:pt x="185714" y="36907"/>
                    <a:pt x="200474" y="47204"/>
                  </a:cubicBezTo>
                  <a:cubicBezTo>
                    <a:pt x="215235" y="57500"/>
                    <a:pt x="222715" y="75400"/>
                    <a:pt x="219669" y="93138"/>
                  </a:cubicBezTo>
                  <a:close/>
                  <a:moveTo>
                    <a:pt x="89226" y="135999"/>
                  </a:moveTo>
                  <a:lnTo>
                    <a:pt x="68382" y="123990"/>
                  </a:lnTo>
                  <a:cubicBezTo>
                    <a:pt x="68171" y="123863"/>
                    <a:pt x="68027" y="123648"/>
                    <a:pt x="67990" y="123405"/>
                  </a:cubicBezTo>
                  <a:lnTo>
                    <a:pt x="67990" y="65947"/>
                  </a:lnTo>
                  <a:cubicBezTo>
                    <a:pt x="68013" y="47953"/>
                    <a:pt x="78432" y="31593"/>
                    <a:pt x="94728" y="23962"/>
                  </a:cubicBezTo>
                  <a:cubicBezTo>
                    <a:pt x="111024" y="16332"/>
                    <a:pt x="130262" y="18805"/>
                    <a:pt x="144098" y="30309"/>
                  </a:cubicBezTo>
                  <a:lnTo>
                    <a:pt x="142632" y="31139"/>
                  </a:lnTo>
                  <a:lnTo>
                    <a:pt x="93327" y="59599"/>
                  </a:lnTo>
                  <a:cubicBezTo>
                    <a:pt x="90831" y="61063"/>
                    <a:pt x="89291" y="63735"/>
                    <a:pt x="89275" y="66629"/>
                  </a:cubicBezTo>
                  <a:close/>
                  <a:moveTo>
                    <a:pt x="100551" y="111591"/>
                  </a:moveTo>
                  <a:lnTo>
                    <a:pt x="127401" y="96115"/>
                  </a:lnTo>
                  <a:lnTo>
                    <a:pt x="154301" y="111591"/>
                  </a:lnTo>
                  <a:lnTo>
                    <a:pt x="154301" y="142541"/>
                  </a:lnTo>
                  <a:lnTo>
                    <a:pt x="127499" y="158016"/>
                  </a:lnTo>
                  <a:lnTo>
                    <a:pt x="100601" y="142541"/>
                  </a:lnTo>
                  <a:close/>
                </a:path>
              </a:pathLst>
            </a:custGeom>
            <a:solidFill>
              <a:srgbClr val="E8E6E1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37235" y="2437448"/>
              <a:ext cx="1021401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OpenAI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0570" y="2779395"/>
              <a:ext cx="121243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消费驱动 · IPO 临门</a:t>
              </a:r>
            </a:p>
          </p:txBody>
        </p:sp>
        <p:sp>
          <p:nvSpPr>
            <p:cNvPr id="13" name="Line 13"/>
            <p:cNvSpPr/>
            <p:nvPr/>
          </p:nvSpPr>
          <p:spPr>
            <a:xfrm>
              <a:off x="762000" y="3086100"/>
              <a:ext cx="3238500" cy="9525"/>
            </a:xfrm>
            <a:custGeom>
              <a:avLst/>
              <a:gdLst/>
              <a:ahLst/>
              <a:cxnLst/>
              <a:rect l="l" t="t" r="r" b="b"/>
              <a:pathLst>
                <a:path w="3238500" h="9525">
                  <a:moveTo>
                    <a:pt x="0" y="0"/>
                  </a:moveTo>
                  <a:lnTo>
                    <a:pt x="3238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16280" y="3059430"/>
              <a:ext cx="1609630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E63946"/>
                  </a:solidFill>
                  <a:latin typeface="Cambria"/>
                  <a:ea typeface="SimSun"/>
                  <a:cs typeface="Cambria"/>
                </a:rPr>
                <a:t>$852B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9618" y="3552349"/>
              <a:ext cx="137043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Valuation @ 2026-03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39140" y="3901440"/>
              <a:ext cx="804815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~$24B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0570" y="4189095"/>
              <a:ext cx="81153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ARR · $2B/月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48665" y="4553902"/>
              <a:ext cx="793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</a:t>
              </a:r>
              <a:r>
                <a:rPr lang="zh-CN" sz="105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9 亿</a:t>
              </a:r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 周活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48665" y="4782502"/>
              <a:ext cx="146051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企业收入占比 </a:t>
              </a:r>
              <a:r>
                <a:rPr lang="zh-CN" sz="105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40%+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8665" y="5011102"/>
              <a:ext cx="126115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Q4 IPO 目标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$1T</a:t>
              </a:r>
            </a:p>
          </p:txBody>
        </p:sp>
        <p:sp>
          <p:nvSpPr>
            <p:cNvPr id="21" name="Line 21"/>
            <p:cNvSpPr/>
            <p:nvPr/>
          </p:nvSpPr>
          <p:spPr>
            <a:xfrm>
              <a:off x="762000" y="5667375"/>
              <a:ext cx="3238500" cy="9525"/>
            </a:xfrm>
            <a:custGeom>
              <a:avLst/>
              <a:gdLst/>
              <a:ahLst/>
              <a:cxnLst/>
              <a:rect l="l" t="t" r="r" b="b"/>
              <a:pathLst>
                <a:path w="3238500" h="9525">
                  <a:moveTo>
                    <a:pt x="0" y="0"/>
                  </a:moveTo>
                  <a:lnTo>
                    <a:pt x="3238500" y="0"/>
                  </a:lnTo>
                </a:path>
              </a:pathLst>
            </a:custGeom>
            <a:noFill/>
            <a:ln w="9525">
              <a:solidFill>
                <a:srgbClr val="E63946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50570" y="5789295"/>
              <a:ext cx="27109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"The consumer giant turning enterprise."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286250" y="1905000"/>
            <a:ext cx="3619500" cy="4095750"/>
            <a:chOff x="4286250" y="1905000"/>
            <a:chExt cx="3619500" cy="4095750"/>
          </a:xfrm>
        </p:grpSpPr>
        <p:sp>
          <p:nvSpPr>
            <p:cNvPr id="24" name="Rectangle 24"/>
            <p:cNvSpPr/>
            <p:nvPr/>
          </p:nvSpPr>
          <p:spPr>
            <a:xfrm>
              <a:off x="4286250" y="1905000"/>
              <a:ext cx="3619500" cy="409575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25" name="Rectangle 25"/>
            <p:cNvSpPr/>
            <p:nvPr/>
          </p:nvSpPr>
          <p:spPr>
            <a:xfrm>
              <a:off x="4286250" y="1905000"/>
              <a:ext cx="3619500" cy="57150"/>
            </a:xfrm>
            <a:prstGeom prst="rect">
              <a:avLst/>
            </a:prstGeom>
            <a:solidFill>
              <a:srgbClr val="F4A261"/>
            </a:solidFill>
            <a:ln>
              <a:noFill/>
            </a:ln>
          </p:spPr>
        </p:sp>
        <p:sp>
          <p:nvSpPr>
            <p:cNvPr id="26" name="Freeform 26"/>
            <p:cNvSpPr/>
            <p:nvPr/>
          </p:nvSpPr>
          <p:spPr>
            <a:xfrm>
              <a:off x="4476750" y="2132038"/>
              <a:ext cx="247650" cy="174575"/>
            </a:xfrm>
            <a:custGeom>
              <a:avLst/>
              <a:gdLst/>
              <a:ahLst/>
              <a:cxnLst/>
              <a:rect l="l" t="t" r="r" b="b"/>
              <a:pathLst>
                <a:path w="247650" h="174575">
                  <a:moveTo>
                    <a:pt x="178557" y="1"/>
                  </a:moveTo>
                  <a:lnTo>
                    <a:pt x="140668" y="1"/>
                  </a:lnTo>
                  <a:lnTo>
                    <a:pt x="209763" y="174574"/>
                  </a:lnTo>
                  <a:lnTo>
                    <a:pt x="247650" y="174574"/>
                  </a:lnTo>
                  <a:close/>
                  <a:moveTo>
                    <a:pt x="69093" y="1"/>
                  </a:moveTo>
                  <a:lnTo>
                    <a:pt x="0" y="174574"/>
                  </a:lnTo>
                  <a:lnTo>
                    <a:pt x="38635" y="174574"/>
                  </a:lnTo>
                  <a:lnTo>
                    <a:pt x="52765" y="137914"/>
                  </a:lnTo>
                  <a:lnTo>
                    <a:pt x="125050" y="137914"/>
                  </a:lnTo>
                  <a:lnTo>
                    <a:pt x="139179" y="174575"/>
                  </a:lnTo>
                  <a:lnTo>
                    <a:pt x="177815" y="174575"/>
                  </a:lnTo>
                  <a:lnTo>
                    <a:pt x="108721" y="0"/>
                  </a:lnTo>
                  <a:close/>
                  <a:moveTo>
                    <a:pt x="65263" y="105492"/>
                  </a:moveTo>
                  <a:lnTo>
                    <a:pt x="88907" y="44141"/>
                  </a:lnTo>
                  <a:lnTo>
                    <a:pt x="112552" y="105492"/>
                  </a:lnTo>
                  <a:close/>
                </a:path>
              </a:pathLst>
            </a:custGeom>
            <a:solidFill>
              <a:srgbClr val="E8E6E1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4451985" y="2437448"/>
              <a:ext cx="1455006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Anthropic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465320" y="2779395"/>
              <a:ext cx="12255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企业驱动 · 估值反超</a:t>
              </a:r>
            </a:p>
          </p:txBody>
        </p:sp>
        <p:sp>
          <p:nvSpPr>
            <p:cNvPr id="29" name="Line 29"/>
            <p:cNvSpPr/>
            <p:nvPr/>
          </p:nvSpPr>
          <p:spPr>
            <a:xfrm>
              <a:off x="4476750" y="3086100"/>
              <a:ext cx="3238500" cy="9525"/>
            </a:xfrm>
            <a:custGeom>
              <a:avLst/>
              <a:gdLst/>
              <a:ahLst/>
              <a:cxnLst/>
              <a:rect l="l" t="t" r="r" b="b"/>
              <a:pathLst>
                <a:path w="3238500" h="9525">
                  <a:moveTo>
                    <a:pt x="0" y="0"/>
                  </a:moveTo>
                  <a:lnTo>
                    <a:pt x="3238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4431030" y="3059430"/>
              <a:ext cx="1609630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F4A261"/>
                  </a:solidFill>
                  <a:latin typeface="Cambria"/>
                  <a:ea typeface="SimSun"/>
                  <a:cs typeface="Cambria"/>
                </a:rPr>
                <a:t>$380B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464368" y="3552349"/>
              <a:ext cx="146299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Series G · 在谈 $900B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453890" y="3901440"/>
              <a:ext cx="804815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$30B+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65320" y="4189095"/>
              <a:ext cx="117957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ARR · 历史最快爬升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463415" y="4553902"/>
              <a:ext cx="194357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• 25 → 26 年初：$9B → $30B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463415" y="4782502"/>
              <a:ext cx="16675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Google 累计承诺 </a:t>
              </a:r>
              <a:r>
                <a:rPr lang="zh-CN" sz="105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$40B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463415" y="5011102"/>
              <a:ext cx="162153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在谈估值已超 OpenAI</a:t>
              </a:r>
            </a:p>
          </p:txBody>
        </p:sp>
        <p:sp>
          <p:nvSpPr>
            <p:cNvPr id="37" name="Line 37"/>
            <p:cNvSpPr/>
            <p:nvPr/>
          </p:nvSpPr>
          <p:spPr>
            <a:xfrm>
              <a:off x="4476750" y="5667375"/>
              <a:ext cx="3238500" cy="9525"/>
            </a:xfrm>
            <a:custGeom>
              <a:avLst/>
              <a:gdLst/>
              <a:ahLst/>
              <a:cxnLst/>
              <a:rect l="l" t="t" r="r" b="b"/>
              <a:pathLst>
                <a:path w="3238500" h="9525">
                  <a:moveTo>
                    <a:pt x="0" y="0"/>
                  </a:moveTo>
                  <a:lnTo>
                    <a:pt x="3238500" y="0"/>
                  </a:lnTo>
                </a:path>
              </a:pathLst>
            </a:custGeom>
            <a:noFill/>
            <a:ln w="9525">
              <a:solidFill>
                <a:srgbClr val="F4A261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4465320" y="5789295"/>
              <a:ext cx="224428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"The enterprise stack ascending."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8001000" y="1905000"/>
            <a:ext cx="3619500" cy="4095750"/>
            <a:chOff x="8001000" y="1905000"/>
            <a:chExt cx="3619500" cy="4095750"/>
          </a:xfrm>
        </p:grpSpPr>
        <p:sp>
          <p:nvSpPr>
            <p:cNvPr id="40" name="Rectangle 40"/>
            <p:cNvSpPr/>
            <p:nvPr/>
          </p:nvSpPr>
          <p:spPr>
            <a:xfrm>
              <a:off x="8001000" y="1905000"/>
              <a:ext cx="3619500" cy="4095750"/>
            </a:xfrm>
            <a:prstGeom prst="rect">
              <a:avLst/>
            </a:prstGeom>
            <a:solidFill>
              <a:srgbClr val="1A1F26"/>
            </a:solidFill>
            <a:ln w="9525">
              <a:solidFill>
                <a:srgbClr val="2A2F36"/>
              </a:solidFill>
            </a:ln>
          </p:spPr>
        </p:sp>
        <p:sp>
          <p:nvSpPr>
            <p:cNvPr id="41" name="Rectangle 41"/>
            <p:cNvSpPr/>
            <p:nvPr/>
          </p:nvSpPr>
          <p:spPr>
            <a:xfrm>
              <a:off x="8001000" y="1905000"/>
              <a:ext cx="3619500" cy="57150"/>
            </a:xfrm>
            <a:prstGeom prst="rect">
              <a:avLst/>
            </a:prstGeom>
            <a:solidFill>
              <a:srgbClr val="C9C5BE"/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8170545" y="2145982"/>
              <a:ext cx="396154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xAI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8166735" y="2437448"/>
              <a:ext cx="1290535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+ SpaceX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180070" y="2779395"/>
              <a:ext cx="122558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合并叙事 · 协同效应</a:t>
              </a:r>
            </a:p>
          </p:txBody>
        </p:sp>
        <p:sp>
          <p:nvSpPr>
            <p:cNvPr id="45" name="Line 45"/>
            <p:cNvSpPr/>
            <p:nvPr/>
          </p:nvSpPr>
          <p:spPr>
            <a:xfrm>
              <a:off x="8191500" y="3086100"/>
              <a:ext cx="3238500" cy="9525"/>
            </a:xfrm>
            <a:custGeom>
              <a:avLst/>
              <a:gdLst/>
              <a:ahLst/>
              <a:cxnLst/>
              <a:rect l="l" t="t" r="r" b="b"/>
              <a:pathLst>
                <a:path w="3238500" h="9525">
                  <a:moveTo>
                    <a:pt x="0" y="0"/>
                  </a:moveTo>
                  <a:lnTo>
                    <a:pt x="32385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8145780" y="3059430"/>
              <a:ext cx="17752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C9C5BE"/>
                  </a:solidFill>
                  <a:latin typeface="Cambria"/>
                  <a:ea typeface="SimSun"/>
                  <a:cs typeface="Cambria"/>
                </a:rPr>
                <a:t>$1.25T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179118" y="3552349"/>
              <a:ext cx="179051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合并实体估值 (xAI: $230B)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168640" y="3901440"/>
              <a:ext cx="652996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E8E6E1"/>
                  </a:solidFill>
                  <a:latin typeface="Cambria"/>
                  <a:ea typeface="SimSun"/>
                  <a:cs typeface="Cambria"/>
                </a:rPr>
                <a:t>~$5B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180070" y="4189095"/>
              <a:ext cx="123872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A857E"/>
                  </a:solidFill>
                  <a:latin typeface="Arial"/>
                  <a:ea typeface="Microsoft YaHei"/>
                  <a:cs typeface="Arial"/>
                </a:rPr>
                <a:t>ARR 估算 (X / Grok)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8178165" y="4553902"/>
              <a:ext cx="208926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>• Jan 2026: $15B → 超募 $20B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8178165" y="4782502"/>
              <a:ext cx="119214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Tesla 投资 </a:t>
              </a:r>
              <a:r>
                <a:rPr lang="zh-CN" sz="1050" b="1" dirty="0">
                  <a:solidFill>
                    <a:srgbClr val="E8E6E1"/>
                  </a:solidFill>
                  <a:latin typeface="Arial"/>
                  <a:ea typeface="Microsoft YaHei"/>
                  <a:cs typeface="Arial"/>
                </a:rPr>
                <a:t>$2B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8178165" y="5011102"/>
              <a:ext cx="215827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9C5BE"/>
                  </a:solidFill>
                  <a:latin typeface="Arial"/>
                  <a:ea typeface="Microsoft YaHei"/>
                  <a:cs typeface="Arial"/>
                </a:rPr>
                <a:t xml:space="preserve">• Feb 与 SpaceX 合并 </a:t>
              </a:r>
              <a:r>
                <a:rPr lang="zh-CN" sz="1050" b="1" dirty="0">
                  <a:solidFill>
                    <a:srgbClr val="E63946"/>
                  </a:solidFill>
                  <a:latin typeface="Arial"/>
                  <a:ea typeface="Microsoft YaHei"/>
                  <a:cs typeface="Arial"/>
                </a:rPr>
                <a:t>IPO 铺路</a:t>
              </a:r>
            </a:p>
          </p:txBody>
        </p:sp>
        <p:sp>
          <p:nvSpPr>
            <p:cNvPr id="53" name="Line 53"/>
            <p:cNvSpPr/>
            <p:nvPr/>
          </p:nvSpPr>
          <p:spPr>
            <a:xfrm>
              <a:off x="8191500" y="5667375"/>
              <a:ext cx="3238500" cy="9525"/>
            </a:xfrm>
            <a:custGeom>
              <a:avLst/>
              <a:gdLst/>
              <a:ahLst/>
              <a:cxnLst/>
              <a:rect l="l" t="t" r="r" b="b"/>
              <a:pathLst>
                <a:path w="3238500" h="9525">
                  <a:moveTo>
                    <a:pt x="0" y="0"/>
                  </a:moveTo>
                  <a:lnTo>
                    <a:pt x="3238500" y="0"/>
                  </a:lnTo>
                </a:path>
              </a:pathLst>
            </a:custGeom>
            <a:noFill/>
            <a:ln w="9525">
              <a:solidFill>
                <a:srgbClr val="C9C5BE"/>
              </a:solidFill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8180070" y="5789295"/>
              <a:ext cx="238229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i="1" dirty="0">
                  <a:solidFill>
                    <a:srgbClr val="8A857E"/>
                  </a:solidFill>
                  <a:latin typeface="Cambria"/>
                  <a:ea typeface="SimSun"/>
                  <a:cs typeface="Cambria"/>
                </a:rPr>
                <a:t>"Musk's vertically-integrated bet."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571500" y="6191250"/>
            <a:ext cx="11049000" cy="400050"/>
            <a:chOff x="571500" y="6191250"/>
            <a:chExt cx="11049000" cy="400050"/>
          </a:xfrm>
        </p:grpSpPr>
        <p:sp>
          <p:nvSpPr>
            <p:cNvPr id="56" name="Line 56"/>
            <p:cNvSpPr/>
            <p:nvPr/>
          </p:nvSpPr>
          <p:spPr>
            <a:xfrm>
              <a:off x="571500" y="619125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2A2F36"/>
              </a:solidFill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4091559" y="6347460"/>
              <a:ext cx="400888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三家估值合计 </a:t>
              </a:r>
              <a:r>
                <a:rPr lang="zh-CN" sz="1200" b="1" i="1" dirty="0">
                  <a:solidFill>
                    <a:srgbClr val="E63946"/>
                  </a:solidFill>
                  <a:latin typeface="Cambria"/>
                  <a:ea typeface="Microsoft YaHei"/>
                  <a:cs typeface="Cambria"/>
                </a:rPr>
                <a:t>$2.48T</a:t>
              </a:r>
              <a:r>
                <a:rPr lang="zh-CN" sz="120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 xml:space="preserve"> — 超过同期苹果市值的 </a:t>
              </a:r>
              <a:r>
                <a:rPr lang="zh-CN" sz="1200" b="1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2/3</a:t>
              </a:r>
              <a:r>
                <a:rPr lang="zh-CN" sz="1200" i="1" dirty="0">
                  <a:solidFill>
                    <a:srgbClr val="E8E6E1"/>
                  </a:solidFill>
                  <a:latin typeface="Cambria"/>
                  <a:ea typeface="Microsoft YaHei"/>
                  <a:cs typeface="Cambria"/>
                </a:rPr>
                <a:t>。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61975" y="6681788"/>
            <a:ext cx="11068050" cy="152400"/>
            <a:chOff x="561975" y="6681788"/>
            <a:chExt cx="11068050" cy="152400"/>
          </a:xfrm>
        </p:grpSpPr>
        <p:sp>
          <p:nvSpPr>
            <p:cNvPr id="59" name="TextBox 59"/>
            <p:cNvSpPr txBox="1"/>
            <p:nvPr/>
          </p:nvSpPr>
          <p:spPr>
            <a:xfrm>
              <a:off x="561975" y="6681788"/>
              <a:ext cx="4526518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750" dirty="0">
                  <a:solidFill>
                    <a:srgbClr val="5C5852"/>
                  </a:solidFill>
                  <a:latin typeface="Arial"/>
                  <a:ea typeface="Microsoft YaHei"/>
                  <a:cs typeface="Arial"/>
                </a:rPr>
                <a:t>Sources: company press releases · Bloomberg · CNBC · TechCrunch · Fortune Q1 2026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1244024" y="6681788"/>
              <a:ext cx="386001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750" dirty="0">
                  <a:solidFill>
                    <a:srgbClr val="5C5852"/>
                  </a:solidFill>
                  <a:latin typeface="Cambria"/>
                  <a:ea typeface="SimSun"/>
                  <a:cs typeface="Cambria"/>
                </a:rPr>
                <a:t>09 / 20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55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