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x="12192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s>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欢迎打开这一期的 zine 文化指南。这本不只是一份关于独立出版的入门手册，它本身也是用 zine 的语言做的：暖米色纸面、套色错位的标题、复印机感的等宽字。接下来的十八页里，我们从一张纸说起，一路走到全球独立书店的门口，再回到你自己的书桌前。准备好了，我们就开始。</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接下来一口气看三座城市。巴黎的 Shakespeare and Company，从一九五一年起接纳数千位 tumbleweeds 写作者住宿，条件只有三个：每天读一小时、写一页自传、店里帮工 —— 书店在这里是写作者的收容所。伦敦的 Daunt 按国家分类藏书，Word on the Water 是停在运河上的荷兰船改造的 —— 书店在这里是场景即体验。纽约的 Strand 有两百五十万册藏书，自称十八英里书架；二零二一年开的 Yu and Me Books 是华埠首家亚裔女性书店 —— 书店在这里是社区基础设施。三种姿态，没有对错。</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欧洲独立书店的最后一站，柏林的 Bücherbogen。它藏在 S-Bahn 高架桥下的砖砌拱顶里，火车从头顶轰隆隆开过，下面是一架架艺术、设计、摄影、电影和建筑的专门书。它没有什么都卖，它只卖这五个主题 —— 但在这五个主题上做到极致。这就是欧洲独立书店常见的范式：不要全面，要绝对。</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把镜头转回中国大陆。这张地图列了十五家有 zine 倾向的独立书店，从最具 zine 圣地属性的三家开始：上海的香蕉鱼 —— 中国大陆首家专注独立出版的艺术书店，自营 Risograph 工作室；宁波的假杂志 —— 国内最早的独立摄影出版机构；郑州的野狗 —— 精选两百多种国内外独立杂志。下面还有舟山的一爿旧店、武汉的 Combo、西安的 Protopaper —— 都是独立出版的兼营空间。再往下是国际杂志为主、或者纯文学综合的书店。这份名单不全，但你按这张图走一圈，中国 zine 的现场就立体起来了。</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如果你想一次性见到所有这些独立出版方，那就去书展。中国艺术书展有两颗双子星：abC Art Book Fair 二零一五年创办，每年在北京和上海双城举办，第六届上海站汇集了一百四十五家中国艺术出版方加四十一家国际出版方，参观人数超过一万。紧随其后的是 UNFOLD Shanghai Art Book Fair，通常在 abC 之后一周开幕，摊位费更高但客流更大。两个书展连开两周，已经是中国独立出版圈每年最重要的物理朝圣 —— 上海这两周值得专程一趟。</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如果你是第一次去独立书店，有四条建议。一，看选品就是看店主，独立书店的本质是一群人的精神书架，选品就是店主在跟你对话；二，至少留一小时，浏览本身就是产品，在书架前发呆是一种合法消费；三，带现金，有些小店不接受电子支付，现金还能减少手续费；四，拍照前先问，多数独立书店对拍照敏感。补充一句额外提醒 —— 主流出版社的书随便哪里买都行，在独立书店要买的是独立出版物和艺术家自费书，那才是真正的核心目标。</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接着说怎么收藏 zine。也是四条。一，从一本起步，不要一开始就立一百本的目标，找你最关心的一个主题滚雪球；二，买回来用塑料封套保护，zine 是一次性印刷，二次印刷罕见，一本破损就是一本绝版；三，跟踪你喜欢的作者和出版方的 Instagram，新刊首发是抢的，一百份卖完就没了；四，参加 abC 和 UNFOLD，书展现场就是新刊首发加作者签售。长期玩家的秘诀是 —— 给自己定一个窄锚点，五年后你就拥有了这个主题的小型博物馆。</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读到这里，最后一步：你自己做一本。四步起手，一个周末就够。一，选一个真心关心的主题，不必宏大，小猫、早餐、通勤路都行；二，折一张 A4，用第七页教的方法，三十秒完成；三，填这八页，手写、拼贴、复印旧照片都可以，第一本粗糙就对了；四，印十份，五份送朋友，五份寄给独立书店。当你寄出第一本的那一刻，你就是 zine 出版者了 —— 这个门槛不是商业注册、不是 ISBN、不是销量，就是寄出的那一秒。</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这一页是来源声明。这本指南里所有的事实、数字、人名都来自二十个公开来源 —— 维基百科为主，加上 The Creative Independent、AFAR、Time Out、Sixth Tone 等独立媒体，以及数英、搜狐、知乎上中文社区整理的独立书店清单。所有图像是用 PPT Master 的 screen-print × duotone 风格通过 Gemini 3.1 Flash Image 合成的，参考图来自 Wikimedia Commons CC BY 2.0 授权 ——不构成任何品牌或商标的关联。</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最后一句话，也是这本 zine 想留给你的全部 ——印一份，送一份，换一份。zine 是这个世界上最小的出版社，但它也可以是你的出版社。你不需要等到任何资格、任何流量、任何许可。一张纸 + 一台复印机 + 一家愿意上架的书店 —— 整个生态就成立了。下一本 zine 在等你。</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在正式进入内容之前，先用一分钟看一下这本指南的结构。一共五个部分，从最小的概念到最大的行动：第一节解释 zine 到底是什么，第二节讲它的灵魂工艺 Risograph，第三节教你怎么自己折一本，第四节带你逛遍全球和中国的独立书店，最后一节告诉你怎么逛、怎么收藏、怎么开始动手。每一节的页码都标在右边，你可以从感兴趣的地方读起。</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第一个问题：zine 到底是什么。最简洁的定义是 ——杂志减去商业逻辑、减去编辑把关、再减去规模。所以 zine 是自制的、印量极小的、内容完全由作者主权的出版物。它可以是手写、可以是拼贴、可以是漫画、可以是宣言。关键的边界是这一条：一旦一本 zine 进入大规模发行和编辑流程，它就不再是 zine 了。</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zine 不是新东西，它有一百年的浪潮史。一九二零年代，哈莱姆文艺复兴时期就有黑人创作者自费出版的小册子。一九三零年代，科幻迷办起同人志，"fanzine" 这个词在一九四零年由 Russ Chauvenet 创造。一九七六年，朋克随着复印机的普及而引爆 zine 文化，Sniffin' Glue 成为标志。一九九一年，Riot Grrrl 把 zine 推向第三波女性主义，Kathleen Hanna 的 Bikini Kill 同名 zine 至今仍是范式。今天，zine 文化在书展和图书馆的收藏中复兴 —— 它一直在，只是换了形式。</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讲完 zine 的简史，我们看它的灵魂工艺：Risograph。Risograph 是日本理想科学工业一九四六年起家、一九八六年推出的复印机产品。它本来是为了在战后日本提供一种便宜环保的印刷方案，没想到几十年后成了独立艺术的核心工具。它的四大视觉特征 —— 限定调色、套色错位、半色调网点、油墨叠印 —— 全是技术限制，但艺术家把这些限制变成了语言。你正在看的这页就用了套色错位和半色调，是在 SVG 里模拟的。</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Risograph 的工作流程其实只有五步。一，接收数字图像；二，把图像在纤维基母版上烧蚀成像素小孔；三，母版包裹彩色墨筒，每个墨筒只装一种颜色；四，墨筒滚压把油墨渗到纸上；五，换墨筒再印一次，多色就用多次过纸完成。每次过纸都会有一到三像素的偏移，这就是套色错位 —— 在别的印刷工艺里这是缺陷，在 Risograph 这里是签名。</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讲了这么多概念，我们来动手。一张 A4 纸就能折出一本八页的 zine，全部步骤只有四步。一，沿长边对折、短边对折、再中线对折，得到八个矩形；二，从对折边沿剪到中心点，只剪这一刀；三，两手捏纸的两端往中心推，纸会自动立体折叠成一本小册子；四，填内容，没有任何规则。唯一的硬约束是 —— 折叠 zine 的总页数必须是 4 的倍数。</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那么"内容"具体能填什么？六类常见的方向：草图和漫画，把字写丑、把人画歪反而是风格；诗、宣言、短文，Riot Grrrl Manifesto 就是范式；带插图的食谱或者教程，最普及的实用方向；家庭照片配私人写作，主权大于隐私；杂志撕页加胶带的拼贴，物质感是复印机救不了的部分；以及纯色块、纯纹理的实验性视觉 —— 没有信息也是一种信息。挑一种、或者全部混在一起，都对。</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聊完做法，我们去逛书店。第一站东京神保町，是全球最大最古老的旧书街之一。一百三十到一百八十家书店密集分布在靖国通和白山通的交叉口，从一八七五年的 Takayama Honten 老店，到二零一五年才开张的 Morioka Shoten —— 那家奇店每周只卖一本书。在原宿的 Utrecht 还藏着日本最大的独立 zine 收藏之一。Time Out 在二零二五年把这里评为全球最酷街区，对喜欢书的人来说，这是名副其实的朝圣地。</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108efd39b01532ba.png"/>
  <Relationship Id="rId3" Type="http://schemas.openxmlformats.org/officeDocument/2006/relationships/notesSlide" Target="../notesSlides/notesSlide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3951cc2e3c8c772b.png"/>
  <Relationship Id="rId3" Type="http://schemas.openxmlformats.org/officeDocument/2006/relationships/notesSlide" Target="../notesSlides/notesSlide10.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88df499ee869fcad.png"/>
  <Relationship Id="rId3" Type="http://schemas.openxmlformats.org/officeDocument/2006/relationships/notesSlide" Target="../notesSlides/notesSlide1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notesSlide" Target="../notesSlides/notesSlide12.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f99c4409dbe23587.png"/>
  <Relationship Id="rId3" Type="http://schemas.openxmlformats.org/officeDocument/2006/relationships/notesSlide" Target="../notesSlides/notesSlide13.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notesSlide" Target="../notesSlides/notesSlide14.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notesSlide" Target="../notesSlides/notesSlide15.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notesSlide" Target="../notesSlides/notesSlide16.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notesSlide" Target="../notesSlides/notesSlide17.xml"/>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f989cba6c3451968.png"/>
  <Relationship Id="rId3" Type="http://schemas.openxmlformats.org/officeDocument/2006/relationships/notesSlide" Target="../notesSlides/notesSlide18.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notesSlide" Target="../notesSlides/notesSlide2.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83f78b2ec9884e96.png"/>
  <Relationship Id="rId3" Type="http://schemas.openxmlformats.org/officeDocument/2006/relationships/notesSlide" Target="../notesSlides/notesSlide3.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notesSlide" Target="../notesSlides/notesSlide4.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f414b4823b86b98f.png"/>
  <Relationship Id="rId3" Type="http://schemas.openxmlformats.org/officeDocument/2006/relationships/notesSlide" Target="../notesSlides/notesSlide5.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1d16199ad35be74a.png"/>
  <Relationship Id="rId3" Type="http://schemas.openxmlformats.org/officeDocument/2006/relationships/notesSlide" Target="../notesSlides/notesSlide6.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a956b1a436dd4833.png"/>
  <Relationship Id="rId3" Type="http://schemas.openxmlformats.org/officeDocument/2006/relationships/notesSlide" Target="../notesSlides/notesSlide7.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notesSlide" Target="../notesSlides/notesSlide8.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3b1dc83728c67a70.png"/>
  <Relationship Id="rId3"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grpSp>
        <p:nvGrpSpPr>
          <p:cNvPr id="4" name="Group 4"/>
          <p:cNvGrpSpPr/>
          <p:nvPr/>
        </p:nvGrpSpPr>
        <p:grpSpPr>
          <a:xfrm>
            <a:off x="0" y="0"/>
            <a:ext cx="12192000" cy="6858000"/>
            <a:chOff x="0" y="0"/>
            <a:chExt cx="12192000" cy="6858000"/>
          </a:xfrm>
        </p:grpSpPr>
        <p:pic>
          <p:nvPicPr>
            <p:cNvPr id="3" name="Image 3"/>
            <p:cNvPicPr>
              <a:picLocks noChangeAspect="1"/>
            </p:cNvPicPr>
            <p:nvPr/>
          </p:nvPicPr>
          <p:blipFill>
            <a:blip r:embed="rId2"/>
            <a:stretch>
              <a:fillRect/>
            </a:stretch>
          </p:blipFill>
          <p:spPr>
            <a:xfrm>
              <a:off x="0" y="0"/>
              <a:ext cx="12192000" cy="6858000"/>
            </a:xfrm>
            <a:prstGeom prst="rect">
              <a:avLst/>
            </a:prstGeom>
          </p:spPr>
        </p:pic>
      </p:grpSp>
      <p:sp>
        <p:nvSpPr>
          <p:cNvPr id="5" name="Rectangle 5"/>
          <p:cNvSpPr/>
          <p:nvPr/>
        </p:nvSpPr>
        <p:spPr>
          <a:xfrm>
            <a:off x="0" y="0"/>
            <a:ext cx="12192000" cy="6858000"/>
          </a:xfrm>
          <a:prstGeom prst="rect">
            <a:avLst/>
          </a:prstGeom>
          <a:noFill/>
          <a:ln>
            <a:noFill/>
          </a:ln>
        </p:spPr>
      </p:sp>
      <p:grpSp>
        <p:nvGrpSpPr>
          <p:cNvPr id="11" name="Group 11"/>
          <p:cNvGrpSpPr/>
          <p:nvPr/>
        </p:nvGrpSpPr>
        <p:grpSpPr>
          <a:xfrm>
            <a:off x="571500" y="476250"/>
            <a:ext cx="11062335" cy="381000"/>
            <a:chOff x="571500" y="476250"/>
            <a:chExt cx="11062335" cy="381000"/>
          </a:xfrm>
        </p:grpSpPr>
        <p:sp>
          <p:nvSpPr>
            <p:cNvPr id="6" name="Rectangle 6"/>
            <p:cNvSpPr/>
            <p:nvPr/>
          </p:nvSpPr>
          <p:spPr>
            <a:xfrm>
              <a:off x="571500" y="476250"/>
              <a:ext cx="2095500" cy="342900"/>
            </a:xfrm>
            <a:prstGeom prst="rect">
              <a:avLst/>
            </a:prstGeom>
            <a:solidFill>
              <a:srgbClr val="1E4DBC"/>
            </a:solidFill>
            <a:ln>
              <a:noFill/>
            </a:ln>
          </p:spPr>
        </p:sp>
        <p:sp>
          <p:nvSpPr>
            <p:cNvPr id="7" name="Rectangle 7"/>
            <p:cNvSpPr/>
            <p:nvPr/>
          </p:nvSpPr>
          <p:spPr>
            <a:xfrm>
              <a:off x="600075" y="504825"/>
              <a:ext cx="2095500" cy="342900"/>
            </a:xfrm>
            <a:prstGeom prst="rect">
              <a:avLst/>
            </a:prstGeom>
            <a:solidFill>
              <a:srgbClr val="FF5C8A">
                <a:alpha val="85000"/>
              </a:srgbClr>
            </a:solidFill>
            <a:ln>
              <a:noFill/>
            </a:ln>
          </p:spPr>
        </p:sp>
        <p:sp>
          <p:nvSpPr>
            <p:cNvPr id="8" name="Rectangle 8"/>
            <p:cNvSpPr/>
            <p:nvPr/>
          </p:nvSpPr>
          <p:spPr>
            <a:xfrm>
              <a:off x="571500" y="476250"/>
              <a:ext cx="2095500" cy="342900"/>
            </a:xfrm>
            <a:prstGeom prst="rect">
              <a:avLst/>
            </a:prstGeom>
            <a:solidFill>
              <a:srgbClr val="1E4DBC"/>
            </a:solidFill>
            <a:ln>
              <a:noFill/>
            </a:ln>
          </p:spPr>
        </p:sp>
        <p:sp>
          <p:nvSpPr>
            <p:cNvPr id="9" name="TextBox 9"/>
            <p:cNvSpPr txBox="1"/>
            <p:nvPr/>
          </p:nvSpPr>
          <p:spPr>
            <a:xfrm>
              <a:off x="773192" y="552450"/>
              <a:ext cx="1692116" cy="304800"/>
            </a:xfrm>
            <a:prstGeom prst="rect">
              <a:avLst/>
            </a:prstGeom>
            <a:noFill/>
            <a:ln>
              <a:noFill/>
            </a:ln>
          </p:spPr>
          <p:txBody>
            <a:bodyPr wrap="none" lIns="0" tIns="0" rIns="0" bIns="0" anchor="t" anchorCtr="0">
              <a:spAutoFit/>
            </a:bodyPr>
            <a:lstStyle/>
            <a:p>
              <a:pPr algn="ctr"/>
              <a:r>
                <a:rPr lang="zh-CN" sz="1500" dirty="0">
                  <a:solidFill>
                    <a:srgbClr val="F5EFE0"/>
                  </a:solidFill>
                  <a:latin typeface="Impact"/>
                  <a:ea typeface="Microsoft YaHei"/>
                  <a:cs typeface="Impact"/>
                </a:rPr>
                <a:t>ISSUE №01 · 2026</a:t>
              </a:r>
            </a:p>
          </p:txBody>
        </p:sp>
        <p:sp>
          <p:nvSpPr>
            <p:cNvPr id="10" name="TextBox 10"/>
            <p:cNvSpPr txBox="1"/>
            <p:nvPr/>
          </p:nvSpPr>
          <p:spPr>
            <a:xfrm>
              <a:off x="9475565" y="629602"/>
              <a:ext cx="2158270" cy="213360"/>
            </a:xfrm>
            <a:prstGeom prst="rect">
              <a:avLst/>
            </a:prstGeom>
            <a:noFill/>
            <a:ln>
              <a:noFill/>
            </a:ln>
          </p:spPr>
          <p:txBody>
            <a:bodyPr wrap="none" lIns="0" tIns="0" rIns="0" bIns="0" anchor="t" anchorCtr="0">
              <a:spAutoFit/>
            </a:bodyPr>
            <a:lstStyle/>
            <a:p>
              <a:pPr algn="r"/>
              <a:r>
                <a:rPr lang="zh-CN" sz="1050" dirty="0">
                  <a:solidFill>
                    <a:srgbClr val="1A1A1A"/>
                  </a:solidFill>
                  <a:latin typeface="Consolas"/>
                  <a:ea typeface="Microsoft YaHei"/>
                  <a:cs typeface="Consolas"/>
                </a:rPr>
                <a:t>PPT MASTER · RISO ZINE DEMO</a:t>
              </a:r>
            </a:p>
          </p:txBody>
        </p:sp>
      </p:grpSp>
      <p:grpSp>
        <p:nvGrpSpPr>
          <p:cNvPr id="14" name="Group 14"/>
          <p:cNvGrpSpPr/>
          <p:nvPr/>
        </p:nvGrpSpPr>
        <p:grpSpPr>
          <a:xfrm>
            <a:off x="10858500" y="1333500"/>
            <a:ext cx="1362075" cy="409575"/>
            <a:chOff x="10858500" y="1333500"/>
            <a:chExt cx="1362075" cy="409575"/>
          </a:xfrm>
        </p:grpSpPr>
        <p:sp>
          <p:nvSpPr>
            <p:cNvPr id="12" name="Polygon 12"/>
            <p:cNvSpPr/>
            <p:nvPr/>
          </p:nvSpPr>
          <p:spPr>
            <a:xfrm>
              <a:off x="10858500" y="1333500"/>
              <a:ext cx="1333500" cy="381000"/>
            </a:xfrm>
            <a:custGeom>
              <a:avLst/>
              <a:gdLst/>
              <a:ahLst/>
              <a:cxnLst/>
              <a:rect l="l" t="t" r="r" b="b"/>
              <a:pathLst>
                <a:path w="1333500" h="381000">
                  <a:moveTo>
                    <a:pt x="1333500" y="0"/>
                  </a:moveTo>
                  <a:lnTo>
                    <a:pt x="1333500" y="381000"/>
                  </a:lnTo>
                  <a:lnTo>
                    <a:pt x="0" y="381000"/>
                  </a:lnTo>
                  <a:lnTo>
                    <a:pt x="381000" y="0"/>
                  </a:lnTo>
                  <a:close/>
                </a:path>
              </a:pathLst>
            </a:custGeom>
            <a:solidFill>
              <a:srgbClr val="FF5C8A"/>
            </a:solidFill>
            <a:ln>
              <a:noFill/>
            </a:ln>
          </p:spPr>
        </p:sp>
        <p:sp>
          <p:nvSpPr>
            <p:cNvPr id="13" name="Polygon 13"/>
            <p:cNvSpPr/>
            <p:nvPr/>
          </p:nvSpPr>
          <p:spPr>
            <a:xfrm>
              <a:off x="10887075" y="1362075"/>
              <a:ext cx="1333500" cy="381000"/>
            </a:xfrm>
            <a:custGeom>
              <a:avLst/>
              <a:gdLst/>
              <a:ahLst/>
              <a:cxnLst/>
              <a:rect l="l" t="t" r="r" b="b"/>
              <a:pathLst>
                <a:path w="1333500" h="381000">
                  <a:moveTo>
                    <a:pt x="1333500" y="0"/>
                  </a:moveTo>
                  <a:lnTo>
                    <a:pt x="1333500" y="381000"/>
                  </a:lnTo>
                  <a:lnTo>
                    <a:pt x="0" y="381000"/>
                  </a:lnTo>
                  <a:lnTo>
                    <a:pt x="381000" y="0"/>
                  </a:lnTo>
                  <a:close/>
                </a:path>
              </a:pathLst>
            </a:custGeom>
            <a:solidFill>
              <a:srgbClr val="1E4DBC">
                <a:alpha val="55000"/>
              </a:srgbClr>
            </a:solidFill>
            <a:ln>
              <a:noFill/>
            </a:ln>
          </p:spPr>
        </p:sp>
      </p:grpSp>
      <p:grpSp>
        <p:nvGrpSpPr>
          <p:cNvPr id="21" name="Group 21"/>
          <p:cNvGrpSpPr/>
          <p:nvPr/>
        </p:nvGrpSpPr>
        <p:grpSpPr>
          <a:xfrm>
            <a:off x="457200" y="3362325"/>
            <a:ext cx="3909251" cy="3000375"/>
            <a:chOff x="457200" y="3362325"/>
            <a:chExt cx="3909251" cy="3000375"/>
          </a:xfrm>
        </p:grpSpPr>
        <p:sp>
          <p:nvSpPr>
            <p:cNvPr id="15" name="TextBox 15"/>
            <p:cNvSpPr txBox="1"/>
            <p:nvPr/>
          </p:nvSpPr>
          <p:spPr>
            <a:xfrm>
              <a:off x="476250" y="3381375"/>
              <a:ext cx="2326481" cy="1524000"/>
            </a:xfrm>
            <a:prstGeom prst="rect">
              <a:avLst/>
            </a:prstGeom>
            <a:noFill/>
            <a:ln>
              <a:noFill/>
            </a:ln>
          </p:spPr>
          <p:txBody>
            <a:bodyPr wrap="none" lIns="0" tIns="0" rIns="0" bIns="0" anchor="t" anchorCtr="0">
              <a:spAutoFit/>
            </a:bodyPr>
            <a:lstStyle/>
            <a:p>
              <a:pPr algn="l"/>
              <a:r>
                <a:rPr lang="zh-CN" sz="7500" dirty="0">
                  <a:solidFill>
                    <a:srgbClr val="FF5C8A"/>
                  </a:solidFill>
                  <a:latin typeface="Impact"/>
                  <a:ea typeface="Microsoft YaHei"/>
                  <a:cs typeface="Impact"/>
                </a:rPr>
                <a:t>ZINE</a:t>
              </a:r>
            </a:p>
          </p:txBody>
        </p:sp>
        <p:sp>
          <p:nvSpPr>
            <p:cNvPr id="16" name="TextBox 16"/>
            <p:cNvSpPr txBox="1"/>
            <p:nvPr/>
          </p:nvSpPr>
          <p:spPr>
            <a:xfrm>
              <a:off x="457200" y="3362325"/>
              <a:ext cx="2326481" cy="1524000"/>
            </a:xfrm>
            <a:prstGeom prst="rect">
              <a:avLst/>
            </a:prstGeom>
            <a:noFill/>
            <a:ln>
              <a:noFill/>
            </a:ln>
          </p:spPr>
          <p:txBody>
            <a:bodyPr wrap="none" lIns="0" tIns="0" rIns="0" bIns="0" anchor="t" anchorCtr="0">
              <a:spAutoFit/>
            </a:bodyPr>
            <a:lstStyle/>
            <a:p>
              <a:pPr algn="l"/>
              <a:r>
                <a:rPr lang="zh-CN" sz="7500" dirty="0">
                  <a:solidFill>
                    <a:srgbClr val="1E4DBC"/>
                  </a:solidFill>
                  <a:latin typeface="Impact"/>
                  <a:ea typeface="Microsoft YaHei"/>
                  <a:cs typeface="Impact"/>
                </a:rPr>
                <a:t>ZINE</a:t>
              </a:r>
            </a:p>
          </p:txBody>
        </p:sp>
        <p:sp>
          <p:nvSpPr>
            <p:cNvPr id="17" name="TextBox 17"/>
            <p:cNvSpPr txBox="1"/>
            <p:nvPr/>
          </p:nvSpPr>
          <p:spPr>
            <a:xfrm>
              <a:off x="487680" y="4431030"/>
              <a:ext cx="3878771" cy="1341120"/>
            </a:xfrm>
            <a:prstGeom prst="rect">
              <a:avLst/>
            </a:prstGeom>
            <a:noFill/>
            <a:ln>
              <a:noFill/>
            </a:ln>
          </p:spPr>
          <p:txBody>
            <a:bodyPr wrap="none" lIns="0" tIns="0" rIns="0" bIns="0" anchor="t" anchorCtr="0">
              <a:spAutoFit/>
            </a:bodyPr>
            <a:lstStyle/>
            <a:p>
              <a:pPr algn="l"/>
              <a:r>
                <a:rPr lang="zh-CN" sz="6600" dirty="0">
                  <a:solidFill>
                    <a:srgbClr val="FF5C8A"/>
                  </a:solidFill>
                  <a:latin typeface="Impact"/>
                  <a:ea typeface="Microsoft YaHei"/>
                  <a:cs typeface="Impact"/>
                </a:rPr>
                <a:t>CULTURE</a:t>
              </a:r>
            </a:p>
          </p:txBody>
        </p:sp>
        <p:sp>
          <p:nvSpPr>
            <p:cNvPr id="18" name="TextBox 18"/>
            <p:cNvSpPr txBox="1"/>
            <p:nvPr/>
          </p:nvSpPr>
          <p:spPr>
            <a:xfrm>
              <a:off x="468630" y="4411980"/>
              <a:ext cx="3878771" cy="1341120"/>
            </a:xfrm>
            <a:prstGeom prst="rect">
              <a:avLst/>
            </a:prstGeom>
            <a:noFill/>
            <a:ln>
              <a:noFill/>
            </a:ln>
          </p:spPr>
          <p:txBody>
            <a:bodyPr wrap="none" lIns="0" tIns="0" rIns="0" bIns="0" anchor="t" anchorCtr="0">
              <a:spAutoFit/>
            </a:bodyPr>
            <a:lstStyle/>
            <a:p>
              <a:pPr algn="l"/>
              <a:r>
                <a:rPr lang="zh-CN" sz="6600" dirty="0">
                  <a:solidFill>
                    <a:srgbClr val="1A1A1A"/>
                  </a:solidFill>
                  <a:latin typeface="Impact"/>
                  <a:ea typeface="Microsoft YaHei"/>
                  <a:cs typeface="Impact"/>
                </a:rPr>
                <a:t>CULTURE</a:t>
              </a:r>
            </a:p>
          </p:txBody>
        </p:sp>
        <p:sp>
          <p:nvSpPr>
            <p:cNvPr id="19" name="TextBox 19"/>
            <p:cNvSpPr txBox="1"/>
            <p:nvPr/>
          </p:nvSpPr>
          <p:spPr>
            <a:xfrm>
              <a:off x="510540" y="5387340"/>
              <a:ext cx="1874520" cy="975360"/>
            </a:xfrm>
            <a:prstGeom prst="rect">
              <a:avLst/>
            </a:prstGeom>
            <a:noFill/>
            <a:ln>
              <a:noFill/>
            </a:ln>
          </p:spPr>
          <p:txBody>
            <a:bodyPr wrap="none" lIns="0" tIns="0" rIns="0" bIns="0" anchor="t" anchorCtr="0">
              <a:spAutoFit/>
            </a:bodyPr>
            <a:lstStyle/>
            <a:p>
              <a:pPr algn="l"/>
              <a:r>
                <a:rPr lang="zh-CN" sz="4800" dirty="0">
                  <a:solidFill>
                    <a:srgbClr val="FF5C8A"/>
                  </a:solidFill>
                  <a:latin typeface="Impact"/>
                  <a:ea typeface="Microsoft YaHei"/>
                  <a:cs typeface="Impact"/>
                </a:rPr>
                <a:t>GUIDE</a:t>
              </a:r>
            </a:p>
          </p:txBody>
        </p:sp>
        <p:sp>
          <p:nvSpPr>
            <p:cNvPr id="20" name="TextBox 20"/>
            <p:cNvSpPr txBox="1"/>
            <p:nvPr/>
          </p:nvSpPr>
          <p:spPr>
            <a:xfrm>
              <a:off x="491490" y="5368290"/>
              <a:ext cx="1874520" cy="975360"/>
            </a:xfrm>
            <a:prstGeom prst="rect">
              <a:avLst/>
            </a:prstGeom>
            <a:noFill/>
            <a:ln>
              <a:noFill/>
            </a:ln>
          </p:spPr>
          <p:txBody>
            <a:bodyPr wrap="none" lIns="0" tIns="0" rIns="0" bIns="0" anchor="t" anchorCtr="0">
              <a:spAutoFit/>
            </a:bodyPr>
            <a:lstStyle/>
            <a:p>
              <a:pPr algn="l"/>
              <a:r>
                <a:rPr lang="zh-CN" sz="4800" dirty="0">
                  <a:solidFill>
                    <a:srgbClr val="1E4DBC"/>
                  </a:solidFill>
                  <a:latin typeface="Impact"/>
                  <a:ea typeface="Microsoft YaHei"/>
                  <a:cs typeface="Impact"/>
                </a:rPr>
                <a:t>GUIDE</a:t>
              </a:r>
            </a:p>
          </p:txBody>
        </p:sp>
      </p:grpSp>
      <p:grpSp>
        <p:nvGrpSpPr>
          <p:cNvPr id="31" name="Group 31"/>
          <p:cNvGrpSpPr/>
          <p:nvPr/>
        </p:nvGrpSpPr>
        <p:grpSpPr>
          <a:xfrm>
            <a:off x="8572500" y="2095500"/>
            <a:ext cx="3076575" cy="1933575"/>
            <a:chOff x="8572500" y="2095500"/>
            <a:chExt cx="3076575" cy="1933575"/>
          </a:xfrm>
        </p:grpSpPr>
        <p:sp>
          <p:nvSpPr>
            <p:cNvPr id="22" name="Rectangle 22"/>
            <p:cNvSpPr/>
            <p:nvPr/>
          </p:nvSpPr>
          <p:spPr>
            <a:xfrm>
              <a:off x="8572500" y="2095500"/>
              <a:ext cx="3048000" cy="1905000"/>
            </a:xfrm>
            <a:prstGeom prst="rect">
              <a:avLst/>
            </a:prstGeom>
            <a:solidFill>
              <a:srgbClr val="F5EFE0">
                <a:alpha val="92000"/>
              </a:srgbClr>
            </a:solidFill>
            <a:ln>
              <a:noFill/>
            </a:ln>
          </p:spPr>
        </p:sp>
        <p:sp>
          <p:nvSpPr>
            <p:cNvPr id="23" name="Rectangle 23"/>
            <p:cNvSpPr/>
            <p:nvPr/>
          </p:nvSpPr>
          <p:spPr>
            <a:xfrm>
              <a:off x="8601075" y="2124075"/>
              <a:ext cx="3048000" cy="1905000"/>
            </a:xfrm>
            <a:prstGeom prst="rect">
              <a:avLst/>
            </a:prstGeom>
            <a:solidFill>
              <a:srgbClr val="1E4DBC">
                <a:alpha val="18000"/>
              </a:srgbClr>
            </a:solidFill>
            <a:ln>
              <a:noFill/>
            </a:ln>
          </p:spPr>
        </p:sp>
        <p:sp>
          <p:nvSpPr>
            <p:cNvPr id="24" name="Rectangle 24"/>
            <p:cNvSpPr/>
            <p:nvPr/>
          </p:nvSpPr>
          <p:spPr>
            <a:xfrm>
              <a:off x="8572500" y="2095500"/>
              <a:ext cx="3048000" cy="1905000"/>
            </a:xfrm>
            <a:prstGeom prst="rect">
              <a:avLst/>
            </a:prstGeom>
            <a:solidFill>
              <a:srgbClr val="F5EFE0">
                <a:alpha val="94000"/>
              </a:srgbClr>
            </a:solidFill>
            <a:ln>
              <a:noFill/>
            </a:ln>
          </p:spPr>
        </p:sp>
        <p:sp>
          <p:nvSpPr>
            <p:cNvPr id="25" name="Line 25"/>
            <p:cNvSpPr/>
            <p:nvPr/>
          </p:nvSpPr>
          <p:spPr>
            <a:xfrm>
              <a:off x="8763000" y="2362200"/>
              <a:ext cx="2667000" cy="9525"/>
            </a:xfrm>
            <a:custGeom>
              <a:avLst/>
              <a:gdLst/>
              <a:ahLst/>
              <a:cxnLst/>
              <a:rect l="l" t="t" r="r" b="b"/>
              <a:pathLst>
                <a:path w="2667000" h="9525">
                  <a:moveTo>
                    <a:pt x="0" y="0"/>
                  </a:moveTo>
                  <a:lnTo>
                    <a:pt x="2667000" y="0"/>
                  </a:lnTo>
                </a:path>
              </a:pathLst>
            </a:custGeom>
            <a:noFill/>
            <a:ln w="19050">
              <a:solidFill>
                <a:srgbClr val="1A1A1A"/>
              </a:solidFill>
            </a:ln>
          </p:spPr>
        </p:sp>
        <p:sp>
          <p:nvSpPr>
            <p:cNvPr id="26" name="TextBox 26"/>
            <p:cNvSpPr txBox="1"/>
            <p:nvPr/>
          </p:nvSpPr>
          <p:spPr>
            <a:xfrm>
              <a:off x="8742045" y="2526982"/>
              <a:ext cx="1560100" cy="335280"/>
            </a:xfrm>
            <a:prstGeom prst="rect">
              <a:avLst/>
            </a:prstGeom>
            <a:noFill/>
            <a:ln>
              <a:noFill/>
            </a:ln>
          </p:spPr>
          <p:txBody>
            <a:bodyPr wrap="none" lIns="0" tIns="0" rIns="0" bIns="0" anchor="t" anchorCtr="0">
              <a:spAutoFit/>
            </a:bodyPr>
            <a:lstStyle/>
            <a:p>
              <a:pPr algn="l"/>
              <a:r>
                <a:rPr lang="zh-CN" sz="1650" b="1" dirty="0">
                  <a:solidFill>
                    <a:srgbClr val="1A1A1A"/>
                  </a:solidFill>
                  <a:latin typeface="Arial"/>
                  <a:ea typeface="Microsoft YaHei"/>
                  <a:cs typeface="Arial"/>
                </a:rPr>
                <a:t>一份从一张纸</a:t>
              </a:r>
            </a:p>
          </p:txBody>
        </p:sp>
        <p:sp>
          <p:nvSpPr>
            <p:cNvPr id="27" name="TextBox 27"/>
            <p:cNvSpPr txBox="1"/>
            <p:nvPr/>
          </p:nvSpPr>
          <p:spPr>
            <a:xfrm>
              <a:off x="8742045" y="2831782"/>
              <a:ext cx="1307068" cy="335280"/>
            </a:xfrm>
            <a:prstGeom prst="rect">
              <a:avLst/>
            </a:prstGeom>
            <a:noFill/>
            <a:ln>
              <a:noFill/>
            </a:ln>
          </p:spPr>
          <p:txBody>
            <a:bodyPr wrap="none" lIns="0" tIns="0" rIns="0" bIns="0" anchor="t" anchorCtr="0">
              <a:spAutoFit/>
            </a:bodyPr>
            <a:lstStyle/>
            <a:p>
              <a:pPr algn="l"/>
              <a:r>
                <a:rPr lang="zh-CN" sz="1650" b="1" dirty="0">
                  <a:solidFill>
                    <a:srgbClr val="1A1A1A"/>
                  </a:solidFill>
                  <a:latin typeface="Arial"/>
                  <a:ea typeface="Microsoft YaHei"/>
                  <a:cs typeface="Arial"/>
                </a:rPr>
                <a:t>到一家书店</a:t>
              </a:r>
            </a:p>
          </p:txBody>
        </p:sp>
        <p:sp>
          <p:nvSpPr>
            <p:cNvPr id="28" name="TextBox 28"/>
            <p:cNvSpPr txBox="1"/>
            <p:nvPr/>
          </p:nvSpPr>
          <p:spPr>
            <a:xfrm>
              <a:off x="8742045" y="3136582"/>
              <a:ext cx="1813131" cy="335280"/>
            </a:xfrm>
            <a:prstGeom prst="rect">
              <a:avLst/>
            </a:prstGeom>
            <a:noFill/>
            <a:ln>
              <a:noFill/>
            </a:ln>
          </p:spPr>
          <p:txBody>
            <a:bodyPr wrap="none" lIns="0" tIns="0" rIns="0" bIns="0" anchor="t" anchorCtr="0">
              <a:spAutoFit/>
            </a:bodyPr>
            <a:lstStyle/>
            <a:p>
              <a:pPr algn="l"/>
              <a:r>
                <a:rPr lang="zh-CN" sz="1650" b="1" dirty="0">
                  <a:solidFill>
                    <a:srgbClr val="1E4DBC"/>
                  </a:solidFill>
                  <a:latin typeface="Arial"/>
                  <a:ea typeface="Microsoft YaHei"/>
                  <a:cs typeface="Arial"/>
                </a:rPr>
                <a:t>的独立出版地图</a:t>
              </a:r>
            </a:p>
          </p:txBody>
        </p:sp>
        <p:sp>
          <p:nvSpPr>
            <p:cNvPr id="29" name="Line 29"/>
            <p:cNvSpPr/>
            <p:nvPr/>
          </p:nvSpPr>
          <p:spPr>
            <a:xfrm>
              <a:off x="8763000" y="3600450"/>
              <a:ext cx="2667000" cy="9525"/>
            </a:xfrm>
            <a:custGeom>
              <a:avLst/>
              <a:gdLst/>
              <a:ahLst/>
              <a:cxnLst/>
              <a:rect l="l" t="t" r="r" b="b"/>
              <a:pathLst>
                <a:path w="2667000" h="9525">
                  <a:moveTo>
                    <a:pt x="0" y="0"/>
                  </a:moveTo>
                  <a:lnTo>
                    <a:pt x="2667000" y="0"/>
                  </a:lnTo>
                </a:path>
              </a:pathLst>
            </a:custGeom>
            <a:noFill/>
            <a:ln w="19050">
              <a:solidFill>
                <a:srgbClr val="1A1A1A"/>
              </a:solidFill>
            </a:ln>
          </p:spPr>
        </p:sp>
        <p:sp>
          <p:nvSpPr>
            <p:cNvPr id="30" name="TextBox 30"/>
            <p:cNvSpPr txBox="1"/>
            <p:nvPr/>
          </p:nvSpPr>
          <p:spPr>
            <a:xfrm>
              <a:off x="8750618" y="3742849"/>
              <a:ext cx="1619631" cy="198120"/>
            </a:xfrm>
            <a:prstGeom prst="rect">
              <a:avLst/>
            </a:prstGeom>
            <a:noFill/>
            <a:ln>
              <a:noFill/>
            </a:ln>
          </p:spPr>
          <p:txBody>
            <a:bodyPr wrap="none" lIns="0" tIns="0" rIns="0" bIns="0" anchor="t" anchorCtr="0">
              <a:spAutoFit/>
            </a:bodyPr>
            <a:lstStyle/>
            <a:p>
              <a:pPr algn="l"/>
              <a:r>
                <a:rPr lang="zh-CN" sz="975" dirty="0">
                  <a:solidFill>
                    <a:srgbClr val="5A5A5A"/>
                  </a:solidFill>
                  <a:latin typeface="Consolas"/>
                  <a:ea typeface="Microsoft YaHei"/>
                  <a:cs typeface="Consolas"/>
                </a:rPr>
                <a:t>INDIE BOOKSTORE × ZINE</a:t>
              </a:r>
            </a:p>
          </p:txBody>
        </p:sp>
      </p:grpSp>
      <p:grpSp>
        <p:nvGrpSpPr>
          <p:cNvPr id="35" name="Group 35"/>
          <p:cNvGrpSpPr/>
          <p:nvPr/>
        </p:nvGrpSpPr>
        <p:grpSpPr>
          <a:xfrm>
            <a:off x="559118" y="6334125"/>
            <a:ext cx="11073764" cy="350044"/>
            <a:chOff x="559118" y="6334125"/>
            <a:chExt cx="11073764" cy="350044"/>
          </a:xfrm>
        </p:grpSpPr>
        <p:sp>
          <p:nvSpPr>
            <p:cNvPr id="32" name="Line 32"/>
            <p:cNvSpPr/>
            <p:nvPr/>
          </p:nvSpPr>
          <p:spPr>
            <a:xfrm>
              <a:off x="571500" y="6334125"/>
              <a:ext cx="11049000" cy="9525"/>
            </a:xfrm>
            <a:custGeom>
              <a:avLst/>
              <a:gdLst/>
              <a:ahLst/>
              <a:cxnLst/>
              <a:rect l="l" t="t" r="r" b="b"/>
              <a:pathLst>
                <a:path w="11049000" h="9525">
                  <a:moveTo>
                    <a:pt x="0" y="0"/>
                  </a:moveTo>
                  <a:lnTo>
                    <a:pt x="11049000" y="0"/>
                  </a:lnTo>
                </a:path>
              </a:pathLst>
            </a:custGeom>
            <a:noFill/>
            <a:ln w="19050">
              <a:solidFill>
                <a:srgbClr val="1A1A1A"/>
              </a:solidFill>
            </a:ln>
          </p:spPr>
        </p:sp>
        <p:sp>
          <p:nvSpPr>
            <p:cNvPr id="33" name="TextBox 33"/>
            <p:cNvSpPr txBox="1"/>
            <p:nvPr/>
          </p:nvSpPr>
          <p:spPr>
            <a:xfrm>
              <a:off x="559118" y="6486049"/>
              <a:ext cx="3869531" cy="198120"/>
            </a:xfrm>
            <a:prstGeom prst="rect">
              <a:avLst/>
            </a:prstGeom>
            <a:noFill/>
            <a:ln>
              <a:noFill/>
            </a:ln>
          </p:spPr>
          <p:txBody>
            <a:bodyPr wrap="none" lIns="0" tIns="0" rIns="0" bIns="0" anchor="t" anchorCtr="0">
              <a:spAutoFit/>
            </a:bodyPr>
            <a:lstStyle/>
            <a:p>
              <a:pPr algn="l"/>
              <a:r>
                <a:rPr lang="zh-CN" sz="975" dirty="0">
                  <a:solidFill>
                    <a:srgbClr val="1A1A1A"/>
                  </a:solidFill>
                  <a:latin typeface="Consolas"/>
                  <a:ea typeface="Microsoft YaHei"/>
                  <a:cs typeface="Consolas"/>
                </a:rPr>
                <a:t>PRINTED IN RISOGRAPH NAVY + FLUO PINK · ON CREAM PAPER</a:t>
              </a:r>
            </a:p>
          </p:txBody>
        </p:sp>
        <p:sp>
          <p:nvSpPr>
            <p:cNvPr id="34" name="TextBox 34"/>
            <p:cNvSpPr txBox="1"/>
            <p:nvPr/>
          </p:nvSpPr>
          <p:spPr>
            <a:xfrm>
              <a:off x="10027491" y="6486049"/>
              <a:ext cx="1605391" cy="198120"/>
            </a:xfrm>
            <a:prstGeom prst="rect">
              <a:avLst/>
            </a:prstGeom>
            <a:noFill/>
            <a:ln>
              <a:noFill/>
            </a:ln>
          </p:spPr>
          <p:txBody>
            <a:bodyPr wrap="none" lIns="0" tIns="0" rIns="0" bIns="0" anchor="t" anchorCtr="0">
              <a:spAutoFit/>
            </a:bodyPr>
            <a:lstStyle/>
            <a:p>
              <a:pPr algn="r"/>
              <a:r>
                <a:rPr lang="zh-CN" sz="975" dirty="0">
                  <a:solidFill>
                    <a:srgbClr val="1A1A1A"/>
                  </a:solidFill>
                  <a:latin typeface="Consolas"/>
                  <a:ea typeface="Microsoft YaHei"/>
                  <a:cs typeface="Consolas"/>
                </a:rPr>
                <a:t>EDITION 2026 · 18 PAGES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50"/>
                                        <p:tgtEl>
                                          <p:spTgt spid="4"/>
                                        </p:tgtEl>
                                      </p:cBhvr>
                                    </p:animEffect>
                                  </p:childTnLst>
                                </p:cTn>
                              </p:par>
                            </p:childTnLst>
                          </p:cTn>
                        </p:par>
                        <p:par>
                          <p:cTn id="8" fill="hold">
                            <p:stCondLst>
                              <p:cond delay="550"/>
                            </p:stCondLst>
                            <p:childTnLst>
                              <p:par>
                                <p:cTn id="9" presetID="1"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2" fill="hold">
                            <p:stCondLst>
                              <p:cond delay="1050"/>
                            </p:stCondLst>
                            <p:childTnLst>
                              <p:par>
                                <p:cTn id="13" presetID="1"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6" fill="hold">
                            <p:stCondLst>
                              <p:cond delay="1550"/>
                            </p:stCondLst>
                            <p:childTnLst>
                              <p:par>
                                <p:cTn id="17" presetID="22" presetClass="entr" presetSubtype="1"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4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21"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sp>
        <p:nvSpPr>
          <p:cNvPr id="3" name="Rectangle 3"/>
          <p:cNvSpPr/>
          <p:nvPr/>
        </p:nvSpPr>
        <p:spPr>
          <a:xfrm>
            <a:off x="0" y="0"/>
            <a:ext cx="12192000" cy="6858000"/>
          </a:xfrm>
          <a:prstGeom prst="rect">
            <a:avLst/>
          </a:prstGeom>
          <a:noFill/>
          <a:ln>
            <a:noFill/>
          </a:ln>
        </p:spPr>
      </p:sp>
      <p:grpSp>
        <p:nvGrpSpPr>
          <p:cNvPr id="9" name="Group 9"/>
          <p:cNvGrpSpPr/>
          <p:nvPr/>
        </p:nvGrpSpPr>
        <p:grpSpPr>
          <a:xfrm>
            <a:off x="571500" y="533400"/>
            <a:ext cx="4959048" cy="778669"/>
            <a:chOff x="571500" y="533400"/>
            <a:chExt cx="4959048" cy="778669"/>
          </a:xfrm>
        </p:grpSpPr>
        <p:sp>
          <p:nvSpPr>
            <p:cNvPr id="4" name="Rectangle 4"/>
            <p:cNvSpPr/>
            <p:nvPr/>
          </p:nvSpPr>
          <p:spPr>
            <a:xfrm>
              <a:off x="571500" y="533400"/>
              <a:ext cx="133350" cy="647700"/>
            </a:xfrm>
            <a:prstGeom prst="rect">
              <a:avLst/>
            </a:prstGeom>
            <a:solidFill>
              <a:srgbClr val="1E4DBC"/>
            </a:solidFill>
            <a:ln>
              <a:noFill/>
            </a:ln>
          </p:spPr>
        </p:sp>
        <p:sp>
          <p:nvSpPr>
            <p:cNvPr id="5" name="Rectangle 5"/>
            <p:cNvSpPr/>
            <p:nvPr/>
          </p:nvSpPr>
          <p:spPr>
            <a:xfrm>
              <a:off x="600075" y="561975"/>
              <a:ext cx="133350" cy="647700"/>
            </a:xfrm>
            <a:prstGeom prst="rect">
              <a:avLst/>
            </a:prstGeom>
            <a:solidFill>
              <a:srgbClr val="FF5C8A">
                <a:alpha val="70000"/>
              </a:srgbClr>
            </a:solidFill>
            <a:ln>
              <a:noFill/>
            </a:ln>
          </p:spPr>
        </p:sp>
        <p:sp>
          <p:nvSpPr>
            <p:cNvPr id="6" name="Rectangle 6"/>
            <p:cNvSpPr/>
            <p:nvPr/>
          </p:nvSpPr>
          <p:spPr>
            <a:xfrm>
              <a:off x="571500" y="533400"/>
              <a:ext cx="133350" cy="647700"/>
            </a:xfrm>
            <a:prstGeom prst="rect">
              <a:avLst/>
            </a:prstGeom>
            <a:solidFill>
              <a:srgbClr val="1E4DBC"/>
            </a:solidFill>
            <a:ln>
              <a:noFill/>
            </a:ln>
          </p:spPr>
        </p:sp>
        <p:sp>
          <p:nvSpPr>
            <p:cNvPr id="7" name="TextBox 7"/>
            <p:cNvSpPr txBox="1"/>
            <p:nvPr/>
          </p:nvSpPr>
          <p:spPr>
            <a:xfrm>
              <a:off x="832485" y="561022"/>
              <a:ext cx="4698063" cy="701040"/>
            </a:xfrm>
            <a:prstGeom prst="rect">
              <a:avLst/>
            </a:prstGeom>
            <a:noFill/>
            <a:ln>
              <a:noFill/>
            </a:ln>
          </p:spPr>
          <p:txBody>
            <a:bodyPr wrap="none" lIns="0" tIns="0" rIns="0" bIns="0" anchor="t" anchorCtr="0">
              <a:spAutoFit/>
            </a:bodyPr>
            <a:lstStyle/>
            <a:p>
              <a:pPr algn="l"/>
              <a:r>
                <a:rPr lang="zh-CN" sz="3450" dirty="0">
                  <a:solidFill>
                    <a:srgbClr val="1A1A1A"/>
                  </a:solidFill>
                  <a:latin typeface="Impact"/>
                  <a:ea typeface="Microsoft YaHei"/>
                  <a:cs typeface="Impact"/>
                </a:rPr>
                <a:t>三座城市 · 三种姿态</a:t>
              </a:r>
            </a:p>
          </p:txBody>
        </p:sp>
        <p:sp>
          <p:nvSpPr>
            <p:cNvPr id="8" name="TextBox 8"/>
            <p:cNvSpPr txBox="1"/>
            <p:nvPr/>
          </p:nvSpPr>
          <p:spPr>
            <a:xfrm>
              <a:off x="863918" y="1113949"/>
              <a:ext cx="3285696" cy="198120"/>
            </a:xfrm>
            <a:prstGeom prst="rect">
              <a:avLst/>
            </a:prstGeom>
            <a:noFill/>
            <a:ln>
              <a:noFill/>
            </a:ln>
          </p:spPr>
          <p:txBody>
            <a:bodyPr wrap="none" lIns="0" tIns="0" rIns="0" bIns="0" anchor="t" anchorCtr="0">
              <a:spAutoFit/>
            </a:bodyPr>
            <a:lstStyle/>
            <a:p>
              <a:pPr algn="l"/>
              <a:r>
                <a:rPr lang="zh-CN" sz="975" dirty="0">
                  <a:solidFill>
                    <a:srgbClr val="5A5A5A"/>
                  </a:solidFill>
                  <a:latin typeface="Consolas"/>
                  <a:ea typeface="Microsoft YaHei"/>
                  <a:cs typeface="Consolas"/>
                </a:rPr>
                <a:t>THREE CITIES · THREE BOOKSTORE TEMPERAMENTS</a:t>
              </a:r>
            </a:p>
          </p:txBody>
        </p:sp>
      </p:grpSp>
      <p:sp>
        <p:nvSpPr>
          <p:cNvPr id="10" name="Line 10"/>
          <p:cNvSpPr/>
          <p:nvPr/>
        </p:nvSpPr>
        <p:spPr>
          <a:xfrm>
            <a:off x="571500" y="1447800"/>
            <a:ext cx="11049000" cy="9525"/>
          </a:xfrm>
          <a:custGeom>
            <a:avLst/>
            <a:gdLst/>
            <a:ahLst/>
            <a:cxnLst/>
            <a:rect l="l" t="t" r="r" b="b"/>
            <a:pathLst>
              <a:path w="11049000" h="9525">
                <a:moveTo>
                  <a:pt x="0" y="0"/>
                </a:moveTo>
                <a:lnTo>
                  <a:pt x="11049000" y="0"/>
                </a:lnTo>
              </a:path>
            </a:pathLst>
          </a:custGeom>
          <a:noFill/>
          <a:ln w="28575">
            <a:solidFill>
              <a:srgbClr val="1A1A1A"/>
            </a:solidFill>
          </a:ln>
        </p:spPr>
      </p:sp>
      <p:grpSp>
        <p:nvGrpSpPr>
          <p:cNvPr id="14" name="Group 14"/>
          <p:cNvGrpSpPr/>
          <p:nvPr/>
        </p:nvGrpSpPr>
        <p:grpSpPr>
          <a:xfrm>
            <a:off x="552450" y="1619250"/>
            <a:ext cx="11087100" cy="1543050"/>
            <a:chOff x="552450" y="1619250"/>
            <a:chExt cx="11087100" cy="1543050"/>
          </a:xfrm>
        </p:grpSpPr>
        <p:sp>
          <p:nvSpPr>
            <p:cNvPr id="11" name="Rectangle 11"/>
            <p:cNvSpPr/>
            <p:nvPr/>
          </p:nvSpPr>
          <p:spPr>
            <a:xfrm>
              <a:off x="552450" y="1638300"/>
              <a:ext cx="11087100" cy="1524000"/>
            </a:xfrm>
            <a:prstGeom prst="rect">
              <a:avLst/>
            </a:prstGeom>
            <a:solidFill>
              <a:srgbClr val="FF5C8A"/>
            </a:solidFill>
            <a:ln>
              <a:noFill/>
            </a:ln>
          </p:spPr>
        </p:sp>
        <p:pic>
          <p:nvPicPr>
            <p:cNvPr id="12" name="Image 12"/>
            <p:cNvPicPr>
              <a:picLocks noChangeAspect="1"/>
            </p:cNvPicPr>
            <p:nvPr/>
          </p:nvPicPr>
          <p:blipFill>
            <a:blip r:embed="rId2"/>
            <a:srcRect l="0" t="33773" r="0" b="33773"/>
            <a:stretch>
              <a:fillRect/>
            </a:stretch>
          </p:blipFill>
          <p:spPr>
            <a:xfrm>
              <a:off x="571500" y="1619250"/>
              <a:ext cx="11049000" cy="1524000"/>
            </a:xfrm>
            <a:prstGeom prst="rect">
              <a:avLst/>
            </a:prstGeom>
          </p:spPr>
        </p:pic>
        <p:sp>
          <p:nvSpPr>
            <p:cNvPr id="13" name="Line 13"/>
            <p:cNvSpPr/>
            <p:nvPr/>
          </p:nvSpPr>
          <p:spPr>
            <a:xfrm>
              <a:off x="571500" y="3143250"/>
              <a:ext cx="11049000" cy="9525"/>
            </a:xfrm>
            <a:custGeom>
              <a:avLst/>
              <a:gdLst/>
              <a:ahLst/>
              <a:cxnLst/>
              <a:rect l="l" t="t" r="r" b="b"/>
              <a:pathLst>
                <a:path w="11049000" h="9525">
                  <a:moveTo>
                    <a:pt x="0" y="0"/>
                  </a:moveTo>
                  <a:lnTo>
                    <a:pt x="11049000" y="0"/>
                  </a:lnTo>
                </a:path>
              </a:pathLst>
            </a:custGeom>
            <a:noFill/>
            <a:ln w="28575">
              <a:solidFill>
                <a:srgbClr val="1A1A1A"/>
              </a:solidFill>
            </a:ln>
          </p:spPr>
        </p:sp>
      </p:grpSp>
      <p:grpSp>
        <p:nvGrpSpPr>
          <p:cNvPr id="31" name="Group 31"/>
          <p:cNvGrpSpPr/>
          <p:nvPr/>
        </p:nvGrpSpPr>
        <p:grpSpPr>
          <a:xfrm>
            <a:off x="571500" y="3333750"/>
            <a:ext cx="3648075" cy="3076575"/>
            <a:chOff x="571500" y="3333750"/>
            <a:chExt cx="3648075" cy="3076575"/>
          </a:xfrm>
        </p:grpSpPr>
        <p:sp>
          <p:nvSpPr>
            <p:cNvPr id="15" name="Rectangle 15"/>
            <p:cNvSpPr/>
            <p:nvPr/>
          </p:nvSpPr>
          <p:spPr>
            <a:xfrm>
              <a:off x="571500" y="3333750"/>
              <a:ext cx="3619500" cy="3048000"/>
            </a:xfrm>
            <a:prstGeom prst="rect">
              <a:avLst/>
            </a:prstGeom>
            <a:solidFill>
              <a:srgbClr val="1A1A1A"/>
            </a:solidFill>
            <a:ln>
              <a:noFill/>
            </a:ln>
          </p:spPr>
        </p:sp>
        <p:sp>
          <p:nvSpPr>
            <p:cNvPr id="16" name="Rectangle 16"/>
            <p:cNvSpPr/>
            <p:nvPr/>
          </p:nvSpPr>
          <p:spPr>
            <a:xfrm>
              <a:off x="600075" y="3362325"/>
              <a:ext cx="3619500" cy="3048000"/>
            </a:xfrm>
            <a:prstGeom prst="rect">
              <a:avLst/>
            </a:prstGeom>
            <a:solidFill>
              <a:srgbClr val="FF5C8A">
                <a:alpha val="50000"/>
              </a:srgbClr>
            </a:solidFill>
            <a:ln>
              <a:noFill/>
            </a:ln>
          </p:spPr>
        </p:sp>
        <p:sp>
          <p:nvSpPr>
            <p:cNvPr id="17" name="Rectangle 17"/>
            <p:cNvSpPr/>
            <p:nvPr/>
          </p:nvSpPr>
          <p:spPr>
            <a:xfrm>
              <a:off x="571500" y="3333750"/>
              <a:ext cx="3619500" cy="3048000"/>
            </a:xfrm>
            <a:prstGeom prst="rect">
              <a:avLst/>
            </a:prstGeom>
            <a:solidFill>
              <a:srgbClr val="1A1A1A"/>
            </a:solidFill>
            <a:ln>
              <a:noFill/>
            </a:ln>
          </p:spPr>
        </p:sp>
        <p:sp>
          <p:nvSpPr>
            <p:cNvPr id="18" name="Rectangle 18"/>
            <p:cNvSpPr/>
            <p:nvPr/>
          </p:nvSpPr>
          <p:spPr>
            <a:xfrm>
              <a:off x="571500" y="3333750"/>
              <a:ext cx="3619500" cy="647700"/>
            </a:xfrm>
            <a:prstGeom prst="rect">
              <a:avLst/>
            </a:prstGeom>
            <a:solidFill>
              <a:srgbClr val="1E4DBC"/>
            </a:solidFill>
            <a:ln>
              <a:noFill/>
            </a:ln>
          </p:spPr>
        </p:sp>
        <p:sp>
          <p:nvSpPr>
            <p:cNvPr id="19" name="TextBox 19"/>
            <p:cNvSpPr txBox="1"/>
            <p:nvPr/>
          </p:nvSpPr>
          <p:spPr>
            <a:xfrm>
              <a:off x="689610" y="3461385"/>
              <a:ext cx="1054418" cy="548640"/>
            </a:xfrm>
            <a:prstGeom prst="rect">
              <a:avLst/>
            </a:prstGeom>
            <a:noFill/>
            <a:ln>
              <a:noFill/>
            </a:ln>
          </p:spPr>
          <p:txBody>
            <a:bodyPr wrap="none" lIns="0" tIns="0" rIns="0" bIns="0" anchor="t" anchorCtr="0">
              <a:spAutoFit/>
            </a:bodyPr>
            <a:lstStyle/>
            <a:p>
              <a:pPr algn="l"/>
              <a:r>
                <a:rPr lang="zh-CN" sz="2700" dirty="0">
                  <a:solidFill>
                    <a:srgbClr val="F5EFE0"/>
                  </a:solidFill>
                  <a:latin typeface="Impact"/>
                  <a:ea typeface="Microsoft YaHei"/>
                  <a:cs typeface="Impact"/>
                </a:rPr>
                <a:t>PARIS</a:t>
              </a:r>
            </a:p>
          </p:txBody>
        </p:sp>
        <p:sp>
          <p:nvSpPr>
            <p:cNvPr id="20" name="TextBox 20"/>
            <p:cNvSpPr txBox="1"/>
            <p:nvPr/>
          </p:nvSpPr>
          <p:spPr>
            <a:xfrm>
              <a:off x="3741420" y="3647599"/>
              <a:ext cx="309562" cy="198120"/>
            </a:xfrm>
            <a:prstGeom prst="rect">
              <a:avLst/>
            </a:prstGeom>
            <a:noFill/>
            <a:ln>
              <a:noFill/>
            </a:ln>
          </p:spPr>
          <p:txBody>
            <a:bodyPr wrap="none" lIns="0" tIns="0" rIns="0" bIns="0" anchor="t" anchorCtr="0">
              <a:spAutoFit/>
            </a:bodyPr>
            <a:lstStyle/>
            <a:p>
              <a:pPr algn="r"/>
              <a:r>
                <a:rPr lang="zh-CN" sz="975" dirty="0">
                  <a:solidFill>
                    <a:srgbClr val="FF5C8A"/>
                  </a:solidFill>
                  <a:latin typeface="Consolas"/>
                  <a:ea typeface="Microsoft YaHei"/>
                  <a:cs typeface="Consolas"/>
                </a:rPr>
                <a:t>巴黎</a:t>
              </a:r>
            </a:p>
          </p:txBody>
        </p:sp>
        <p:sp>
          <p:nvSpPr>
            <p:cNvPr id="21" name="TextBox 21"/>
            <p:cNvSpPr txBox="1"/>
            <p:nvPr/>
          </p:nvSpPr>
          <p:spPr>
            <a:xfrm>
              <a:off x="741045" y="4108132"/>
              <a:ext cx="3166851" cy="335280"/>
            </a:xfrm>
            <a:prstGeom prst="rect">
              <a:avLst/>
            </a:prstGeom>
            <a:noFill/>
            <a:ln>
              <a:noFill/>
            </a:ln>
          </p:spPr>
          <p:txBody>
            <a:bodyPr wrap="none" lIns="0" tIns="0" rIns="0" bIns="0" anchor="t" anchorCtr="0">
              <a:spAutoFit/>
            </a:bodyPr>
            <a:lstStyle/>
            <a:p>
              <a:pPr algn="l"/>
              <a:r>
                <a:rPr lang="zh-CN" sz="1650" b="1" dirty="0">
                  <a:solidFill>
                    <a:srgbClr val="F5EFE0"/>
                  </a:solidFill>
                  <a:latin typeface="Arial"/>
                  <a:ea typeface="Microsoft YaHei"/>
                  <a:cs typeface="Arial"/>
                </a:rPr>
                <a:t>Shakespeare and Company</a:t>
              </a:r>
            </a:p>
          </p:txBody>
        </p:sp>
        <p:sp>
          <p:nvSpPr>
            <p:cNvPr id="22" name="TextBox 22"/>
            <p:cNvSpPr txBox="1"/>
            <p:nvPr/>
          </p:nvSpPr>
          <p:spPr>
            <a:xfrm>
              <a:off x="751522" y="4444841"/>
              <a:ext cx="1840373" cy="167640"/>
            </a:xfrm>
            <a:prstGeom prst="rect">
              <a:avLst/>
            </a:prstGeom>
            <a:noFill/>
            <a:ln>
              <a:noFill/>
            </a:ln>
          </p:spPr>
          <p:txBody>
            <a:bodyPr wrap="none" lIns="0" tIns="0" rIns="0" bIns="0" anchor="t" anchorCtr="0">
              <a:spAutoFit/>
            </a:bodyPr>
            <a:lstStyle/>
            <a:p>
              <a:pPr algn="l"/>
              <a:r>
                <a:rPr lang="zh-CN" sz="825" dirty="0">
                  <a:solidFill>
                    <a:srgbClr val="FF5C8A"/>
                  </a:solidFill>
                  <a:latin typeface="Consolas"/>
                  <a:ea typeface="Microsoft YaHei"/>
                  <a:cs typeface="Consolas"/>
                </a:rPr>
                <a:t>37 RUE DE LA BÛCHERIE · EST 1951</a:t>
              </a:r>
            </a:p>
          </p:txBody>
        </p:sp>
        <p:sp>
          <p:nvSpPr>
            <p:cNvPr id="23" name="Line 23"/>
            <p:cNvSpPr/>
            <p:nvPr/>
          </p:nvSpPr>
          <p:spPr>
            <a:xfrm>
              <a:off x="762000" y="4648200"/>
              <a:ext cx="1143000" cy="9525"/>
            </a:xfrm>
            <a:custGeom>
              <a:avLst/>
              <a:gdLst/>
              <a:ahLst/>
              <a:cxnLst/>
              <a:rect l="l" t="t" r="r" b="b"/>
              <a:pathLst>
                <a:path w="1143000" h="9525">
                  <a:moveTo>
                    <a:pt x="0" y="0"/>
                  </a:moveTo>
                  <a:lnTo>
                    <a:pt x="1143000" y="0"/>
                  </a:lnTo>
                </a:path>
              </a:pathLst>
            </a:custGeom>
            <a:noFill/>
            <a:ln w="19050">
              <a:solidFill>
                <a:srgbClr val="FF5C8A"/>
              </a:solidFill>
            </a:ln>
          </p:spPr>
        </p:sp>
        <p:sp>
          <p:nvSpPr>
            <p:cNvPr id="24" name="TextBox 24"/>
            <p:cNvSpPr txBox="1"/>
            <p:nvPr/>
          </p:nvSpPr>
          <p:spPr>
            <a:xfrm>
              <a:off x="748665" y="4782502"/>
              <a:ext cx="1782556"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 原址 12 rue de l'Odéon</a:t>
              </a:r>
            </a:p>
          </p:txBody>
        </p:sp>
        <p:sp>
          <p:nvSpPr>
            <p:cNvPr id="25" name="TextBox 25"/>
            <p:cNvSpPr txBox="1"/>
            <p:nvPr/>
          </p:nvSpPr>
          <p:spPr>
            <a:xfrm>
              <a:off x="748665" y="4992052"/>
              <a:ext cx="1583198"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Sylvia Beach 1919 创办</a:t>
              </a:r>
            </a:p>
          </p:txBody>
        </p:sp>
        <p:sp>
          <p:nvSpPr>
            <p:cNvPr id="26" name="TextBox 26"/>
            <p:cNvSpPr txBox="1"/>
            <p:nvPr/>
          </p:nvSpPr>
          <p:spPr>
            <a:xfrm>
              <a:off x="748665" y="5277802"/>
              <a:ext cx="1981914"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 现址 1951 George Whitman</a:t>
              </a:r>
            </a:p>
          </p:txBody>
        </p:sp>
        <p:sp>
          <p:nvSpPr>
            <p:cNvPr id="27" name="TextBox 27"/>
            <p:cNvSpPr txBox="1"/>
            <p:nvPr/>
          </p:nvSpPr>
          <p:spPr>
            <a:xfrm>
              <a:off x="748665" y="5487352"/>
              <a:ext cx="1843897"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接纳数千 "TUMBLEWEEDS"</a:t>
              </a:r>
            </a:p>
          </p:txBody>
        </p:sp>
        <p:sp>
          <p:nvSpPr>
            <p:cNvPr id="28" name="TextBox 28"/>
            <p:cNvSpPr txBox="1"/>
            <p:nvPr/>
          </p:nvSpPr>
          <p:spPr>
            <a:xfrm>
              <a:off x="748665" y="5773102"/>
              <a:ext cx="1828562"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 住宿条件：每天读 1 小时</a:t>
              </a:r>
            </a:p>
          </p:txBody>
        </p:sp>
        <p:sp>
          <p:nvSpPr>
            <p:cNvPr id="29" name="TextBox 29"/>
            <p:cNvSpPr txBox="1"/>
            <p:nvPr/>
          </p:nvSpPr>
          <p:spPr>
            <a:xfrm>
              <a:off x="748665" y="5982652"/>
              <a:ext cx="1276493"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写一页自传 + 帮工</a:t>
              </a:r>
            </a:p>
          </p:txBody>
        </p:sp>
        <p:sp>
          <p:nvSpPr>
            <p:cNvPr id="30" name="TextBox 30"/>
            <p:cNvSpPr txBox="1"/>
            <p:nvPr/>
          </p:nvSpPr>
          <p:spPr>
            <a:xfrm>
              <a:off x="749618" y="6181249"/>
              <a:ext cx="1519952" cy="198120"/>
            </a:xfrm>
            <a:prstGeom prst="rect">
              <a:avLst/>
            </a:prstGeom>
            <a:noFill/>
            <a:ln>
              <a:noFill/>
            </a:ln>
          </p:spPr>
          <p:txBody>
            <a:bodyPr wrap="none" lIns="0" tIns="0" rIns="0" bIns="0" anchor="t" anchorCtr="0">
              <a:spAutoFit/>
            </a:bodyPr>
            <a:lstStyle/>
            <a:p>
              <a:pPr algn="l"/>
              <a:r>
                <a:rPr lang="zh-CN" sz="975" b="1" dirty="0">
                  <a:solidFill>
                    <a:srgbClr val="FF5C8A"/>
                  </a:solidFill>
                  <a:latin typeface="Arial"/>
                  <a:ea typeface="Microsoft YaHei"/>
                  <a:cs typeface="Arial"/>
                </a:rPr>
                <a:t>→ 书店 = 写作者收容所</a:t>
              </a:r>
            </a:p>
          </p:txBody>
        </p:sp>
      </p:grpSp>
      <p:grpSp>
        <p:nvGrpSpPr>
          <p:cNvPr id="48" name="Group 48"/>
          <p:cNvGrpSpPr/>
          <p:nvPr/>
        </p:nvGrpSpPr>
        <p:grpSpPr>
          <a:xfrm>
            <a:off x="4286250" y="3333750"/>
            <a:ext cx="3648075" cy="3076575"/>
            <a:chOff x="4286250" y="3333750"/>
            <a:chExt cx="3648075" cy="3076575"/>
          </a:xfrm>
        </p:grpSpPr>
        <p:sp>
          <p:nvSpPr>
            <p:cNvPr id="32" name="Rectangle 32"/>
            <p:cNvSpPr/>
            <p:nvPr/>
          </p:nvSpPr>
          <p:spPr>
            <a:xfrm>
              <a:off x="4286250" y="3333750"/>
              <a:ext cx="3619500" cy="3048000"/>
            </a:xfrm>
            <a:prstGeom prst="rect">
              <a:avLst/>
            </a:prstGeom>
            <a:solidFill>
              <a:srgbClr val="1A1A1A"/>
            </a:solidFill>
            <a:ln>
              <a:noFill/>
            </a:ln>
          </p:spPr>
        </p:sp>
        <p:sp>
          <p:nvSpPr>
            <p:cNvPr id="33" name="Rectangle 33"/>
            <p:cNvSpPr/>
            <p:nvPr/>
          </p:nvSpPr>
          <p:spPr>
            <a:xfrm>
              <a:off x="4314825" y="3362325"/>
              <a:ext cx="3619500" cy="3048000"/>
            </a:xfrm>
            <a:prstGeom prst="rect">
              <a:avLst/>
            </a:prstGeom>
            <a:solidFill>
              <a:srgbClr val="1E4DBC">
                <a:alpha val="50000"/>
              </a:srgbClr>
            </a:solidFill>
            <a:ln>
              <a:noFill/>
            </a:ln>
          </p:spPr>
        </p:sp>
        <p:sp>
          <p:nvSpPr>
            <p:cNvPr id="34" name="Rectangle 34"/>
            <p:cNvSpPr/>
            <p:nvPr/>
          </p:nvSpPr>
          <p:spPr>
            <a:xfrm>
              <a:off x="4286250" y="3333750"/>
              <a:ext cx="3619500" cy="3048000"/>
            </a:xfrm>
            <a:prstGeom prst="rect">
              <a:avLst/>
            </a:prstGeom>
            <a:solidFill>
              <a:srgbClr val="1A1A1A"/>
            </a:solidFill>
            <a:ln>
              <a:noFill/>
            </a:ln>
          </p:spPr>
        </p:sp>
        <p:sp>
          <p:nvSpPr>
            <p:cNvPr id="35" name="Rectangle 35"/>
            <p:cNvSpPr/>
            <p:nvPr/>
          </p:nvSpPr>
          <p:spPr>
            <a:xfrm>
              <a:off x="4286250" y="3333750"/>
              <a:ext cx="3619500" cy="647700"/>
            </a:xfrm>
            <a:prstGeom prst="rect">
              <a:avLst/>
            </a:prstGeom>
            <a:solidFill>
              <a:srgbClr val="FF5C8A"/>
            </a:solidFill>
            <a:ln>
              <a:noFill/>
            </a:ln>
          </p:spPr>
        </p:sp>
        <p:sp>
          <p:nvSpPr>
            <p:cNvPr id="36" name="TextBox 36"/>
            <p:cNvSpPr txBox="1"/>
            <p:nvPr/>
          </p:nvSpPr>
          <p:spPr>
            <a:xfrm>
              <a:off x="4404360" y="3461385"/>
              <a:ext cx="1527619" cy="548640"/>
            </a:xfrm>
            <a:prstGeom prst="rect">
              <a:avLst/>
            </a:prstGeom>
            <a:noFill/>
            <a:ln>
              <a:noFill/>
            </a:ln>
          </p:spPr>
          <p:txBody>
            <a:bodyPr wrap="none" lIns="0" tIns="0" rIns="0" bIns="0" anchor="t" anchorCtr="0">
              <a:spAutoFit/>
            </a:bodyPr>
            <a:lstStyle/>
            <a:p>
              <a:pPr algn="l"/>
              <a:r>
                <a:rPr lang="zh-CN" sz="2700" dirty="0">
                  <a:solidFill>
                    <a:srgbClr val="F5EFE0"/>
                  </a:solidFill>
                  <a:latin typeface="Impact"/>
                  <a:ea typeface="Microsoft YaHei"/>
                  <a:cs typeface="Impact"/>
                </a:rPr>
                <a:t>LONDON</a:t>
              </a:r>
            </a:p>
          </p:txBody>
        </p:sp>
        <p:sp>
          <p:nvSpPr>
            <p:cNvPr id="37" name="TextBox 37"/>
            <p:cNvSpPr txBox="1"/>
            <p:nvPr/>
          </p:nvSpPr>
          <p:spPr>
            <a:xfrm>
              <a:off x="7456170" y="3647599"/>
              <a:ext cx="309562" cy="198120"/>
            </a:xfrm>
            <a:prstGeom prst="rect">
              <a:avLst/>
            </a:prstGeom>
            <a:noFill/>
            <a:ln>
              <a:noFill/>
            </a:ln>
          </p:spPr>
          <p:txBody>
            <a:bodyPr wrap="none" lIns="0" tIns="0" rIns="0" bIns="0" anchor="t" anchorCtr="0">
              <a:spAutoFit/>
            </a:bodyPr>
            <a:lstStyle/>
            <a:p>
              <a:pPr algn="r"/>
              <a:r>
                <a:rPr lang="zh-CN" sz="975" dirty="0">
                  <a:solidFill>
                    <a:srgbClr val="1E4DBC"/>
                  </a:solidFill>
                  <a:latin typeface="Consolas"/>
                  <a:ea typeface="Microsoft YaHei"/>
                  <a:cs typeface="Consolas"/>
                </a:rPr>
                <a:t>伦敦</a:t>
              </a:r>
            </a:p>
          </p:txBody>
        </p:sp>
        <p:sp>
          <p:nvSpPr>
            <p:cNvPr id="38" name="TextBox 38"/>
            <p:cNvSpPr txBox="1"/>
            <p:nvPr/>
          </p:nvSpPr>
          <p:spPr>
            <a:xfrm>
              <a:off x="4455795" y="4108132"/>
              <a:ext cx="3306018" cy="335280"/>
            </a:xfrm>
            <a:prstGeom prst="rect">
              <a:avLst/>
            </a:prstGeom>
            <a:noFill/>
            <a:ln>
              <a:noFill/>
            </a:ln>
          </p:spPr>
          <p:txBody>
            <a:bodyPr wrap="none" lIns="0" tIns="0" rIns="0" bIns="0" anchor="t" anchorCtr="0">
              <a:spAutoFit/>
            </a:bodyPr>
            <a:lstStyle/>
            <a:p>
              <a:pPr algn="l"/>
              <a:r>
                <a:rPr lang="zh-CN" sz="1650" b="1" dirty="0">
                  <a:solidFill>
                    <a:srgbClr val="F5EFE0"/>
                  </a:solidFill>
                  <a:latin typeface="Arial"/>
                  <a:ea typeface="Microsoft YaHei"/>
                  <a:cs typeface="Arial"/>
                </a:rPr>
                <a:t>Daunt + Word on the Water</a:t>
              </a:r>
            </a:p>
          </p:txBody>
        </p:sp>
        <p:sp>
          <p:nvSpPr>
            <p:cNvPr id="39" name="TextBox 39"/>
            <p:cNvSpPr txBox="1"/>
            <p:nvPr/>
          </p:nvSpPr>
          <p:spPr>
            <a:xfrm>
              <a:off x="4466272" y="4444841"/>
              <a:ext cx="1768078" cy="167640"/>
            </a:xfrm>
            <a:prstGeom prst="rect">
              <a:avLst/>
            </a:prstGeom>
            <a:noFill/>
            <a:ln>
              <a:noFill/>
            </a:ln>
          </p:spPr>
          <p:txBody>
            <a:bodyPr wrap="none" lIns="0" tIns="0" rIns="0" bIns="0" anchor="t" anchorCtr="0">
              <a:spAutoFit/>
            </a:bodyPr>
            <a:lstStyle/>
            <a:p>
              <a:pPr algn="l"/>
              <a:r>
                <a:rPr lang="zh-CN" sz="825" dirty="0">
                  <a:solidFill>
                    <a:srgbClr val="FF5C8A"/>
                  </a:solidFill>
                  <a:latin typeface="Consolas"/>
                  <a:ea typeface="Microsoft YaHei"/>
                  <a:cs typeface="Consolas"/>
                </a:rPr>
                <a:t>MARYLEBONE + REGENT'S CANAL</a:t>
              </a:r>
            </a:p>
          </p:txBody>
        </p:sp>
        <p:sp>
          <p:nvSpPr>
            <p:cNvPr id="40" name="Line 40"/>
            <p:cNvSpPr/>
            <p:nvPr/>
          </p:nvSpPr>
          <p:spPr>
            <a:xfrm>
              <a:off x="4476750" y="4648200"/>
              <a:ext cx="1143000" cy="9525"/>
            </a:xfrm>
            <a:custGeom>
              <a:avLst/>
              <a:gdLst/>
              <a:ahLst/>
              <a:cxnLst/>
              <a:rect l="l" t="t" r="r" b="b"/>
              <a:pathLst>
                <a:path w="1143000" h="9525">
                  <a:moveTo>
                    <a:pt x="0" y="0"/>
                  </a:moveTo>
                  <a:lnTo>
                    <a:pt x="1143000" y="0"/>
                  </a:lnTo>
                </a:path>
              </a:pathLst>
            </a:custGeom>
            <a:noFill/>
            <a:ln w="19050">
              <a:solidFill>
                <a:srgbClr val="FF5C8A"/>
              </a:solidFill>
            </a:ln>
          </p:spPr>
        </p:sp>
        <p:sp>
          <p:nvSpPr>
            <p:cNvPr id="41" name="TextBox 41"/>
            <p:cNvSpPr txBox="1"/>
            <p:nvPr/>
          </p:nvSpPr>
          <p:spPr>
            <a:xfrm>
              <a:off x="4463415" y="4782502"/>
              <a:ext cx="1629204"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 DAUNT (Marylebone)</a:t>
              </a:r>
            </a:p>
          </p:txBody>
        </p:sp>
        <p:sp>
          <p:nvSpPr>
            <p:cNvPr id="42" name="TextBox 42"/>
            <p:cNvSpPr txBox="1"/>
            <p:nvPr/>
          </p:nvSpPr>
          <p:spPr>
            <a:xfrm>
              <a:off x="4463415" y="4992052"/>
              <a:ext cx="1583198"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爱德华建筑 + 橡木阳台</a:t>
              </a:r>
            </a:p>
          </p:txBody>
        </p:sp>
        <p:sp>
          <p:nvSpPr>
            <p:cNvPr id="43" name="TextBox 43"/>
            <p:cNvSpPr txBox="1"/>
            <p:nvPr/>
          </p:nvSpPr>
          <p:spPr>
            <a:xfrm>
              <a:off x="4463415" y="5201602"/>
              <a:ext cx="1713548"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 彩色玻璃 + 按国家分类</a:t>
              </a:r>
            </a:p>
          </p:txBody>
        </p:sp>
        <p:sp>
          <p:nvSpPr>
            <p:cNvPr id="44" name="TextBox 44"/>
            <p:cNvSpPr txBox="1"/>
            <p:nvPr/>
          </p:nvSpPr>
          <p:spPr>
            <a:xfrm>
              <a:off x="4463415" y="5487352"/>
              <a:ext cx="1598533"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 WORD ON THE WATER</a:t>
              </a:r>
            </a:p>
          </p:txBody>
        </p:sp>
        <p:sp>
          <p:nvSpPr>
            <p:cNvPr id="45" name="TextBox 45"/>
            <p:cNvSpPr txBox="1"/>
            <p:nvPr/>
          </p:nvSpPr>
          <p:spPr>
            <a:xfrm>
              <a:off x="4463415" y="5696902"/>
              <a:ext cx="1222820"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1920s 荷兰运河船</a:t>
              </a:r>
            </a:p>
          </p:txBody>
        </p:sp>
        <p:sp>
          <p:nvSpPr>
            <p:cNvPr id="46" name="TextBox 46"/>
            <p:cNvSpPr txBox="1"/>
            <p:nvPr/>
          </p:nvSpPr>
          <p:spPr>
            <a:xfrm>
              <a:off x="4463415" y="5906452"/>
              <a:ext cx="1606201"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皮椅 / 老打字机 / 火炉</a:t>
              </a:r>
            </a:p>
          </p:txBody>
        </p:sp>
        <p:sp>
          <p:nvSpPr>
            <p:cNvPr id="47" name="TextBox 47"/>
            <p:cNvSpPr txBox="1"/>
            <p:nvPr/>
          </p:nvSpPr>
          <p:spPr>
            <a:xfrm>
              <a:off x="4464368" y="6181249"/>
              <a:ext cx="1370433" cy="198120"/>
            </a:xfrm>
            <a:prstGeom prst="rect">
              <a:avLst/>
            </a:prstGeom>
            <a:noFill/>
            <a:ln>
              <a:noFill/>
            </a:ln>
          </p:spPr>
          <p:txBody>
            <a:bodyPr wrap="none" lIns="0" tIns="0" rIns="0" bIns="0" anchor="t" anchorCtr="0">
              <a:spAutoFit/>
            </a:bodyPr>
            <a:lstStyle/>
            <a:p>
              <a:pPr algn="l"/>
              <a:r>
                <a:rPr lang="zh-CN" sz="975" b="1" dirty="0">
                  <a:solidFill>
                    <a:srgbClr val="FF5C8A"/>
                  </a:solidFill>
                  <a:latin typeface="Arial"/>
                  <a:ea typeface="Microsoft YaHei"/>
                  <a:cs typeface="Arial"/>
                </a:rPr>
                <a:t>→ 书店 = 场景即体验</a:t>
              </a:r>
            </a:p>
          </p:txBody>
        </p:sp>
      </p:grpSp>
      <p:grpSp>
        <p:nvGrpSpPr>
          <p:cNvPr id="65" name="Group 65"/>
          <p:cNvGrpSpPr/>
          <p:nvPr/>
        </p:nvGrpSpPr>
        <p:grpSpPr>
          <a:xfrm>
            <a:off x="8001000" y="3333750"/>
            <a:ext cx="3648075" cy="3076575"/>
            <a:chOff x="8001000" y="3333750"/>
            <a:chExt cx="3648075" cy="3076575"/>
          </a:xfrm>
        </p:grpSpPr>
        <p:sp>
          <p:nvSpPr>
            <p:cNvPr id="49" name="Rectangle 49"/>
            <p:cNvSpPr/>
            <p:nvPr/>
          </p:nvSpPr>
          <p:spPr>
            <a:xfrm>
              <a:off x="8001000" y="3333750"/>
              <a:ext cx="3619500" cy="3048000"/>
            </a:xfrm>
            <a:prstGeom prst="rect">
              <a:avLst/>
            </a:prstGeom>
            <a:solidFill>
              <a:srgbClr val="1A1A1A"/>
            </a:solidFill>
            <a:ln>
              <a:noFill/>
            </a:ln>
          </p:spPr>
        </p:sp>
        <p:sp>
          <p:nvSpPr>
            <p:cNvPr id="50" name="Rectangle 50"/>
            <p:cNvSpPr/>
            <p:nvPr/>
          </p:nvSpPr>
          <p:spPr>
            <a:xfrm>
              <a:off x="8029575" y="3362325"/>
              <a:ext cx="3619500" cy="3048000"/>
            </a:xfrm>
            <a:prstGeom prst="rect">
              <a:avLst/>
            </a:prstGeom>
            <a:solidFill>
              <a:srgbClr val="E8A02E">
                <a:alpha val="50000"/>
              </a:srgbClr>
            </a:solidFill>
            <a:ln>
              <a:noFill/>
            </a:ln>
          </p:spPr>
        </p:sp>
        <p:sp>
          <p:nvSpPr>
            <p:cNvPr id="51" name="Rectangle 51"/>
            <p:cNvSpPr/>
            <p:nvPr/>
          </p:nvSpPr>
          <p:spPr>
            <a:xfrm>
              <a:off x="8001000" y="3333750"/>
              <a:ext cx="3619500" cy="3048000"/>
            </a:xfrm>
            <a:prstGeom prst="rect">
              <a:avLst/>
            </a:prstGeom>
            <a:solidFill>
              <a:srgbClr val="1A1A1A"/>
            </a:solidFill>
            <a:ln>
              <a:noFill/>
            </a:ln>
          </p:spPr>
        </p:sp>
        <p:sp>
          <p:nvSpPr>
            <p:cNvPr id="52" name="Rectangle 52"/>
            <p:cNvSpPr/>
            <p:nvPr/>
          </p:nvSpPr>
          <p:spPr>
            <a:xfrm>
              <a:off x="8001000" y="3333750"/>
              <a:ext cx="3619500" cy="647700"/>
            </a:xfrm>
            <a:prstGeom prst="rect">
              <a:avLst/>
            </a:prstGeom>
            <a:solidFill>
              <a:srgbClr val="1E4DBC"/>
            </a:solidFill>
            <a:ln>
              <a:noFill/>
            </a:ln>
          </p:spPr>
        </p:sp>
        <p:sp>
          <p:nvSpPr>
            <p:cNvPr id="53" name="TextBox 53"/>
            <p:cNvSpPr txBox="1"/>
            <p:nvPr/>
          </p:nvSpPr>
          <p:spPr>
            <a:xfrm>
              <a:off x="8119110" y="3461385"/>
              <a:ext cx="1862804" cy="548640"/>
            </a:xfrm>
            <a:prstGeom prst="rect">
              <a:avLst/>
            </a:prstGeom>
            <a:noFill/>
            <a:ln>
              <a:noFill/>
            </a:ln>
          </p:spPr>
          <p:txBody>
            <a:bodyPr wrap="none" lIns="0" tIns="0" rIns="0" bIns="0" anchor="t" anchorCtr="0">
              <a:spAutoFit/>
            </a:bodyPr>
            <a:lstStyle/>
            <a:p>
              <a:pPr algn="l"/>
              <a:r>
                <a:rPr lang="zh-CN" sz="2700" dirty="0">
                  <a:solidFill>
                    <a:srgbClr val="F5EFE0"/>
                  </a:solidFill>
                  <a:latin typeface="Impact"/>
                  <a:ea typeface="Microsoft YaHei"/>
                  <a:cs typeface="Impact"/>
                </a:rPr>
                <a:t>NEW YORK</a:t>
              </a:r>
            </a:p>
          </p:txBody>
        </p:sp>
        <p:sp>
          <p:nvSpPr>
            <p:cNvPr id="54" name="TextBox 54"/>
            <p:cNvSpPr txBox="1"/>
            <p:nvPr/>
          </p:nvSpPr>
          <p:spPr>
            <a:xfrm>
              <a:off x="11170920" y="3647599"/>
              <a:ext cx="309562" cy="198120"/>
            </a:xfrm>
            <a:prstGeom prst="rect">
              <a:avLst/>
            </a:prstGeom>
            <a:noFill/>
            <a:ln>
              <a:noFill/>
            </a:ln>
          </p:spPr>
          <p:txBody>
            <a:bodyPr wrap="none" lIns="0" tIns="0" rIns="0" bIns="0" anchor="t" anchorCtr="0">
              <a:spAutoFit/>
            </a:bodyPr>
            <a:lstStyle/>
            <a:p>
              <a:pPr algn="r"/>
              <a:r>
                <a:rPr lang="zh-CN" sz="975" dirty="0">
                  <a:solidFill>
                    <a:srgbClr val="FF5C8A"/>
                  </a:solidFill>
                  <a:latin typeface="Consolas"/>
                  <a:ea typeface="Microsoft YaHei"/>
                  <a:cs typeface="Consolas"/>
                </a:rPr>
                <a:t>纽约</a:t>
              </a:r>
            </a:p>
          </p:txBody>
        </p:sp>
        <p:sp>
          <p:nvSpPr>
            <p:cNvPr id="55" name="TextBox 55"/>
            <p:cNvSpPr txBox="1"/>
            <p:nvPr/>
          </p:nvSpPr>
          <p:spPr>
            <a:xfrm>
              <a:off x="8170545" y="4108132"/>
              <a:ext cx="3116244" cy="335280"/>
            </a:xfrm>
            <a:prstGeom prst="rect">
              <a:avLst/>
            </a:prstGeom>
            <a:noFill/>
            <a:ln>
              <a:noFill/>
            </a:ln>
          </p:spPr>
          <p:txBody>
            <a:bodyPr wrap="none" lIns="0" tIns="0" rIns="0" bIns="0" anchor="t" anchorCtr="0">
              <a:spAutoFit/>
            </a:bodyPr>
            <a:lstStyle/>
            <a:p>
              <a:pPr algn="l"/>
              <a:r>
                <a:rPr lang="zh-CN" sz="1650" b="1" dirty="0">
                  <a:solidFill>
                    <a:srgbClr val="F5EFE0"/>
                  </a:solidFill>
                  <a:latin typeface="Arial"/>
                  <a:ea typeface="Microsoft YaHei"/>
                  <a:cs typeface="Arial"/>
                </a:rPr>
                <a:t>Strand + Yu and Me Books</a:t>
              </a:r>
            </a:p>
          </p:txBody>
        </p:sp>
        <p:sp>
          <p:nvSpPr>
            <p:cNvPr id="56" name="TextBox 56"/>
            <p:cNvSpPr txBox="1"/>
            <p:nvPr/>
          </p:nvSpPr>
          <p:spPr>
            <a:xfrm>
              <a:off x="8181022" y="4444841"/>
              <a:ext cx="1352383" cy="167640"/>
            </a:xfrm>
            <a:prstGeom prst="rect">
              <a:avLst/>
            </a:prstGeom>
            <a:noFill/>
            <a:ln>
              <a:noFill/>
            </a:ln>
          </p:spPr>
          <p:txBody>
            <a:bodyPr wrap="none" lIns="0" tIns="0" rIns="0" bIns="0" anchor="t" anchorCtr="0">
              <a:spAutoFit/>
            </a:bodyPr>
            <a:lstStyle/>
            <a:p>
              <a:pPr algn="l"/>
              <a:r>
                <a:rPr lang="zh-CN" sz="825" dirty="0">
                  <a:solidFill>
                    <a:srgbClr val="FF5C8A"/>
                  </a:solidFill>
                  <a:latin typeface="Consolas"/>
                  <a:ea typeface="Microsoft YaHei"/>
                  <a:cs typeface="Consolas"/>
                </a:rPr>
                <a:t>BROADWAY + CHINATOWN</a:t>
              </a:r>
            </a:p>
          </p:txBody>
        </p:sp>
        <p:sp>
          <p:nvSpPr>
            <p:cNvPr id="57" name="Line 57"/>
            <p:cNvSpPr/>
            <p:nvPr/>
          </p:nvSpPr>
          <p:spPr>
            <a:xfrm>
              <a:off x="8191500" y="4648200"/>
              <a:ext cx="1143000" cy="9525"/>
            </a:xfrm>
            <a:custGeom>
              <a:avLst/>
              <a:gdLst/>
              <a:ahLst/>
              <a:cxnLst/>
              <a:rect l="l" t="t" r="r" b="b"/>
              <a:pathLst>
                <a:path w="1143000" h="9525">
                  <a:moveTo>
                    <a:pt x="0" y="0"/>
                  </a:moveTo>
                  <a:lnTo>
                    <a:pt x="1143000" y="0"/>
                  </a:lnTo>
                </a:path>
              </a:pathLst>
            </a:custGeom>
            <a:noFill/>
            <a:ln w="19050">
              <a:solidFill>
                <a:srgbClr val="FF5C8A"/>
              </a:solidFill>
            </a:ln>
          </p:spPr>
        </p:sp>
        <p:sp>
          <p:nvSpPr>
            <p:cNvPr id="58" name="TextBox 58"/>
            <p:cNvSpPr txBox="1"/>
            <p:nvPr/>
          </p:nvSpPr>
          <p:spPr>
            <a:xfrm>
              <a:off x="8178165" y="4782502"/>
              <a:ext cx="1176814"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 STRAND (1927)</a:t>
              </a:r>
            </a:p>
          </p:txBody>
        </p:sp>
        <p:sp>
          <p:nvSpPr>
            <p:cNvPr id="59" name="TextBox 59"/>
            <p:cNvSpPr txBox="1"/>
            <p:nvPr/>
          </p:nvSpPr>
          <p:spPr>
            <a:xfrm>
              <a:off x="8178165" y="4992052"/>
              <a:ext cx="1291828"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2,500,000 册藏书</a:t>
              </a:r>
            </a:p>
          </p:txBody>
        </p:sp>
        <p:sp>
          <p:nvSpPr>
            <p:cNvPr id="60" name="TextBox 60"/>
            <p:cNvSpPr txBox="1"/>
            <p:nvPr/>
          </p:nvSpPr>
          <p:spPr>
            <a:xfrm>
              <a:off x="8178165" y="5201602"/>
              <a:ext cx="1337834"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自称 "18 英里书架"</a:t>
              </a:r>
            </a:p>
          </p:txBody>
        </p:sp>
        <p:sp>
          <p:nvSpPr>
            <p:cNvPr id="61" name="TextBox 61"/>
            <p:cNvSpPr txBox="1"/>
            <p:nvPr/>
          </p:nvSpPr>
          <p:spPr>
            <a:xfrm>
              <a:off x="8178165" y="5487352"/>
              <a:ext cx="1912906"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 YU AND ME BOOKS (2021)</a:t>
              </a:r>
            </a:p>
          </p:txBody>
        </p:sp>
        <p:sp>
          <p:nvSpPr>
            <p:cNvPr id="62" name="TextBox 62"/>
            <p:cNvSpPr txBox="1"/>
            <p:nvPr/>
          </p:nvSpPr>
          <p:spPr>
            <a:xfrm>
              <a:off x="8178165" y="5696902"/>
              <a:ext cx="1560195"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华埠首家亚裔女性书店</a:t>
              </a:r>
            </a:p>
          </p:txBody>
        </p:sp>
        <p:sp>
          <p:nvSpPr>
            <p:cNvPr id="63" name="TextBox 63"/>
            <p:cNvSpPr txBox="1"/>
            <p:nvPr/>
          </p:nvSpPr>
          <p:spPr>
            <a:xfrm>
              <a:off x="8178165" y="5906452"/>
              <a:ext cx="1790224"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2023 火灾后社区众筹重建</a:t>
              </a:r>
            </a:p>
          </p:txBody>
        </p:sp>
        <p:sp>
          <p:nvSpPr>
            <p:cNvPr id="64" name="TextBox 64"/>
            <p:cNvSpPr txBox="1"/>
            <p:nvPr/>
          </p:nvSpPr>
          <p:spPr>
            <a:xfrm>
              <a:off x="8179118" y="6181249"/>
              <a:ext cx="1519952" cy="198120"/>
            </a:xfrm>
            <a:prstGeom prst="rect">
              <a:avLst/>
            </a:prstGeom>
            <a:noFill/>
            <a:ln>
              <a:noFill/>
            </a:ln>
          </p:spPr>
          <p:txBody>
            <a:bodyPr wrap="none" lIns="0" tIns="0" rIns="0" bIns="0" anchor="t" anchorCtr="0">
              <a:spAutoFit/>
            </a:bodyPr>
            <a:lstStyle/>
            <a:p>
              <a:pPr algn="l"/>
              <a:r>
                <a:rPr lang="zh-CN" sz="975" b="1" dirty="0">
                  <a:solidFill>
                    <a:srgbClr val="FF5C8A"/>
                  </a:solidFill>
                  <a:latin typeface="Arial"/>
                  <a:ea typeface="Microsoft YaHei"/>
                  <a:cs typeface="Arial"/>
                </a:rPr>
                <a:t>→ 书店 = 社区基础设施</a:t>
              </a:r>
            </a:p>
          </p:txBody>
        </p:sp>
      </p:grpSp>
      <p:grpSp>
        <p:nvGrpSpPr>
          <p:cNvPr id="69" name="Group 69"/>
          <p:cNvGrpSpPr/>
          <p:nvPr/>
        </p:nvGrpSpPr>
        <p:grpSpPr>
          <a:xfrm>
            <a:off x="561022" y="6572250"/>
            <a:ext cx="11069955" cy="250031"/>
            <a:chOff x="561022" y="6572250"/>
            <a:chExt cx="11069955" cy="250031"/>
          </a:xfrm>
        </p:grpSpPr>
        <p:sp>
          <p:nvSpPr>
            <p:cNvPr id="66" name="Line 66"/>
            <p:cNvSpPr/>
            <p:nvPr/>
          </p:nvSpPr>
          <p:spPr>
            <a:xfrm>
              <a:off x="571500" y="6572250"/>
              <a:ext cx="11049000" cy="9525"/>
            </a:xfrm>
            <a:custGeom>
              <a:avLst/>
              <a:gdLst/>
              <a:ahLst/>
              <a:cxnLst/>
              <a:rect l="l" t="t" r="r" b="b"/>
              <a:pathLst>
                <a:path w="11049000" h="9525">
                  <a:moveTo>
                    <a:pt x="0" y="0"/>
                  </a:moveTo>
                  <a:lnTo>
                    <a:pt x="11049000" y="0"/>
                  </a:lnTo>
                </a:path>
              </a:pathLst>
            </a:custGeom>
            <a:noFill/>
            <a:ln w="9525">
              <a:solidFill>
                <a:srgbClr val="1A1A1A"/>
              </a:solidFill>
            </a:ln>
          </p:spPr>
        </p:sp>
        <p:sp>
          <p:nvSpPr>
            <p:cNvPr id="67" name="TextBox 67"/>
            <p:cNvSpPr txBox="1"/>
            <p:nvPr/>
          </p:nvSpPr>
          <p:spPr>
            <a:xfrm>
              <a:off x="561022" y="6654641"/>
              <a:ext cx="1900618"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P10 · PARIS × LONDON × NEW YORK</a:t>
              </a:r>
            </a:p>
          </p:txBody>
        </p:sp>
        <p:sp>
          <p:nvSpPr>
            <p:cNvPr id="68" name="TextBox 68"/>
            <p:cNvSpPr txBox="1"/>
            <p:nvPr/>
          </p:nvSpPr>
          <p:spPr>
            <a:xfrm>
              <a:off x="10248471" y="6654641"/>
              <a:ext cx="1382506"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收容所 / 场景 / 基础设施</a:t>
              </a:r>
            </a:p>
          </p:txBody>
        </p:sp>
      </p:grpSp>
    </p:spTree>
  </p:cSld>
  <p:clrMapOvr>
    <a:masterClrMapping/>
  </p:clrMapOvr>
  <p:transition xmlns:p14="http://schemas.microsoft.com/office/powerpoint/2010/main" p14:dur="3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50"/>
                                        <p:tgtEl>
                                          <p:spTgt spid="14"/>
                                        </p:tgtEl>
                                      </p:cBhvr>
                                    </p:animEffect>
                                  </p:childTnLst>
                                </p:cTn>
                              </p:par>
                            </p:childTnLst>
                          </p:cTn>
                        </p:par>
                        <p:par>
                          <p:cTn id="8" fill="hold">
                            <p:stCondLst>
                              <p:cond delay="71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320"/>
                                        <p:tgtEl>
                                          <p:spTgt spid="31"/>
                                        </p:tgtEl>
                                      </p:cBhvr>
                                    </p:animEffect>
                                  </p:childTnLst>
                                </p:cTn>
                              </p:par>
                            </p:childTnLst>
                          </p:cTn>
                        </p:par>
                        <p:par>
                          <p:cTn id="12" fill="hold">
                            <p:stCondLst>
                              <p:cond delay="119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320"/>
                                        <p:tgtEl>
                                          <p:spTgt spid="48"/>
                                        </p:tgtEl>
                                      </p:cBhvr>
                                    </p:animEffect>
                                  </p:childTnLst>
                                </p:cTn>
                              </p:par>
                            </p:childTnLst>
                          </p:cTn>
                        </p:par>
                        <p:par>
                          <p:cTn id="16" fill="hold">
                            <p:stCondLst>
                              <p:cond delay="1670"/>
                            </p:stCondLst>
                            <p:childTnLst>
                              <p:par>
                                <p:cTn id="17" presetID="10" presetClass="entr" presetSubtype="0"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32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48" grpId="0"/>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grpSp>
        <p:nvGrpSpPr>
          <p:cNvPr id="4" name="Group 4"/>
          <p:cNvGrpSpPr/>
          <p:nvPr/>
        </p:nvGrpSpPr>
        <p:grpSpPr>
          <a:xfrm>
            <a:off x="0" y="0"/>
            <a:ext cx="12192000" cy="6858000"/>
            <a:chOff x="0" y="0"/>
            <a:chExt cx="12192000" cy="6858000"/>
          </a:xfrm>
        </p:grpSpPr>
        <p:pic>
          <p:nvPicPr>
            <p:cNvPr id="3" name="Image 3"/>
            <p:cNvPicPr>
              <a:picLocks noChangeAspect="1"/>
            </p:cNvPicPr>
            <p:nvPr/>
          </p:nvPicPr>
          <p:blipFill>
            <a:blip r:embed="rId2"/>
            <a:stretch>
              <a:fillRect/>
            </a:stretch>
          </p:blipFill>
          <p:spPr>
            <a:xfrm>
              <a:off x="0" y="0"/>
              <a:ext cx="12192000" cy="6858000"/>
            </a:xfrm>
            <a:prstGeom prst="rect">
              <a:avLst/>
            </a:prstGeom>
          </p:spPr>
        </p:pic>
      </p:grpSp>
      <p:sp>
        <p:nvSpPr>
          <p:cNvPr id="5" name="Rectangle 5"/>
          <p:cNvSpPr/>
          <p:nvPr/>
        </p:nvSpPr>
        <p:spPr>
          <a:xfrm>
            <a:off x="0" y="0"/>
            <a:ext cx="12192000" cy="6858000"/>
          </a:xfrm>
          <a:prstGeom prst="rect">
            <a:avLst/>
          </a:prstGeom>
          <a:solidFill>
            <a:srgbClr val="F5EFE0">
              <a:alpha val="55000"/>
            </a:srgbClr>
          </a:solidFill>
          <a:ln>
            <a:noFill/>
          </a:ln>
        </p:spPr>
      </p:sp>
      <p:sp>
        <p:nvSpPr>
          <p:cNvPr id="6" name="Rectangle 6"/>
          <p:cNvSpPr/>
          <p:nvPr/>
        </p:nvSpPr>
        <p:spPr>
          <a:xfrm>
            <a:off x="0" y="0"/>
            <a:ext cx="12192000" cy="6858000"/>
          </a:xfrm>
          <a:prstGeom prst="rect">
            <a:avLst/>
          </a:prstGeom>
          <a:noFill/>
          <a:ln>
            <a:noFill/>
          </a:ln>
        </p:spPr>
      </p:sp>
      <p:sp>
        <p:nvSpPr>
          <p:cNvPr id="7" name="Rectangle 7"/>
          <p:cNvSpPr/>
          <p:nvPr/>
        </p:nvSpPr>
        <p:spPr>
          <a:xfrm>
            <a:off x="0" y="0"/>
            <a:ext cx="12192000" cy="1905000"/>
          </a:xfrm>
          <a:prstGeom prst="rect">
            <a:avLst/>
          </a:prstGeom>
          <a:gradFill>
            <a:gsLst>
              <a:gs pos="0">
                <a:srgbClr val="F5EFE0">
                  <a:alpha val="85000"/>
                </a:srgbClr>
              </a:gs>
              <a:gs pos="100000">
                <a:srgbClr val="F5EFE0">
                  <a:alpha val="0"/>
                </a:srgbClr>
              </a:gs>
            </a:gsLst>
            <a:lin ang="5400000" scaled="1"/>
          </a:gradFill>
          <a:ln>
            <a:noFill/>
          </a:ln>
        </p:spPr>
      </p:sp>
      <p:grpSp>
        <p:nvGrpSpPr>
          <p:cNvPr id="10" name="Group 10"/>
          <p:cNvGrpSpPr/>
          <p:nvPr/>
        </p:nvGrpSpPr>
        <p:grpSpPr>
          <a:xfrm>
            <a:off x="559118" y="656749"/>
            <a:ext cx="2488882" cy="267176"/>
            <a:chOff x="559118" y="656749"/>
            <a:chExt cx="2488882" cy="267176"/>
          </a:xfrm>
        </p:grpSpPr>
        <p:sp>
          <p:nvSpPr>
            <p:cNvPr id="8" name="TextBox 8"/>
            <p:cNvSpPr txBox="1"/>
            <p:nvPr/>
          </p:nvSpPr>
          <p:spPr>
            <a:xfrm>
              <a:off x="559118" y="656749"/>
              <a:ext cx="2388584" cy="198120"/>
            </a:xfrm>
            <a:prstGeom prst="rect">
              <a:avLst/>
            </a:prstGeom>
            <a:noFill/>
            <a:ln>
              <a:noFill/>
            </a:ln>
          </p:spPr>
          <p:txBody>
            <a:bodyPr wrap="none" lIns="0" tIns="0" rIns="0" bIns="0" anchor="t" anchorCtr="0">
              <a:spAutoFit/>
            </a:bodyPr>
            <a:lstStyle/>
            <a:p>
              <a:pPr algn="l"/>
              <a:r>
                <a:rPr lang="zh-CN" sz="975" dirty="0">
                  <a:solidFill>
                    <a:srgbClr val="1A1A1A"/>
                  </a:solidFill>
                  <a:latin typeface="Consolas"/>
                  <a:ea typeface="Microsoft YaHei"/>
                  <a:cs typeface="Consolas"/>
                </a:rPr>
                <a:t>PART 04 · 全球独立书店 NO.4 — 柏林</a:t>
              </a:r>
            </a:p>
          </p:txBody>
        </p:sp>
        <p:sp>
          <p:nvSpPr>
            <p:cNvPr id="9" name="Line 9"/>
            <p:cNvSpPr/>
            <p:nvPr/>
          </p:nvSpPr>
          <p:spPr>
            <a:xfrm>
              <a:off x="571500" y="914400"/>
              <a:ext cx="2476500" cy="9525"/>
            </a:xfrm>
            <a:custGeom>
              <a:avLst/>
              <a:gdLst/>
              <a:ahLst/>
              <a:cxnLst/>
              <a:rect l="l" t="t" r="r" b="b"/>
              <a:pathLst>
                <a:path w="2476500" h="9525">
                  <a:moveTo>
                    <a:pt x="0" y="0"/>
                  </a:moveTo>
                  <a:lnTo>
                    <a:pt x="2476500" y="0"/>
                  </a:lnTo>
                </a:path>
              </a:pathLst>
            </a:custGeom>
            <a:noFill/>
            <a:ln w="28575">
              <a:solidFill>
                <a:srgbClr val="FF5C8A"/>
              </a:solidFill>
            </a:ln>
          </p:spPr>
        </p:sp>
      </p:grpSp>
      <p:grpSp>
        <p:nvGrpSpPr>
          <p:cNvPr id="14" name="Group 14"/>
          <p:cNvGrpSpPr/>
          <p:nvPr/>
        </p:nvGrpSpPr>
        <p:grpSpPr>
          <a:xfrm>
            <a:off x="2558653" y="2790825"/>
            <a:ext cx="7055644" cy="1543050"/>
            <a:chOff x="2558653" y="2790825"/>
            <a:chExt cx="7055644" cy="1543050"/>
          </a:xfrm>
        </p:grpSpPr>
        <p:sp>
          <p:nvSpPr>
            <p:cNvPr id="11" name="TextBox 11"/>
            <p:cNvSpPr txBox="1"/>
            <p:nvPr/>
          </p:nvSpPr>
          <p:spPr>
            <a:xfrm>
              <a:off x="2577703" y="2809875"/>
              <a:ext cx="7036594" cy="1524000"/>
            </a:xfrm>
            <a:prstGeom prst="rect">
              <a:avLst/>
            </a:prstGeom>
            <a:noFill/>
            <a:ln>
              <a:noFill/>
            </a:ln>
          </p:spPr>
          <p:txBody>
            <a:bodyPr wrap="none" lIns="0" tIns="0" rIns="0" bIns="0" anchor="t" anchorCtr="0">
              <a:spAutoFit/>
            </a:bodyPr>
            <a:lstStyle/>
            <a:p>
              <a:pPr algn="ctr"/>
              <a:r>
                <a:rPr lang="zh-CN" sz="7500" dirty="0">
                  <a:solidFill>
                    <a:srgbClr val="FF5C8A"/>
                  </a:solidFill>
                  <a:latin typeface="Impact"/>
                  <a:ea typeface="Microsoft YaHei"/>
                  <a:cs typeface="Impact"/>
                </a:rPr>
                <a:t>BÜCHERBOGEN</a:t>
              </a:r>
            </a:p>
          </p:txBody>
        </p:sp>
        <p:sp>
          <p:nvSpPr>
            <p:cNvPr id="12" name="TextBox 12"/>
            <p:cNvSpPr txBox="1"/>
            <p:nvPr/>
          </p:nvSpPr>
          <p:spPr>
            <a:xfrm>
              <a:off x="2558653" y="2790825"/>
              <a:ext cx="7036594" cy="1524000"/>
            </a:xfrm>
            <a:prstGeom prst="rect">
              <a:avLst/>
            </a:prstGeom>
            <a:noFill/>
            <a:ln>
              <a:noFill/>
            </a:ln>
          </p:spPr>
          <p:txBody>
            <a:bodyPr wrap="none" lIns="0" tIns="0" rIns="0" bIns="0" anchor="t" anchorCtr="0">
              <a:spAutoFit/>
            </a:bodyPr>
            <a:lstStyle/>
            <a:p>
              <a:pPr algn="ctr"/>
              <a:r>
                <a:rPr lang="zh-CN" sz="7500" dirty="0">
                  <a:solidFill>
                    <a:srgbClr val="1A1A1A"/>
                  </a:solidFill>
                  <a:latin typeface="Impact"/>
                  <a:ea typeface="Microsoft YaHei"/>
                  <a:cs typeface="Impact"/>
                </a:rPr>
                <a:t>BÜCHERBOGEN</a:t>
              </a:r>
            </a:p>
          </p:txBody>
        </p:sp>
        <p:sp>
          <p:nvSpPr>
            <p:cNvPr id="13" name="TextBox 13"/>
            <p:cNvSpPr txBox="1"/>
            <p:nvPr/>
          </p:nvSpPr>
          <p:spPr>
            <a:xfrm>
              <a:off x="4832032" y="3966210"/>
              <a:ext cx="2527935" cy="243840"/>
            </a:xfrm>
            <a:prstGeom prst="rect">
              <a:avLst/>
            </a:prstGeom>
            <a:noFill/>
            <a:ln>
              <a:noFill/>
            </a:ln>
          </p:spPr>
          <p:txBody>
            <a:bodyPr wrap="none" lIns="0" tIns="0" rIns="0" bIns="0" anchor="t" anchorCtr="0">
              <a:spAutoFit/>
            </a:bodyPr>
            <a:lstStyle/>
            <a:p>
              <a:pPr algn="ctr"/>
              <a:r>
                <a:rPr lang="zh-CN" sz="1200" dirty="0">
                  <a:solidFill>
                    <a:srgbClr val="1E4DBC"/>
                  </a:solidFill>
                  <a:latin typeface="Consolas"/>
                  <a:ea typeface="Microsoft YaHei"/>
                  <a:cs typeface="Consolas"/>
                </a:rPr>
                <a:t>柏林 · BERLIN · S-BAHN ARCHES</a:t>
              </a:r>
            </a:p>
          </p:txBody>
        </p:sp>
      </p:grpSp>
      <p:sp>
        <p:nvSpPr>
          <p:cNvPr id="15" name="Rectangle 15"/>
          <p:cNvSpPr/>
          <p:nvPr/>
        </p:nvSpPr>
        <p:spPr>
          <a:xfrm>
            <a:off x="0" y="4762500"/>
            <a:ext cx="12192000" cy="2095500"/>
          </a:xfrm>
          <a:prstGeom prst="rect">
            <a:avLst/>
          </a:prstGeom>
          <a:gradFill>
            <a:gsLst>
              <a:gs pos="0">
                <a:srgbClr val="1A1A1A">
                  <a:alpha val="0"/>
                </a:srgbClr>
              </a:gs>
              <a:gs pos="100000">
                <a:srgbClr val="1A1A1A">
                  <a:alpha val="78000"/>
                </a:srgbClr>
              </a:gs>
            </a:gsLst>
            <a:lin ang="5400000" scaled="1"/>
          </a:gradFill>
          <a:ln>
            <a:noFill/>
          </a:ln>
        </p:spPr>
      </p:sp>
      <p:grpSp>
        <p:nvGrpSpPr>
          <p:cNvPr id="29" name="Group 29"/>
          <p:cNvGrpSpPr/>
          <p:nvPr/>
        </p:nvGrpSpPr>
        <p:grpSpPr>
          <a:xfrm>
            <a:off x="571500" y="5143500"/>
            <a:ext cx="11077575" cy="1185862"/>
            <a:chOff x="571500" y="5143500"/>
            <a:chExt cx="11077575" cy="1185862"/>
          </a:xfrm>
        </p:grpSpPr>
        <p:sp>
          <p:nvSpPr>
            <p:cNvPr id="16" name="Rectangle 16"/>
            <p:cNvSpPr/>
            <p:nvPr/>
          </p:nvSpPr>
          <p:spPr>
            <a:xfrm>
              <a:off x="571500" y="5143500"/>
              <a:ext cx="133350" cy="1143000"/>
            </a:xfrm>
            <a:prstGeom prst="rect">
              <a:avLst/>
            </a:prstGeom>
            <a:solidFill>
              <a:srgbClr val="FF5C8A"/>
            </a:solidFill>
            <a:ln>
              <a:noFill/>
            </a:ln>
          </p:spPr>
        </p:sp>
        <p:sp>
          <p:nvSpPr>
            <p:cNvPr id="17" name="Rectangle 17"/>
            <p:cNvSpPr/>
            <p:nvPr/>
          </p:nvSpPr>
          <p:spPr>
            <a:xfrm>
              <a:off x="600075" y="5172075"/>
              <a:ext cx="133350" cy="1143000"/>
            </a:xfrm>
            <a:prstGeom prst="rect">
              <a:avLst/>
            </a:prstGeom>
            <a:solidFill>
              <a:srgbClr val="1E4DBC">
                <a:alpha val="60000"/>
              </a:srgbClr>
            </a:solidFill>
            <a:ln>
              <a:noFill/>
            </a:ln>
          </p:spPr>
        </p:sp>
        <p:sp>
          <p:nvSpPr>
            <p:cNvPr id="18" name="Rectangle 18"/>
            <p:cNvSpPr/>
            <p:nvPr/>
          </p:nvSpPr>
          <p:spPr>
            <a:xfrm>
              <a:off x="571500" y="5143500"/>
              <a:ext cx="133350" cy="1143000"/>
            </a:xfrm>
            <a:prstGeom prst="rect">
              <a:avLst/>
            </a:prstGeom>
            <a:solidFill>
              <a:srgbClr val="FF5C8A"/>
            </a:solidFill>
            <a:ln>
              <a:noFill/>
            </a:ln>
          </p:spPr>
        </p:sp>
        <p:sp>
          <p:nvSpPr>
            <p:cNvPr id="19" name="TextBox 19"/>
            <p:cNvSpPr txBox="1"/>
            <p:nvPr/>
          </p:nvSpPr>
          <p:spPr>
            <a:xfrm>
              <a:off x="853440" y="5215890"/>
              <a:ext cx="3606565" cy="365760"/>
            </a:xfrm>
            <a:prstGeom prst="rect">
              <a:avLst/>
            </a:prstGeom>
            <a:noFill/>
            <a:ln>
              <a:noFill/>
            </a:ln>
          </p:spPr>
          <p:txBody>
            <a:bodyPr wrap="none" lIns="0" tIns="0" rIns="0" bIns="0" anchor="t" anchorCtr="0">
              <a:spAutoFit/>
            </a:bodyPr>
            <a:lstStyle/>
            <a:p>
              <a:pPr algn="l"/>
              <a:r>
                <a:rPr lang="zh-CN" sz="1800" b="1" dirty="0">
                  <a:solidFill>
                    <a:srgbClr val="F5EFE0"/>
                  </a:solidFill>
                  <a:latin typeface="Arial"/>
                  <a:ea typeface="Microsoft YaHei"/>
                  <a:cs typeface="Arial"/>
                </a:rPr>
                <a:t>藏在 S-BAHN 高架桥下的拱顶</a:t>
              </a:r>
            </a:p>
          </p:txBody>
        </p:sp>
        <p:sp>
          <p:nvSpPr>
            <p:cNvPr id="20" name="TextBox 20"/>
            <p:cNvSpPr txBox="1"/>
            <p:nvPr/>
          </p:nvSpPr>
          <p:spPr>
            <a:xfrm>
              <a:off x="861060" y="5585460"/>
              <a:ext cx="5919216" cy="243840"/>
            </a:xfrm>
            <a:prstGeom prst="rect">
              <a:avLst/>
            </a:prstGeom>
            <a:noFill/>
            <a:ln>
              <a:noFill/>
            </a:ln>
          </p:spPr>
          <p:txBody>
            <a:bodyPr wrap="none" lIns="0" tIns="0" rIns="0" bIns="0" anchor="t" anchorCtr="0">
              <a:spAutoFit/>
            </a:bodyPr>
            <a:lstStyle/>
            <a:p>
              <a:pPr algn="l"/>
              <a:r>
                <a:rPr lang="zh-CN" sz="1200" dirty="0">
                  <a:solidFill>
                    <a:srgbClr val="F5EFE0"/>
                  </a:solidFill>
                  <a:latin typeface="Arial"/>
                  <a:ea typeface="Microsoft YaHei"/>
                  <a:cs typeface="Arial"/>
                </a:rPr>
                <a:t>砖砌拱顶 + 火车隆隆 + 头顶尘埃 —— 专攻艺术 / 设计 / 摄影 / 电影 / 建筑书</a:t>
              </a:r>
            </a:p>
          </p:txBody>
        </p:sp>
        <p:sp>
          <p:nvSpPr>
            <p:cNvPr id="21" name="TextBox 21"/>
            <p:cNvSpPr txBox="1"/>
            <p:nvPr/>
          </p:nvSpPr>
          <p:spPr>
            <a:xfrm>
              <a:off x="861060" y="5814060"/>
              <a:ext cx="3728466" cy="243840"/>
            </a:xfrm>
            <a:prstGeom prst="rect">
              <a:avLst/>
            </a:prstGeom>
            <a:noFill/>
            <a:ln>
              <a:noFill/>
            </a:ln>
          </p:spPr>
          <p:txBody>
            <a:bodyPr wrap="none" lIns="0" tIns="0" rIns="0" bIns="0" anchor="t" anchorCtr="0">
              <a:spAutoFit/>
            </a:bodyPr>
            <a:lstStyle/>
            <a:p>
              <a:pPr algn="l"/>
              <a:r>
                <a:rPr lang="zh-CN" sz="1200" dirty="0">
                  <a:solidFill>
                    <a:srgbClr val="F5EFE0"/>
                  </a:solidFill>
                  <a:latin typeface="Arial"/>
                  <a:ea typeface="Microsoft YaHei"/>
                  <a:cs typeface="Arial"/>
                </a:rPr>
                <a:t>柏林"特定主题书店"的范式：不要全面，要绝对</a:t>
              </a:r>
            </a:p>
          </p:txBody>
        </p:sp>
        <p:sp>
          <p:nvSpPr>
            <p:cNvPr id="22" name="TextBox 22"/>
            <p:cNvSpPr txBox="1"/>
            <p:nvPr/>
          </p:nvSpPr>
          <p:spPr>
            <a:xfrm>
              <a:off x="862965" y="6116002"/>
              <a:ext cx="1797891" cy="213360"/>
            </a:xfrm>
            <a:prstGeom prst="rect">
              <a:avLst/>
            </a:prstGeom>
            <a:noFill/>
            <a:ln>
              <a:noFill/>
            </a:ln>
          </p:spPr>
          <p:txBody>
            <a:bodyPr wrap="none" lIns="0" tIns="0" rIns="0" bIns="0" anchor="t" anchorCtr="0">
              <a:spAutoFit/>
            </a:bodyPr>
            <a:lstStyle/>
            <a:p>
              <a:pPr algn="l"/>
              <a:r>
                <a:rPr lang="zh-CN" sz="1050" b="1" dirty="0">
                  <a:solidFill>
                    <a:srgbClr val="FF5C8A"/>
                  </a:solidFill>
                  <a:latin typeface="Arial"/>
                  <a:ea typeface="Microsoft YaHei"/>
                  <a:cs typeface="Arial"/>
                </a:rPr>
                <a:t>→ 书店 = 一个主题的世界</a:t>
              </a:r>
            </a:p>
          </p:txBody>
        </p:sp>
        <p:sp>
          <p:nvSpPr>
            <p:cNvPr id="23" name="Rectangle 23"/>
            <p:cNvSpPr/>
            <p:nvPr/>
          </p:nvSpPr>
          <p:spPr>
            <a:xfrm>
              <a:off x="8572500" y="5143500"/>
              <a:ext cx="3048000" cy="1143000"/>
            </a:xfrm>
            <a:prstGeom prst="rect">
              <a:avLst/>
            </a:prstGeom>
            <a:solidFill>
              <a:srgbClr val="1E4DBC"/>
            </a:solidFill>
            <a:ln>
              <a:noFill/>
            </a:ln>
          </p:spPr>
        </p:sp>
        <p:sp>
          <p:nvSpPr>
            <p:cNvPr id="24" name="Rectangle 24"/>
            <p:cNvSpPr/>
            <p:nvPr/>
          </p:nvSpPr>
          <p:spPr>
            <a:xfrm>
              <a:off x="8601075" y="5172075"/>
              <a:ext cx="3048000" cy="1143000"/>
            </a:xfrm>
            <a:prstGeom prst="rect">
              <a:avLst/>
            </a:prstGeom>
            <a:solidFill>
              <a:srgbClr val="FF5C8A">
                <a:alpha val="60000"/>
              </a:srgbClr>
            </a:solidFill>
            <a:ln>
              <a:noFill/>
            </a:ln>
          </p:spPr>
        </p:sp>
        <p:sp>
          <p:nvSpPr>
            <p:cNvPr id="25" name="Rectangle 25"/>
            <p:cNvSpPr/>
            <p:nvPr/>
          </p:nvSpPr>
          <p:spPr>
            <a:xfrm>
              <a:off x="8572500" y="5143500"/>
              <a:ext cx="3048000" cy="1143000"/>
            </a:xfrm>
            <a:prstGeom prst="rect">
              <a:avLst/>
            </a:prstGeom>
            <a:solidFill>
              <a:srgbClr val="1E4DBC"/>
            </a:solidFill>
            <a:ln>
              <a:noFill/>
            </a:ln>
          </p:spPr>
        </p:sp>
        <p:sp>
          <p:nvSpPr>
            <p:cNvPr id="26" name="TextBox 26"/>
            <p:cNvSpPr txBox="1"/>
            <p:nvPr/>
          </p:nvSpPr>
          <p:spPr>
            <a:xfrm>
              <a:off x="9145905" y="5322570"/>
              <a:ext cx="1901190" cy="487680"/>
            </a:xfrm>
            <a:prstGeom prst="rect">
              <a:avLst/>
            </a:prstGeom>
            <a:noFill/>
            <a:ln>
              <a:noFill/>
            </a:ln>
          </p:spPr>
          <p:txBody>
            <a:bodyPr wrap="none" lIns="0" tIns="0" rIns="0" bIns="0" anchor="t" anchorCtr="0">
              <a:spAutoFit/>
            </a:bodyPr>
            <a:lstStyle/>
            <a:p>
              <a:pPr algn="ctr"/>
              <a:r>
                <a:rPr lang="zh-CN" sz="2400" dirty="0">
                  <a:solidFill>
                    <a:srgbClr val="F5EFE0"/>
                  </a:solidFill>
                  <a:latin typeface="Impact"/>
                  <a:ea typeface="Microsoft YaHei"/>
                  <a:cs typeface="Impact"/>
                </a:rPr>
                <a:t>5 SUBJECTS</a:t>
              </a:r>
            </a:p>
          </p:txBody>
        </p:sp>
        <p:sp>
          <p:nvSpPr>
            <p:cNvPr id="27" name="TextBox 27"/>
            <p:cNvSpPr txBox="1"/>
            <p:nvPr/>
          </p:nvSpPr>
          <p:spPr>
            <a:xfrm>
              <a:off x="8963692" y="5754052"/>
              <a:ext cx="2265616" cy="213360"/>
            </a:xfrm>
            <a:prstGeom prst="rect">
              <a:avLst/>
            </a:prstGeom>
            <a:noFill/>
            <a:ln>
              <a:noFill/>
            </a:ln>
          </p:spPr>
          <p:txBody>
            <a:bodyPr wrap="none" lIns="0" tIns="0" rIns="0" bIns="0" anchor="t" anchorCtr="0">
              <a:spAutoFit/>
            </a:bodyPr>
            <a:lstStyle/>
            <a:p>
              <a:pPr algn="ctr"/>
              <a:r>
                <a:rPr lang="zh-CN" sz="1050" dirty="0">
                  <a:solidFill>
                    <a:srgbClr val="F5EFE0"/>
                  </a:solidFill>
                  <a:latin typeface="Arial"/>
                  <a:ea typeface="Microsoft YaHei"/>
                  <a:cs typeface="Arial"/>
                </a:rPr>
                <a:t>艺术 / 设计 / 摄影 / 电影 / 建筑</a:t>
              </a:r>
            </a:p>
          </p:txBody>
        </p:sp>
        <p:sp>
          <p:nvSpPr>
            <p:cNvPr id="28" name="TextBox 28"/>
            <p:cNvSpPr txBox="1"/>
            <p:nvPr/>
          </p:nvSpPr>
          <p:spPr>
            <a:xfrm>
              <a:off x="9390186" y="6006941"/>
              <a:ext cx="1412629" cy="167640"/>
            </a:xfrm>
            <a:prstGeom prst="rect">
              <a:avLst/>
            </a:prstGeom>
            <a:noFill/>
            <a:ln>
              <a:noFill/>
            </a:ln>
          </p:spPr>
          <p:txBody>
            <a:bodyPr wrap="none" lIns="0" tIns="0" rIns="0" bIns="0" anchor="t" anchorCtr="0">
              <a:spAutoFit/>
            </a:bodyPr>
            <a:lstStyle/>
            <a:p>
              <a:pPr algn="ctr"/>
              <a:r>
                <a:rPr lang="zh-CN" sz="825" dirty="0">
                  <a:solidFill>
                    <a:srgbClr val="FF5C8A"/>
                  </a:solidFill>
                  <a:latin typeface="Consolas"/>
                  <a:ea typeface="Microsoft YaHei"/>
                  <a:cs typeface="Consolas"/>
                </a:rPr>
                <a:t>UNDER ONE ARCHED VAULT</a:t>
              </a:r>
            </a:p>
          </p:txBody>
        </p:sp>
      </p:grpSp>
      <p:grpSp>
        <p:nvGrpSpPr>
          <p:cNvPr id="32" name="Group 32"/>
          <p:cNvGrpSpPr/>
          <p:nvPr/>
        </p:nvGrpSpPr>
        <p:grpSpPr>
          <a:xfrm>
            <a:off x="561022" y="6654641"/>
            <a:ext cx="11069956" cy="167640"/>
            <a:chOff x="561022" y="6654641"/>
            <a:chExt cx="11069956" cy="167640"/>
          </a:xfrm>
        </p:grpSpPr>
        <p:sp>
          <p:nvSpPr>
            <p:cNvPr id="30" name="TextBox 30"/>
            <p:cNvSpPr txBox="1"/>
            <p:nvPr/>
          </p:nvSpPr>
          <p:spPr>
            <a:xfrm>
              <a:off x="561022" y="6654641"/>
              <a:ext cx="1454801" cy="167640"/>
            </a:xfrm>
            <a:prstGeom prst="rect">
              <a:avLst/>
            </a:prstGeom>
            <a:noFill/>
            <a:ln>
              <a:noFill/>
            </a:ln>
          </p:spPr>
          <p:txBody>
            <a:bodyPr wrap="none" lIns="0" tIns="0" rIns="0" bIns="0" anchor="t" anchorCtr="0">
              <a:spAutoFit/>
            </a:bodyPr>
            <a:lstStyle/>
            <a:p>
              <a:pPr algn="l"/>
              <a:r>
                <a:rPr lang="zh-CN" sz="825" dirty="0">
                  <a:solidFill>
                    <a:srgbClr val="F5EFE0"/>
                  </a:solidFill>
                  <a:latin typeface="Consolas"/>
                  <a:ea typeface="Microsoft YaHei"/>
                  <a:cs typeface="Consolas"/>
                </a:rPr>
                <a:t>P11 · BERLIN BÜCHERBOGEN</a:t>
              </a:r>
            </a:p>
          </p:txBody>
        </p:sp>
        <p:sp>
          <p:nvSpPr>
            <p:cNvPr id="31" name="TextBox 31"/>
            <p:cNvSpPr txBox="1"/>
            <p:nvPr/>
          </p:nvSpPr>
          <p:spPr>
            <a:xfrm>
              <a:off x="9639991" y="6654641"/>
              <a:ext cx="1990987" cy="167640"/>
            </a:xfrm>
            <a:prstGeom prst="rect">
              <a:avLst/>
            </a:prstGeom>
            <a:noFill/>
            <a:ln>
              <a:noFill/>
            </a:ln>
          </p:spPr>
          <p:txBody>
            <a:bodyPr wrap="none" lIns="0" tIns="0" rIns="0" bIns="0" anchor="t" anchorCtr="0">
              <a:spAutoFit/>
            </a:bodyPr>
            <a:lstStyle/>
            <a:p>
              <a:pPr algn="r"/>
              <a:r>
                <a:rPr lang="zh-CN" sz="825" dirty="0">
                  <a:solidFill>
                    <a:srgbClr val="F5EFE0"/>
                  </a:solidFill>
                  <a:latin typeface="Consolas"/>
                  <a:ea typeface="Microsoft YaHei"/>
                  <a:cs typeface="Consolas"/>
                </a:rPr>
                <a:t>EUROPEAN INDIE BOOKSTORE FINALE</a:t>
              </a:r>
            </a:p>
          </p:txBody>
        </p:sp>
      </p:grpSp>
    </p:spTree>
  </p:cSld>
  <p:clrMapOvr>
    <a:masterClrMapping/>
  </p:clrMapOvr>
  <p:transition xmlns:p14="http://schemas.microsoft.com/office/powerpoint/2010/main" p14:dur="5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childTnLst>
                                </p:cTn>
                              </p:par>
                            </p:childTnLst>
                          </p:cTn>
                        </p:par>
                        <p:par>
                          <p:cTn id="8" fill="hold">
                            <p:stCondLst>
                              <p:cond delay="800"/>
                            </p:stCondLst>
                            <p:childTnLst>
                              <p:par>
                                <p:cTn id="9" presetID="4"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ox(in)">
                                      <p:cBhvr>
                                        <p:cTn id="11" dur="550"/>
                                        <p:tgtEl>
                                          <p:spTgt spid="14"/>
                                        </p:tgtEl>
                                      </p:cBhvr>
                                    </p:animEffect>
                                  </p:childTnLst>
                                </p:cTn>
                              </p:par>
                            </p:childTnLst>
                          </p:cTn>
                        </p:par>
                        <p:par>
                          <p:cTn id="12" fill="hold">
                            <p:stCondLst>
                              <p:cond delay="1600"/>
                            </p:stCondLst>
                            <p:childTnLst>
                              <p:par>
                                <p:cTn id="13" presetID="22" presetClass="entr" presetSubtype="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sp>
        <p:nvSpPr>
          <p:cNvPr id="3" name="Rectangle 3"/>
          <p:cNvSpPr/>
          <p:nvPr/>
        </p:nvSpPr>
        <p:spPr>
          <a:xfrm>
            <a:off x="0" y="0"/>
            <a:ext cx="12192000" cy="6858000"/>
          </a:xfrm>
          <a:prstGeom prst="rect">
            <a:avLst/>
          </a:prstGeom>
          <a:noFill/>
          <a:ln>
            <a:noFill/>
          </a:ln>
        </p:spPr>
      </p:sp>
      <p:grpSp>
        <p:nvGrpSpPr>
          <p:cNvPr id="9" name="Group 9"/>
          <p:cNvGrpSpPr/>
          <p:nvPr/>
        </p:nvGrpSpPr>
        <p:grpSpPr>
          <a:xfrm>
            <a:off x="571500" y="533400"/>
            <a:ext cx="7820739" cy="733425"/>
            <a:chOff x="571500" y="533400"/>
            <a:chExt cx="7820739" cy="733425"/>
          </a:xfrm>
        </p:grpSpPr>
        <p:sp>
          <p:nvSpPr>
            <p:cNvPr id="4" name="Rectangle 4"/>
            <p:cNvSpPr/>
            <p:nvPr/>
          </p:nvSpPr>
          <p:spPr>
            <a:xfrm>
              <a:off x="571500" y="533400"/>
              <a:ext cx="133350" cy="647700"/>
            </a:xfrm>
            <a:prstGeom prst="rect">
              <a:avLst/>
            </a:prstGeom>
            <a:solidFill>
              <a:srgbClr val="1E4DBC"/>
            </a:solidFill>
            <a:ln>
              <a:noFill/>
            </a:ln>
          </p:spPr>
        </p:sp>
        <p:sp>
          <p:nvSpPr>
            <p:cNvPr id="5" name="Rectangle 5"/>
            <p:cNvSpPr/>
            <p:nvPr/>
          </p:nvSpPr>
          <p:spPr>
            <a:xfrm>
              <a:off x="600075" y="561975"/>
              <a:ext cx="133350" cy="647700"/>
            </a:xfrm>
            <a:prstGeom prst="rect">
              <a:avLst/>
            </a:prstGeom>
            <a:solidFill>
              <a:srgbClr val="FF5C8A">
                <a:alpha val="70000"/>
              </a:srgbClr>
            </a:solidFill>
            <a:ln>
              <a:noFill/>
            </a:ln>
          </p:spPr>
        </p:sp>
        <p:sp>
          <p:nvSpPr>
            <p:cNvPr id="6" name="Rectangle 6"/>
            <p:cNvSpPr/>
            <p:nvPr/>
          </p:nvSpPr>
          <p:spPr>
            <a:xfrm>
              <a:off x="571500" y="533400"/>
              <a:ext cx="133350" cy="647700"/>
            </a:xfrm>
            <a:prstGeom prst="rect">
              <a:avLst/>
            </a:prstGeom>
            <a:solidFill>
              <a:srgbClr val="1E4DBC"/>
            </a:solidFill>
            <a:ln>
              <a:noFill/>
            </a:ln>
          </p:spPr>
        </p:sp>
        <p:sp>
          <p:nvSpPr>
            <p:cNvPr id="7" name="TextBox 7"/>
            <p:cNvSpPr txBox="1"/>
            <p:nvPr/>
          </p:nvSpPr>
          <p:spPr>
            <a:xfrm>
              <a:off x="836295" y="593408"/>
              <a:ext cx="7555944" cy="640080"/>
            </a:xfrm>
            <a:prstGeom prst="rect">
              <a:avLst/>
            </a:prstGeom>
            <a:noFill/>
            <a:ln>
              <a:noFill/>
            </a:ln>
          </p:spPr>
          <p:txBody>
            <a:bodyPr wrap="none" lIns="0" tIns="0" rIns="0" bIns="0" anchor="t" anchorCtr="0">
              <a:spAutoFit/>
            </a:bodyPr>
            <a:lstStyle/>
            <a:p>
              <a:pPr algn="l"/>
              <a:r>
                <a:rPr lang="zh-CN" sz="3150" dirty="0">
                  <a:solidFill>
                    <a:srgbClr val="1A1A1A"/>
                  </a:solidFill>
                  <a:latin typeface="Impact"/>
                  <a:ea typeface="Microsoft YaHei"/>
                  <a:cs typeface="Impact"/>
                </a:rPr>
                <a:t>中国大陆独立书店地图（ZINE 倾向）</a:t>
              </a:r>
            </a:p>
          </p:txBody>
        </p:sp>
        <p:sp>
          <p:nvSpPr>
            <p:cNvPr id="8" name="TextBox 8"/>
            <p:cNvSpPr txBox="1"/>
            <p:nvPr/>
          </p:nvSpPr>
          <p:spPr>
            <a:xfrm>
              <a:off x="864870" y="1083945"/>
              <a:ext cx="3854482" cy="182880"/>
            </a:xfrm>
            <a:prstGeom prst="rect">
              <a:avLst/>
            </a:prstGeom>
            <a:noFill/>
            <a:ln>
              <a:noFill/>
            </a:ln>
          </p:spPr>
          <p:txBody>
            <a:bodyPr wrap="none" lIns="0" tIns="0" rIns="0" bIns="0" anchor="t" anchorCtr="0">
              <a:spAutoFit/>
            </a:bodyPr>
            <a:lstStyle/>
            <a:p>
              <a:pPr algn="l"/>
              <a:r>
                <a:rPr lang="zh-CN" sz="900" dirty="0">
                  <a:solidFill>
                    <a:srgbClr val="5A5A5A"/>
                  </a:solidFill>
                  <a:latin typeface="Consolas"/>
                  <a:ea typeface="Microsoft YaHei"/>
                  <a:cs typeface="Consolas"/>
                </a:rPr>
                <a:t>15 STORES · ★ ZINE INTENSITY · MAINLAND CHINA · CURATED 2026</a:t>
              </a:r>
            </a:p>
          </p:txBody>
        </p:sp>
      </p:grpSp>
      <p:sp>
        <p:nvSpPr>
          <p:cNvPr id="10" name="Rectangle 10"/>
          <p:cNvSpPr/>
          <p:nvPr/>
        </p:nvSpPr>
        <p:spPr>
          <a:xfrm>
            <a:off x="571500" y="1409700"/>
            <a:ext cx="11049000" cy="4724400"/>
          </a:xfrm>
          <a:prstGeom prst="rect">
            <a:avLst/>
          </a:prstGeom>
          <a:noFill/>
          <a:ln w="28575">
            <a:solidFill>
              <a:srgbClr val="1A1A1A"/>
            </a:solidFill>
          </a:ln>
        </p:spPr>
      </p:sp>
      <p:grpSp>
        <p:nvGrpSpPr>
          <p:cNvPr id="95" name="Group 95"/>
          <p:cNvGrpSpPr/>
          <p:nvPr/>
        </p:nvGrpSpPr>
        <p:grpSpPr>
          <a:xfrm>
            <a:off x="571500" y="1409700"/>
            <a:ext cx="11077575" cy="4686300"/>
            <a:chOff x="571500" y="1409700"/>
            <a:chExt cx="11077575" cy="4686300"/>
          </a:xfrm>
        </p:grpSpPr>
        <p:sp>
          <p:nvSpPr>
            <p:cNvPr id="11" name="Rectangle 11"/>
            <p:cNvSpPr/>
            <p:nvPr/>
          </p:nvSpPr>
          <p:spPr>
            <a:xfrm>
              <a:off x="571500" y="1409700"/>
              <a:ext cx="11049000" cy="381000"/>
            </a:xfrm>
            <a:prstGeom prst="rect">
              <a:avLst/>
            </a:prstGeom>
            <a:solidFill>
              <a:srgbClr val="1A1A1A"/>
            </a:solidFill>
            <a:ln>
              <a:noFill/>
            </a:ln>
          </p:spPr>
        </p:sp>
        <p:sp>
          <p:nvSpPr>
            <p:cNvPr id="12" name="Rectangle 12"/>
            <p:cNvSpPr/>
            <p:nvPr/>
          </p:nvSpPr>
          <p:spPr>
            <a:xfrm>
              <a:off x="600075" y="1438275"/>
              <a:ext cx="11049000" cy="381000"/>
            </a:xfrm>
            <a:prstGeom prst="rect">
              <a:avLst/>
            </a:prstGeom>
            <a:solidFill>
              <a:srgbClr val="FF5C8A">
                <a:alpha val="55000"/>
              </a:srgbClr>
            </a:solidFill>
            <a:ln>
              <a:noFill/>
            </a:ln>
          </p:spPr>
        </p:sp>
        <p:sp>
          <p:nvSpPr>
            <p:cNvPr id="13" name="Rectangle 13"/>
            <p:cNvSpPr/>
            <p:nvPr/>
          </p:nvSpPr>
          <p:spPr>
            <a:xfrm>
              <a:off x="571500" y="1409700"/>
              <a:ext cx="11049000" cy="381000"/>
            </a:xfrm>
            <a:prstGeom prst="rect">
              <a:avLst/>
            </a:prstGeom>
            <a:solidFill>
              <a:srgbClr val="1A1A1A"/>
            </a:solidFill>
            <a:ln>
              <a:noFill/>
            </a:ln>
          </p:spPr>
        </p:sp>
        <p:sp>
          <p:nvSpPr>
            <p:cNvPr id="14" name="TextBox 14"/>
            <p:cNvSpPr txBox="1"/>
            <p:nvPr/>
          </p:nvSpPr>
          <p:spPr>
            <a:xfrm>
              <a:off x="749618" y="1552099"/>
              <a:ext cx="936829" cy="198120"/>
            </a:xfrm>
            <a:prstGeom prst="rect">
              <a:avLst/>
            </a:prstGeom>
            <a:noFill/>
            <a:ln>
              <a:noFill/>
            </a:ln>
          </p:spPr>
          <p:txBody>
            <a:bodyPr wrap="none" lIns="0" tIns="0" rIns="0" bIns="0" anchor="t" anchorCtr="0">
              <a:spAutoFit/>
            </a:bodyPr>
            <a:lstStyle/>
            <a:p>
              <a:pPr algn="l"/>
              <a:r>
                <a:rPr lang="zh-CN" sz="975" b="1" dirty="0">
                  <a:solidFill>
                    <a:srgbClr val="F5EFE0"/>
                  </a:solidFill>
                  <a:latin typeface="Consolas"/>
                  <a:ea typeface="Microsoft YaHei"/>
                  <a:cs typeface="Consolas"/>
                </a:rPr>
                <a:t>书店 · STORE</a:t>
              </a:r>
            </a:p>
          </p:txBody>
        </p:sp>
        <p:sp>
          <p:nvSpPr>
            <p:cNvPr id="15" name="TextBox 15"/>
            <p:cNvSpPr txBox="1"/>
            <p:nvPr/>
          </p:nvSpPr>
          <p:spPr>
            <a:xfrm>
              <a:off x="3607118" y="1552099"/>
              <a:ext cx="787310" cy="198120"/>
            </a:xfrm>
            <a:prstGeom prst="rect">
              <a:avLst/>
            </a:prstGeom>
            <a:noFill/>
            <a:ln>
              <a:noFill/>
            </a:ln>
          </p:spPr>
          <p:txBody>
            <a:bodyPr wrap="none" lIns="0" tIns="0" rIns="0" bIns="0" anchor="t" anchorCtr="0">
              <a:spAutoFit/>
            </a:bodyPr>
            <a:lstStyle/>
            <a:p>
              <a:pPr algn="l"/>
              <a:r>
                <a:rPr lang="zh-CN" sz="975" b="1" dirty="0">
                  <a:solidFill>
                    <a:srgbClr val="F5EFE0"/>
                  </a:solidFill>
                  <a:latin typeface="Consolas"/>
                  <a:ea typeface="Microsoft YaHei"/>
                  <a:cs typeface="Consolas"/>
                </a:rPr>
                <a:t>城市 · CITY</a:t>
              </a:r>
            </a:p>
          </p:txBody>
        </p:sp>
        <p:sp>
          <p:nvSpPr>
            <p:cNvPr id="16" name="TextBox 16"/>
            <p:cNvSpPr txBox="1"/>
            <p:nvPr/>
          </p:nvSpPr>
          <p:spPr>
            <a:xfrm>
              <a:off x="5321618" y="1552099"/>
              <a:ext cx="1235866" cy="198120"/>
            </a:xfrm>
            <a:prstGeom prst="rect">
              <a:avLst/>
            </a:prstGeom>
            <a:noFill/>
            <a:ln>
              <a:noFill/>
            </a:ln>
          </p:spPr>
          <p:txBody>
            <a:bodyPr wrap="none" lIns="0" tIns="0" rIns="0" bIns="0" anchor="t" anchorCtr="0">
              <a:spAutoFit/>
            </a:bodyPr>
            <a:lstStyle/>
            <a:p>
              <a:pPr algn="l"/>
              <a:r>
                <a:rPr lang="zh-CN" sz="975" b="1" dirty="0">
                  <a:solidFill>
                    <a:srgbClr val="F5EFE0"/>
                  </a:solidFill>
                  <a:latin typeface="Consolas"/>
                  <a:ea typeface="Microsoft YaHei"/>
                  <a:cs typeface="Consolas"/>
                </a:rPr>
                <a:t>特色 · CHARACTER</a:t>
              </a:r>
            </a:p>
          </p:txBody>
        </p:sp>
        <p:sp>
          <p:nvSpPr>
            <p:cNvPr id="17" name="TextBox 17"/>
            <p:cNvSpPr txBox="1"/>
            <p:nvPr/>
          </p:nvSpPr>
          <p:spPr>
            <a:xfrm>
              <a:off x="10147390" y="1552099"/>
              <a:ext cx="660219" cy="198120"/>
            </a:xfrm>
            <a:prstGeom prst="rect">
              <a:avLst/>
            </a:prstGeom>
            <a:noFill/>
            <a:ln>
              <a:noFill/>
            </a:ln>
          </p:spPr>
          <p:txBody>
            <a:bodyPr wrap="none" lIns="0" tIns="0" rIns="0" bIns="0" anchor="t" anchorCtr="0">
              <a:spAutoFit/>
            </a:bodyPr>
            <a:lstStyle/>
            <a:p>
              <a:pPr algn="ctr"/>
              <a:r>
                <a:rPr lang="zh-CN" sz="975" b="1" dirty="0">
                  <a:solidFill>
                    <a:srgbClr val="F5EFE0"/>
                  </a:solidFill>
                  <a:latin typeface="Consolas"/>
                  <a:ea typeface="Microsoft YaHei"/>
                  <a:cs typeface="Consolas"/>
                </a:rPr>
                <a:t>ZINE 倾向</a:t>
              </a:r>
            </a:p>
          </p:txBody>
        </p:sp>
        <p:sp>
          <p:nvSpPr>
            <p:cNvPr id="18" name="Line 18"/>
            <p:cNvSpPr/>
            <p:nvPr/>
          </p:nvSpPr>
          <p:spPr>
            <a:xfrm>
              <a:off x="3429000" y="1790700"/>
              <a:ext cx="9525" cy="4152900"/>
            </a:xfrm>
            <a:custGeom>
              <a:avLst/>
              <a:gdLst/>
              <a:ahLst/>
              <a:cxnLst/>
              <a:rect l="l" t="t" r="r" b="b"/>
              <a:pathLst>
                <a:path w="9525" h="4152900">
                  <a:moveTo>
                    <a:pt x="0" y="0"/>
                  </a:moveTo>
                  <a:lnTo>
                    <a:pt x="0" y="4152900"/>
                  </a:lnTo>
                </a:path>
              </a:pathLst>
            </a:custGeom>
            <a:noFill/>
            <a:ln w="14288">
              <a:solidFill>
                <a:srgbClr val="1A1A1A"/>
              </a:solidFill>
            </a:ln>
          </p:spPr>
        </p:sp>
        <p:sp>
          <p:nvSpPr>
            <p:cNvPr id="19" name="Line 19"/>
            <p:cNvSpPr/>
            <p:nvPr/>
          </p:nvSpPr>
          <p:spPr>
            <a:xfrm>
              <a:off x="5143500" y="1790700"/>
              <a:ext cx="9525" cy="4152900"/>
            </a:xfrm>
            <a:custGeom>
              <a:avLst/>
              <a:gdLst/>
              <a:ahLst/>
              <a:cxnLst/>
              <a:rect l="l" t="t" r="r" b="b"/>
              <a:pathLst>
                <a:path w="9525" h="4152900">
                  <a:moveTo>
                    <a:pt x="0" y="0"/>
                  </a:moveTo>
                  <a:lnTo>
                    <a:pt x="0" y="4152900"/>
                  </a:lnTo>
                </a:path>
              </a:pathLst>
            </a:custGeom>
            <a:noFill/>
            <a:ln w="14288">
              <a:solidFill>
                <a:srgbClr val="1A1A1A"/>
              </a:solidFill>
            </a:ln>
          </p:spPr>
        </p:sp>
        <p:sp>
          <p:nvSpPr>
            <p:cNvPr id="20" name="Line 20"/>
            <p:cNvSpPr/>
            <p:nvPr/>
          </p:nvSpPr>
          <p:spPr>
            <a:xfrm>
              <a:off x="9715500" y="1790700"/>
              <a:ext cx="9525" cy="4152900"/>
            </a:xfrm>
            <a:custGeom>
              <a:avLst/>
              <a:gdLst/>
              <a:ahLst/>
              <a:cxnLst/>
              <a:rect l="l" t="t" r="r" b="b"/>
              <a:pathLst>
                <a:path w="9525" h="4152900">
                  <a:moveTo>
                    <a:pt x="0" y="0"/>
                  </a:moveTo>
                  <a:lnTo>
                    <a:pt x="0" y="4152900"/>
                  </a:lnTo>
                </a:path>
              </a:pathLst>
            </a:custGeom>
            <a:noFill/>
            <a:ln w="14288">
              <a:solidFill>
                <a:srgbClr val="1A1A1A"/>
              </a:solidFill>
            </a:ln>
          </p:spPr>
        </p:sp>
        <p:sp>
          <p:nvSpPr>
            <p:cNvPr id="21" name="Line 21"/>
            <p:cNvSpPr/>
            <p:nvPr/>
          </p:nvSpPr>
          <p:spPr>
            <a:xfrm>
              <a:off x="571500" y="207645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22" name="TextBox 22"/>
            <p:cNvSpPr txBox="1"/>
            <p:nvPr/>
          </p:nvSpPr>
          <p:spPr>
            <a:xfrm>
              <a:off x="748665" y="1867852"/>
              <a:ext cx="831771"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香蕉鱼书店</a:t>
              </a:r>
            </a:p>
          </p:txBody>
        </p:sp>
        <p:sp>
          <p:nvSpPr>
            <p:cNvPr id="23" name="TextBox 23"/>
            <p:cNvSpPr txBox="1"/>
            <p:nvPr/>
          </p:nvSpPr>
          <p:spPr>
            <a:xfrm>
              <a:off x="3606165" y="1867852"/>
              <a:ext cx="33337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上海</a:t>
              </a:r>
            </a:p>
          </p:txBody>
        </p:sp>
        <p:sp>
          <p:nvSpPr>
            <p:cNvPr id="24" name="TextBox 24"/>
            <p:cNvSpPr txBox="1"/>
            <p:nvPr/>
          </p:nvSpPr>
          <p:spPr>
            <a:xfrm>
              <a:off x="5321618" y="1875949"/>
              <a:ext cx="3171777"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首家专注独立出版 · 推广 zine · 自营 Riso 工作室</a:t>
              </a:r>
            </a:p>
          </p:txBody>
        </p:sp>
        <p:sp>
          <p:nvSpPr>
            <p:cNvPr id="25" name="TextBox 25"/>
            <p:cNvSpPr txBox="1"/>
            <p:nvPr/>
          </p:nvSpPr>
          <p:spPr>
            <a:xfrm>
              <a:off x="10317670" y="1851660"/>
              <a:ext cx="319659" cy="243840"/>
            </a:xfrm>
            <a:prstGeom prst="rect">
              <a:avLst/>
            </a:prstGeom>
            <a:noFill/>
            <a:ln>
              <a:noFill/>
            </a:ln>
          </p:spPr>
          <p:txBody>
            <a:bodyPr wrap="none" lIns="0" tIns="0" rIns="0" bIns="0" anchor="t" anchorCtr="0">
              <a:spAutoFit/>
            </a:bodyPr>
            <a:lstStyle/>
            <a:p>
              <a:pPr algn="ctr"/>
              <a:r>
                <a:rPr lang="zh-CN" sz="1200" dirty="0">
                  <a:solidFill>
                    <a:srgbClr val="FF5C8A"/>
                  </a:solidFill>
                  <a:latin typeface="Impact"/>
                  <a:ea typeface="Microsoft YaHei"/>
                  <a:cs typeface="Impact"/>
                </a:rPr>
                <a:t>★★★</a:t>
              </a:r>
            </a:p>
          </p:txBody>
        </p:sp>
        <p:sp>
          <p:nvSpPr>
            <p:cNvPr id="26" name="Line 26"/>
            <p:cNvSpPr/>
            <p:nvPr/>
          </p:nvSpPr>
          <p:spPr>
            <a:xfrm>
              <a:off x="571500" y="236220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27" name="TextBox 27"/>
            <p:cNvSpPr txBox="1"/>
            <p:nvPr/>
          </p:nvSpPr>
          <p:spPr>
            <a:xfrm>
              <a:off x="748665" y="2153602"/>
              <a:ext cx="509730"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假杂志</a:t>
              </a:r>
            </a:p>
          </p:txBody>
        </p:sp>
        <p:sp>
          <p:nvSpPr>
            <p:cNvPr id="28" name="TextBox 28"/>
            <p:cNvSpPr txBox="1"/>
            <p:nvPr/>
          </p:nvSpPr>
          <p:spPr>
            <a:xfrm>
              <a:off x="3606165" y="2153602"/>
              <a:ext cx="33337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宁波</a:t>
              </a:r>
            </a:p>
          </p:txBody>
        </p:sp>
        <p:sp>
          <p:nvSpPr>
            <p:cNvPr id="29" name="TextBox 29"/>
            <p:cNvSpPr txBox="1"/>
            <p:nvPr/>
          </p:nvSpPr>
          <p:spPr>
            <a:xfrm>
              <a:off x="5321618" y="2161699"/>
              <a:ext cx="2830020"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国内最早独立摄影出版机构 · 摄影 zine 圣地</a:t>
              </a:r>
            </a:p>
          </p:txBody>
        </p:sp>
        <p:sp>
          <p:nvSpPr>
            <p:cNvPr id="30" name="TextBox 30"/>
            <p:cNvSpPr txBox="1"/>
            <p:nvPr/>
          </p:nvSpPr>
          <p:spPr>
            <a:xfrm>
              <a:off x="10317670" y="2137410"/>
              <a:ext cx="319659" cy="243840"/>
            </a:xfrm>
            <a:prstGeom prst="rect">
              <a:avLst/>
            </a:prstGeom>
            <a:noFill/>
            <a:ln>
              <a:noFill/>
            </a:ln>
          </p:spPr>
          <p:txBody>
            <a:bodyPr wrap="none" lIns="0" tIns="0" rIns="0" bIns="0" anchor="t" anchorCtr="0">
              <a:spAutoFit/>
            </a:bodyPr>
            <a:lstStyle/>
            <a:p>
              <a:pPr algn="ctr"/>
              <a:r>
                <a:rPr lang="zh-CN" sz="1200" dirty="0">
                  <a:solidFill>
                    <a:srgbClr val="FF5C8A"/>
                  </a:solidFill>
                  <a:latin typeface="Impact"/>
                  <a:ea typeface="Microsoft YaHei"/>
                  <a:cs typeface="Impact"/>
                </a:rPr>
                <a:t>★★★</a:t>
              </a:r>
            </a:p>
          </p:txBody>
        </p:sp>
        <p:sp>
          <p:nvSpPr>
            <p:cNvPr id="31" name="Line 31"/>
            <p:cNvSpPr/>
            <p:nvPr/>
          </p:nvSpPr>
          <p:spPr>
            <a:xfrm>
              <a:off x="571500" y="264795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32" name="TextBox 32"/>
            <p:cNvSpPr txBox="1"/>
            <p:nvPr/>
          </p:nvSpPr>
          <p:spPr>
            <a:xfrm>
              <a:off x="748665" y="2439352"/>
              <a:ext cx="348710"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野狗</a:t>
              </a:r>
            </a:p>
          </p:txBody>
        </p:sp>
        <p:sp>
          <p:nvSpPr>
            <p:cNvPr id="33" name="TextBox 33"/>
            <p:cNvSpPr txBox="1"/>
            <p:nvPr/>
          </p:nvSpPr>
          <p:spPr>
            <a:xfrm>
              <a:off x="3606165" y="2439352"/>
              <a:ext cx="33337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郑州</a:t>
              </a:r>
            </a:p>
          </p:txBody>
        </p:sp>
        <p:sp>
          <p:nvSpPr>
            <p:cNvPr id="34" name="TextBox 34"/>
            <p:cNvSpPr txBox="1"/>
            <p:nvPr/>
          </p:nvSpPr>
          <p:spPr>
            <a:xfrm>
              <a:off x="5321618" y="2447449"/>
              <a:ext cx="2580823"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精选 200+ 国内外独立杂志 / 艺术出版物</a:t>
              </a:r>
            </a:p>
          </p:txBody>
        </p:sp>
        <p:sp>
          <p:nvSpPr>
            <p:cNvPr id="35" name="TextBox 35"/>
            <p:cNvSpPr txBox="1"/>
            <p:nvPr/>
          </p:nvSpPr>
          <p:spPr>
            <a:xfrm>
              <a:off x="10317670" y="2423160"/>
              <a:ext cx="319659" cy="243840"/>
            </a:xfrm>
            <a:prstGeom prst="rect">
              <a:avLst/>
            </a:prstGeom>
            <a:noFill/>
            <a:ln>
              <a:noFill/>
            </a:ln>
          </p:spPr>
          <p:txBody>
            <a:bodyPr wrap="none" lIns="0" tIns="0" rIns="0" bIns="0" anchor="t" anchorCtr="0">
              <a:spAutoFit/>
            </a:bodyPr>
            <a:lstStyle/>
            <a:p>
              <a:pPr algn="ctr"/>
              <a:r>
                <a:rPr lang="zh-CN" sz="1200" dirty="0">
                  <a:solidFill>
                    <a:srgbClr val="FF5C8A"/>
                  </a:solidFill>
                  <a:latin typeface="Impact"/>
                  <a:ea typeface="Microsoft YaHei"/>
                  <a:cs typeface="Impact"/>
                </a:rPr>
                <a:t>★★★</a:t>
              </a:r>
            </a:p>
          </p:txBody>
        </p:sp>
        <p:sp>
          <p:nvSpPr>
            <p:cNvPr id="36" name="Line 36"/>
            <p:cNvSpPr/>
            <p:nvPr/>
          </p:nvSpPr>
          <p:spPr>
            <a:xfrm>
              <a:off x="571500" y="293370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37" name="TextBox 37"/>
            <p:cNvSpPr txBox="1"/>
            <p:nvPr/>
          </p:nvSpPr>
          <p:spPr>
            <a:xfrm>
              <a:off x="748665" y="2725102"/>
              <a:ext cx="1661024"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一爿旧店 / BOOKMART</a:t>
              </a:r>
            </a:p>
          </p:txBody>
        </p:sp>
        <p:sp>
          <p:nvSpPr>
            <p:cNvPr id="38" name="TextBox 38"/>
            <p:cNvSpPr txBox="1"/>
            <p:nvPr/>
          </p:nvSpPr>
          <p:spPr>
            <a:xfrm>
              <a:off x="3606165" y="2725102"/>
              <a:ext cx="33337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舟山</a:t>
              </a:r>
            </a:p>
          </p:txBody>
        </p:sp>
        <p:sp>
          <p:nvSpPr>
            <p:cNvPr id="39" name="TextBox 39"/>
            <p:cNvSpPr txBox="1"/>
            <p:nvPr/>
          </p:nvSpPr>
          <p:spPr>
            <a:xfrm>
              <a:off x="5321618" y="2733199"/>
              <a:ext cx="2787301"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艺术书 / 摄影集 / zine / 独立出版物全方位</a:t>
              </a:r>
            </a:p>
          </p:txBody>
        </p:sp>
        <p:sp>
          <p:nvSpPr>
            <p:cNvPr id="40" name="TextBox 40"/>
            <p:cNvSpPr txBox="1"/>
            <p:nvPr/>
          </p:nvSpPr>
          <p:spPr>
            <a:xfrm>
              <a:off x="10317670" y="2708910"/>
              <a:ext cx="319659" cy="243840"/>
            </a:xfrm>
            <a:prstGeom prst="rect">
              <a:avLst/>
            </a:prstGeom>
            <a:noFill/>
            <a:ln>
              <a:noFill/>
            </a:ln>
          </p:spPr>
          <p:txBody>
            <a:bodyPr wrap="none" lIns="0" tIns="0" rIns="0" bIns="0" anchor="t" anchorCtr="0">
              <a:spAutoFit/>
            </a:bodyPr>
            <a:lstStyle/>
            <a:p>
              <a:pPr algn="ctr"/>
              <a:r>
                <a:rPr lang="zh-CN" sz="1200" dirty="0">
                  <a:solidFill>
                    <a:srgbClr val="FF5C8A"/>
                  </a:solidFill>
                  <a:latin typeface="Impact"/>
                  <a:ea typeface="Microsoft YaHei"/>
                  <a:cs typeface="Impact"/>
                </a:rPr>
                <a:t>★★★</a:t>
              </a:r>
            </a:p>
          </p:txBody>
        </p:sp>
        <p:sp>
          <p:nvSpPr>
            <p:cNvPr id="41" name="Line 41"/>
            <p:cNvSpPr/>
            <p:nvPr/>
          </p:nvSpPr>
          <p:spPr>
            <a:xfrm>
              <a:off x="571500" y="321945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42" name="TextBox 42"/>
            <p:cNvSpPr txBox="1"/>
            <p:nvPr/>
          </p:nvSpPr>
          <p:spPr>
            <a:xfrm>
              <a:off x="748665" y="3010852"/>
              <a:ext cx="501679"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Combo</a:t>
              </a:r>
            </a:p>
          </p:txBody>
        </p:sp>
        <p:sp>
          <p:nvSpPr>
            <p:cNvPr id="43" name="TextBox 43"/>
            <p:cNvSpPr txBox="1"/>
            <p:nvPr/>
          </p:nvSpPr>
          <p:spPr>
            <a:xfrm>
              <a:off x="3606165" y="3010852"/>
              <a:ext cx="33337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武汉</a:t>
              </a:r>
            </a:p>
          </p:txBody>
        </p:sp>
        <p:sp>
          <p:nvSpPr>
            <p:cNvPr id="44" name="TextBox 44"/>
            <p:cNvSpPr txBox="1"/>
            <p:nvPr/>
          </p:nvSpPr>
          <p:spPr>
            <a:xfrm>
              <a:off x="5321618" y="3018949"/>
              <a:ext cx="2488263"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设计师 / 插画师 / 艺术家作品展示空间</a:t>
              </a:r>
            </a:p>
          </p:txBody>
        </p:sp>
        <p:sp>
          <p:nvSpPr>
            <p:cNvPr id="45" name="TextBox 45"/>
            <p:cNvSpPr txBox="1"/>
            <p:nvPr/>
          </p:nvSpPr>
          <p:spPr>
            <a:xfrm>
              <a:off x="10365867" y="2994660"/>
              <a:ext cx="223266" cy="243840"/>
            </a:xfrm>
            <a:prstGeom prst="rect">
              <a:avLst/>
            </a:prstGeom>
            <a:noFill/>
            <a:ln>
              <a:noFill/>
            </a:ln>
          </p:spPr>
          <p:txBody>
            <a:bodyPr wrap="none" lIns="0" tIns="0" rIns="0" bIns="0" anchor="t" anchorCtr="0">
              <a:spAutoFit/>
            </a:bodyPr>
            <a:lstStyle/>
            <a:p>
              <a:pPr algn="ctr"/>
              <a:r>
                <a:rPr lang="zh-CN" sz="1200" dirty="0">
                  <a:solidFill>
                    <a:srgbClr val="FF5C8A"/>
                  </a:solidFill>
                  <a:latin typeface="Impact"/>
                  <a:ea typeface="Microsoft YaHei"/>
                  <a:cs typeface="Impact"/>
                </a:rPr>
                <a:t>★★</a:t>
              </a:r>
            </a:p>
          </p:txBody>
        </p:sp>
        <p:sp>
          <p:nvSpPr>
            <p:cNvPr id="46" name="Line 46"/>
            <p:cNvSpPr/>
            <p:nvPr/>
          </p:nvSpPr>
          <p:spPr>
            <a:xfrm>
              <a:off x="571500" y="350520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47" name="TextBox 47"/>
            <p:cNvSpPr txBox="1"/>
            <p:nvPr/>
          </p:nvSpPr>
          <p:spPr>
            <a:xfrm>
              <a:off x="748665" y="3296602"/>
              <a:ext cx="912281"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Protopaper</a:t>
              </a:r>
            </a:p>
          </p:txBody>
        </p:sp>
        <p:sp>
          <p:nvSpPr>
            <p:cNvPr id="48" name="TextBox 48"/>
            <p:cNvSpPr txBox="1"/>
            <p:nvPr/>
          </p:nvSpPr>
          <p:spPr>
            <a:xfrm>
              <a:off x="3606165" y="3296602"/>
              <a:ext cx="33337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西安</a:t>
              </a:r>
            </a:p>
          </p:txBody>
        </p:sp>
        <p:sp>
          <p:nvSpPr>
            <p:cNvPr id="49" name="TextBox 49"/>
            <p:cNvSpPr txBox="1"/>
            <p:nvPr/>
          </p:nvSpPr>
          <p:spPr>
            <a:xfrm>
              <a:off x="5321618" y="3304699"/>
              <a:ext cx="2182106"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设计工作室转书店 · 社区艺术连接</a:t>
              </a:r>
            </a:p>
          </p:txBody>
        </p:sp>
        <p:sp>
          <p:nvSpPr>
            <p:cNvPr id="50" name="TextBox 50"/>
            <p:cNvSpPr txBox="1"/>
            <p:nvPr/>
          </p:nvSpPr>
          <p:spPr>
            <a:xfrm>
              <a:off x="10365867" y="3280410"/>
              <a:ext cx="223266" cy="243840"/>
            </a:xfrm>
            <a:prstGeom prst="rect">
              <a:avLst/>
            </a:prstGeom>
            <a:noFill/>
            <a:ln>
              <a:noFill/>
            </a:ln>
          </p:spPr>
          <p:txBody>
            <a:bodyPr wrap="none" lIns="0" tIns="0" rIns="0" bIns="0" anchor="t" anchorCtr="0">
              <a:spAutoFit/>
            </a:bodyPr>
            <a:lstStyle/>
            <a:p>
              <a:pPr algn="ctr"/>
              <a:r>
                <a:rPr lang="zh-CN" sz="1200" dirty="0">
                  <a:solidFill>
                    <a:srgbClr val="FF5C8A"/>
                  </a:solidFill>
                  <a:latin typeface="Impact"/>
                  <a:ea typeface="Microsoft YaHei"/>
                  <a:cs typeface="Impact"/>
                </a:rPr>
                <a:t>★★</a:t>
              </a:r>
            </a:p>
          </p:txBody>
        </p:sp>
        <p:sp>
          <p:nvSpPr>
            <p:cNvPr id="51" name="Line 51"/>
            <p:cNvSpPr/>
            <p:nvPr/>
          </p:nvSpPr>
          <p:spPr>
            <a:xfrm>
              <a:off x="571500" y="379095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52" name="TextBox 52"/>
            <p:cNvSpPr txBox="1"/>
            <p:nvPr/>
          </p:nvSpPr>
          <p:spPr>
            <a:xfrm>
              <a:off x="748665" y="3582352"/>
              <a:ext cx="1008893"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Jetlag Books</a:t>
              </a:r>
            </a:p>
          </p:txBody>
        </p:sp>
        <p:sp>
          <p:nvSpPr>
            <p:cNvPr id="53" name="TextBox 53"/>
            <p:cNvSpPr txBox="1"/>
            <p:nvPr/>
          </p:nvSpPr>
          <p:spPr>
            <a:xfrm>
              <a:off x="3606165" y="3582352"/>
              <a:ext cx="969788"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北京 · 三里屯</a:t>
              </a:r>
            </a:p>
          </p:txBody>
        </p:sp>
        <p:sp>
          <p:nvSpPr>
            <p:cNvPr id="54" name="TextBox 54"/>
            <p:cNvSpPr txBox="1"/>
            <p:nvPr/>
          </p:nvSpPr>
          <p:spPr>
            <a:xfrm>
              <a:off x="5321618" y="3590449"/>
              <a:ext cx="2915460"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国际期刊 + 创意品牌时尚原文书 · 红点品牌奖</a:t>
              </a:r>
            </a:p>
          </p:txBody>
        </p:sp>
        <p:sp>
          <p:nvSpPr>
            <p:cNvPr id="55" name="TextBox 55"/>
            <p:cNvSpPr txBox="1"/>
            <p:nvPr/>
          </p:nvSpPr>
          <p:spPr>
            <a:xfrm>
              <a:off x="10414064" y="3566160"/>
              <a:ext cx="126873" cy="243840"/>
            </a:xfrm>
            <a:prstGeom prst="rect">
              <a:avLst/>
            </a:prstGeom>
            <a:noFill/>
            <a:ln>
              <a:noFill/>
            </a:ln>
          </p:spPr>
          <p:txBody>
            <a:bodyPr wrap="none" lIns="0" tIns="0" rIns="0" bIns="0" anchor="t" anchorCtr="0">
              <a:spAutoFit/>
            </a:bodyPr>
            <a:lstStyle/>
            <a:p>
              <a:pPr algn="ctr"/>
              <a:r>
                <a:rPr lang="zh-CN" sz="1200" dirty="0">
                  <a:solidFill>
                    <a:srgbClr val="1E4DBC"/>
                  </a:solidFill>
                  <a:latin typeface="Impact"/>
                  <a:ea typeface="Microsoft YaHei"/>
                  <a:cs typeface="Impact"/>
                </a:rPr>
                <a:t>★</a:t>
              </a:r>
            </a:p>
          </p:txBody>
        </p:sp>
        <p:sp>
          <p:nvSpPr>
            <p:cNvPr id="56" name="Line 56"/>
            <p:cNvSpPr/>
            <p:nvPr/>
          </p:nvSpPr>
          <p:spPr>
            <a:xfrm>
              <a:off x="571500" y="407670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57" name="TextBox 57"/>
            <p:cNvSpPr txBox="1"/>
            <p:nvPr/>
          </p:nvSpPr>
          <p:spPr>
            <a:xfrm>
              <a:off x="748665" y="3868102"/>
              <a:ext cx="1097454"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言 YAN-BOOKS</a:t>
              </a:r>
            </a:p>
          </p:txBody>
        </p:sp>
        <p:sp>
          <p:nvSpPr>
            <p:cNvPr id="58" name="TextBox 58"/>
            <p:cNvSpPr txBox="1"/>
            <p:nvPr/>
          </p:nvSpPr>
          <p:spPr>
            <a:xfrm>
              <a:off x="3606165" y="3868102"/>
              <a:ext cx="33337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北京</a:t>
              </a:r>
            </a:p>
          </p:txBody>
        </p:sp>
        <p:sp>
          <p:nvSpPr>
            <p:cNvPr id="59" name="TextBox 59"/>
            <p:cNvSpPr txBox="1"/>
            <p:nvPr/>
          </p:nvSpPr>
          <p:spPr>
            <a:xfrm>
              <a:off x="5321618" y="3876199"/>
              <a:ext cx="1776270"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设计 / 生活方式 / 国际杂志</a:t>
              </a:r>
            </a:p>
          </p:txBody>
        </p:sp>
        <p:sp>
          <p:nvSpPr>
            <p:cNvPr id="60" name="TextBox 60"/>
            <p:cNvSpPr txBox="1"/>
            <p:nvPr/>
          </p:nvSpPr>
          <p:spPr>
            <a:xfrm>
              <a:off x="10414064" y="3851910"/>
              <a:ext cx="126873" cy="243840"/>
            </a:xfrm>
            <a:prstGeom prst="rect">
              <a:avLst/>
            </a:prstGeom>
            <a:noFill/>
            <a:ln>
              <a:noFill/>
            </a:ln>
          </p:spPr>
          <p:txBody>
            <a:bodyPr wrap="none" lIns="0" tIns="0" rIns="0" bIns="0" anchor="t" anchorCtr="0">
              <a:spAutoFit/>
            </a:bodyPr>
            <a:lstStyle/>
            <a:p>
              <a:pPr algn="ctr"/>
              <a:r>
                <a:rPr lang="zh-CN" sz="1200" dirty="0">
                  <a:solidFill>
                    <a:srgbClr val="1E4DBC"/>
                  </a:solidFill>
                  <a:latin typeface="Impact"/>
                  <a:ea typeface="Microsoft YaHei"/>
                  <a:cs typeface="Impact"/>
                </a:rPr>
                <a:t>★</a:t>
              </a:r>
            </a:p>
          </p:txBody>
        </p:sp>
        <p:sp>
          <p:nvSpPr>
            <p:cNvPr id="61" name="Line 61"/>
            <p:cNvSpPr/>
            <p:nvPr/>
          </p:nvSpPr>
          <p:spPr>
            <a:xfrm>
              <a:off x="571500" y="436245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62" name="TextBox 62"/>
            <p:cNvSpPr txBox="1"/>
            <p:nvPr/>
          </p:nvSpPr>
          <p:spPr>
            <a:xfrm>
              <a:off x="748665" y="4153852"/>
              <a:ext cx="904230"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群岛 BOOKS</a:t>
              </a:r>
            </a:p>
          </p:txBody>
        </p:sp>
        <p:sp>
          <p:nvSpPr>
            <p:cNvPr id="63" name="TextBox 63"/>
            <p:cNvSpPr txBox="1"/>
            <p:nvPr/>
          </p:nvSpPr>
          <p:spPr>
            <a:xfrm>
              <a:off x="3606165" y="4153852"/>
              <a:ext cx="33337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上海</a:t>
              </a:r>
            </a:p>
          </p:txBody>
        </p:sp>
        <p:sp>
          <p:nvSpPr>
            <p:cNvPr id="64" name="TextBox 64"/>
            <p:cNvSpPr txBox="1"/>
            <p:nvPr/>
          </p:nvSpPr>
          <p:spPr>
            <a:xfrm>
              <a:off x="5321618" y="4161949"/>
              <a:ext cx="2509623"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建筑 / 城市 / 泛设计为主 · 书桌式陈列</a:t>
              </a:r>
            </a:p>
          </p:txBody>
        </p:sp>
        <p:sp>
          <p:nvSpPr>
            <p:cNvPr id="65" name="TextBox 65"/>
            <p:cNvSpPr txBox="1"/>
            <p:nvPr/>
          </p:nvSpPr>
          <p:spPr>
            <a:xfrm>
              <a:off x="10414064" y="4137660"/>
              <a:ext cx="126873" cy="243840"/>
            </a:xfrm>
            <a:prstGeom prst="rect">
              <a:avLst/>
            </a:prstGeom>
            <a:noFill/>
            <a:ln>
              <a:noFill/>
            </a:ln>
          </p:spPr>
          <p:txBody>
            <a:bodyPr wrap="none" lIns="0" tIns="0" rIns="0" bIns="0" anchor="t" anchorCtr="0">
              <a:spAutoFit/>
            </a:bodyPr>
            <a:lstStyle/>
            <a:p>
              <a:pPr algn="ctr"/>
              <a:r>
                <a:rPr lang="zh-CN" sz="1200" dirty="0">
                  <a:solidFill>
                    <a:srgbClr val="1E4DBC"/>
                  </a:solidFill>
                  <a:latin typeface="Impact"/>
                  <a:ea typeface="Microsoft YaHei"/>
                  <a:cs typeface="Impact"/>
                </a:rPr>
                <a:t>★</a:t>
              </a:r>
            </a:p>
          </p:txBody>
        </p:sp>
        <p:sp>
          <p:nvSpPr>
            <p:cNvPr id="66" name="Line 66"/>
            <p:cNvSpPr/>
            <p:nvPr/>
          </p:nvSpPr>
          <p:spPr>
            <a:xfrm>
              <a:off x="571500" y="464820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67" name="TextBox 67"/>
            <p:cNvSpPr txBox="1"/>
            <p:nvPr/>
          </p:nvSpPr>
          <p:spPr>
            <a:xfrm>
              <a:off x="748665" y="4439602"/>
              <a:ext cx="670750"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单向空间</a:t>
              </a:r>
            </a:p>
          </p:txBody>
        </p:sp>
        <p:sp>
          <p:nvSpPr>
            <p:cNvPr id="68" name="TextBox 68"/>
            <p:cNvSpPr txBox="1"/>
            <p:nvPr/>
          </p:nvSpPr>
          <p:spPr>
            <a:xfrm>
              <a:off x="3606165" y="4439602"/>
              <a:ext cx="33337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北京</a:t>
              </a:r>
            </a:p>
          </p:txBody>
        </p:sp>
        <p:sp>
          <p:nvSpPr>
            <p:cNvPr id="69" name="TextBox 69"/>
            <p:cNvSpPr txBox="1"/>
            <p:nvPr/>
          </p:nvSpPr>
          <p:spPr>
            <a:xfrm>
              <a:off x="5321618" y="4447699"/>
              <a:ext cx="2395704"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2006 创办 · 名取自本雅明《单向街》</a:t>
              </a:r>
            </a:p>
          </p:txBody>
        </p:sp>
        <p:sp>
          <p:nvSpPr>
            <p:cNvPr id="70" name="TextBox 70"/>
            <p:cNvSpPr txBox="1"/>
            <p:nvPr/>
          </p:nvSpPr>
          <p:spPr>
            <a:xfrm>
              <a:off x="10414064" y="4423410"/>
              <a:ext cx="126873" cy="243840"/>
            </a:xfrm>
            <a:prstGeom prst="rect">
              <a:avLst/>
            </a:prstGeom>
            <a:noFill/>
            <a:ln>
              <a:noFill/>
            </a:ln>
          </p:spPr>
          <p:txBody>
            <a:bodyPr wrap="none" lIns="0" tIns="0" rIns="0" bIns="0" anchor="t" anchorCtr="0">
              <a:spAutoFit/>
            </a:bodyPr>
            <a:lstStyle/>
            <a:p>
              <a:pPr algn="ctr"/>
              <a:r>
                <a:rPr lang="zh-CN" sz="1200" dirty="0">
                  <a:solidFill>
                    <a:srgbClr val="5A5A5A"/>
                  </a:solidFill>
                  <a:latin typeface="Impact"/>
                  <a:ea typeface="Microsoft YaHei"/>
                  <a:cs typeface="Impact"/>
                </a:rPr>
                <a:t>—</a:t>
              </a:r>
            </a:p>
          </p:txBody>
        </p:sp>
        <p:sp>
          <p:nvSpPr>
            <p:cNvPr id="71" name="Line 71"/>
            <p:cNvSpPr/>
            <p:nvPr/>
          </p:nvSpPr>
          <p:spPr>
            <a:xfrm>
              <a:off x="571500" y="493395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72" name="TextBox 72"/>
            <p:cNvSpPr txBox="1"/>
            <p:nvPr/>
          </p:nvSpPr>
          <p:spPr>
            <a:xfrm>
              <a:off x="748665" y="4725352"/>
              <a:ext cx="670750"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三味书屋</a:t>
              </a:r>
            </a:p>
          </p:txBody>
        </p:sp>
        <p:sp>
          <p:nvSpPr>
            <p:cNvPr id="73" name="TextBox 73"/>
            <p:cNvSpPr txBox="1"/>
            <p:nvPr/>
          </p:nvSpPr>
          <p:spPr>
            <a:xfrm>
              <a:off x="3606165" y="4725352"/>
              <a:ext cx="969788"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北京 · 长安街</a:t>
              </a:r>
            </a:p>
          </p:txBody>
        </p:sp>
        <p:sp>
          <p:nvSpPr>
            <p:cNvPr id="74" name="TextBox 74"/>
            <p:cNvSpPr txBox="1"/>
            <p:nvPr/>
          </p:nvSpPr>
          <p:spPr>
            <a:xfrm>
              <a:off x="5321618" y="4733449"/>
              <a:ext cx="2751701"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北京第一家民营书店 · 每一本书都是挑过的</a:t>
              </a:r>
            </a:p>
          </p:txBody>
        </p:sp>
        <p:sp>
          <p:nvSpPr>
            <p:cNvPr id="75" name="TextBox 75"/>
            <p:cNvSpPr txBox="1"/>
            <p:nvPr/>
          </p:nvSpPr>
          <p:spPr>
            <a:xfrm>
              <a:off x="10414064" y="4709160"/>
              <a:ext cx="126873" cy="243840"/>
            </a:xfrm>
            <a:prstGeom prst="rect">
              <a:avLst/>
            </a:prstGeom>
            <a:noFill/>
            <a:ln>
              <a:noFill/>
            </a:ln>
          </p:spPr>
          <p:txBody>
            <a:bodyPr wrap="none" lIns="0" tIns="0" rIns="0" bIns="0" anchor="t" anchorCtr="0">
              <a:spAutoFit/>
            </a:bodyPr>
            <a:lstStyle/>
            <a:p>
              <a:pPr algn="ctr"/>
              <a:r>
                <a:rPr lang="zh-CN" sz="1200" dirty="0">
                  <a:solidFill>
                    <a:srgbClr val="5A5A5A"/>
                  </a:solidFill>
                  <a:latin typeface="Impact"/>
                  <a:ea typeface="Microsoft YaHei"/>
                  <a:cs typeface="Impact"/>
                </a:rPr>
                <a:t>—</a:t>
              </a:r>
            </a:p>
          </p:txBody>
        </p:sp>
        <p:sp>
          <p:nvSpPr>
            <p:cNvPr id="76" name="Line 76"/>
            <p:cNvSpPr/>
            <p:nvPr/>
          </p:nvSpPr>
          <p:spPr>
            <a:xfrm>
              <a:off x="571500" y="521970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77" name="TextBox 77"/>
            <p:cNvSpPr txBox="1"/>
            <p:nvPr/>
          </p:nvSpPr>
          <p:spPr>
            <a:xfrm>
              <a:off x="748665" y="5011102"/>
              <a:ext cx="670750"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博尔赫斯</a:t>
              </a:r>
            </a:p>
          </p:txBody>
        </p:sp>
        <p:sp>
          <p:nvSpPr>
            <p:cNvPr id="78" name="TextBox 78"/>
            <p:cNvSpPr txBox="1"/>
            <p:nvPr/>
          </p:nvSpPr>
          <p:spPr>
            <a:xfrm>
              <a:off x="3606165" y="5011102"/>
              <a:ext cx="33337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广州</a:t>
              </a:r>
            </a:p>
          </p:txBody>
        </p:sp>
        <p:sp>
          <p:nvSpPr>
            <p:cNvPr id="79" name="TextBox 79"/>
            <p:cNvSpPr txBox="1"/>
            <p:nvPr/>
          </p:nvSpPr>
          <p:spPr>
            <a:xfrm>
              <a:off x="5321618" y="5019199"/>
              <a:ext cx="2224826"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文学为主 · 兼及历史 / 哲学 / 艺术</a:t>
              </a:r>
            </a:p>
          </p:txBody>
        </p:sp>
        <p:sp>
          <p:nvSpPr>
            <p:cNvPr id="80" name="TextBox 80"/>
            <p:cNvSpPr txBox="1"/>
            <p:nvPr/>
          </p:nvSpPr>
          <p:spPr>
            <a:xfrm>
              <a:off x="10414064" y="4994910"/>
              <a:ext cx="126873" cy="243840"/>
            </a:xfrm>
            <a:prstGeom prst="rect">
              <a:avLst/>
            </a:prstGeom>
            <a:noFill/>
            <a:ln>
              <a:noFill/>
            </a:ln>
          </p:spPr>
          <p:txBody>
            <a:bodyPr wrap="none" lIns="0" tIns="0" rIns="0" bIns="0" anchor="t" anchorCtr="0">
              <a:spAutoFit/>
            </a:bodyPr>
            <a:lstStyle/>
            <a:p>
              <a:pPr algn="ctr"/>
              <a:r>
                <a:rPr lang="zh-CN" sz="1200" dirty="0">
                  <a:solidFill>
                    <a:srgbClr val="5A5A5A"/>
                  </a:solidFill>
                  <a:latin typeface="Impact"/>
                  <a:ea typeface="Microsoft YaHei"/>
                  <a:cs typeface="Impact"/>
                </a:rPr>
                <a:t>—</a:t>
              </a:r>
            </a:p>
          </p:txBody>
        </p:sp>
        <p:sp>
          <p:nvSpPr>
            <p:cNvPr id="81" name="Line 81"/>
            <p:cNvSpPr/>
            <p:nvPr/>
          </p:nvSpPr>
          <p:spPr>
            <a:xfrm>
              <a:off x="571500" y="550545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82" name="TextBox 82"/>
            <p:cNvSpPr txBox="1"/>
            <p:nvPr/>
          </p:nvSpPr>
          <p:spPr>
            <a:xfrm>
              <a:off x="748665" y="5296852"/>
              <a:ext cx="670750"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目田书店</a:t>
              </a:r>
            </a:p>
          </p:txBody>
        </p:sp>
        <p:sp>
          <p:nvSpPr>
            <p:cNvPr id="83" name="TextBox 83"/>
            <p:cNvSpPr txBox="1"/>
            <p:nvPr/>
          </p:nvSpPr>
          <p:spPr>
            <a:xfrm>
              <a:off x="3606165" y="5296852"/>
              <a:ext cx="33337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长沙</a:t>
              </a:r>
            </a:p>
          </p:txBody>
        </p:sp>
        <p:sp>
          <p:nvSpPr>
            <p:cNvPr id="84" name="TextBox 84"/>
            <p:cNvSpPr txBox="1"/>
            <p:nvPr/>
          </p:nvSpPr>
          <p:spPr>
            <a:xfrm>
              <a:off x="5321618" y="5304949"/>
              <a:ext cx="1612511"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社区文化空间 · 好书精选</a:t>
              </a:r>
            </a:p>
          </p:txBody>
        </p:sp>
        <p:sp>
          <p:nvSpPr>
            <p:cNvPr id="85" name="TextBox 85"/>
            <p:cNvSpPr txBox="1"/>
            <p:nvPr/>
          </p:nvSpPr>
          <p:spPr>
            <a:xfrm>
              <a:off x="10414064" y="5280660"/>
              <a:ext cx="126873" cy="243840"/>
            </a:xfrm>
            <a:prstGeom prst="rect">
              <a:avLst/>
            </a:prstGeom>
            <a:noFill/>
            <a:ln>
              <a:noFill/>
            </a:ln>
          </p:spPr>
          <p:txBody>
            <a:bodyPr wrap="none" lIns="0" tIns="0" rIns="0" bIns="0" anchor="t" anchorCtr="0">
              <a:spAutoFit/>
            </a:bodyPr>
            <a:lstStyle/>
            <a:p>
              <a:pPr algn="ctr"/>
              <a:r>
                <a:rPr lang="zh-CN" sz="1200" dirty="0">
                  <a:solidFill>
                    <a:srgbClr val="5A5A5A"/>
                  </a:solidFill>
                  <a:latin typeface="Impact"/>
                  <a:ea typeface="Microsoft YaHei"/>
                  <a:cs typeface="Impact"/>
                </a:rPr>
                <a:t>—</a:t>
              </a:r>
            </a:p>
          </p:txBody>
        </p:sp>
        <p:sp>
          <p:nvSpPr>
            <p:cNvPr id="86" name="Line 86"/>
            <p:cNvSpPr/>
            <p:nvPr/>
          </p:nvSpPr>
          <p:spPr>
            <a:xfrm>
              <a:off x="571500" y="5791200"/>
              <a:ext cx="11049000" cy="9525"/>
            </a:xfrm>
            <a:custGeom>
              <a:avLst/>
              <a:gdLst/>
              <a:ahLst/>
              <a:cxnLst/>
              <a:rect l="l" t="t" r="r" b="b"/>
              <a:pathLst>
                <a:path w="11049000" h="9525">
                  <a:moveTo>
                    <a:pt x="0" y="0"/>
                  </a:moveTo>
                  <a:lnTo>
                    <a:pt x="11049000" y="0"/>
                  </a:lnTo>
                </a:path>
              </a:pathLst>
            </a:custGeom>
            <a:noFill/>
            <a:ln w="9525">
              <a:solidFill>
                <a:srgbClr val="1A1A1A">
                  <a:alpha val="30000"/>
                </a:srgbClr>
              </a:solidFill>
            </a:ln>
          </p:spPr>
        </p:sp>
        <p:sp>
          <p:nvSpPr>
            <p:cNvPr id="87" name="TextBox 87"/>
            <p:cNvSpPr txBox="1"/>
            <p:nvPr/>
          </p:nvSpPr>
          <p:spPr>
            <a:xfrm>
              <a:off x="748665" y="5582602"/>
              <a:ext cx="348710"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牡蛎</a:t>
              </a:r>
            </a:p>
          </p:txBody>
        </p:sp>
        <p:sp>
          <p:nvSpPr>
            <p:cNvPr id="88" name="TextBox 88"/>
            <p:cNvSpPr txBox="1"/>
            <p:nvPr/>
          </p:nvSpPr>
          <p:spPr>
            <a:xfrm>
              <a:off x="3606165" y="5582602"/>
              <a:ext cx="33337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杭州</a:t>
              </a:r>
            </a:p>
          </p:txBody>
        </p:sp>
        <p:sp>
          <p:nvSpPr>
            <p:cNvPr id="89" name="TextBox 89"/>
            <p:cNvSpPr txBox="1"/>
            <p:nvPr/>
          </p:nvSpPr>
          <p:spPr>
            <a:xfrm>
              <a:off x="5321618" y="5590699"/>
              <a:ext cx="2388584"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社区书店 · 文学 / 哲学 / 诗 · 兼二手</a:t>
              </a:r>
            </a:p>
          </p:txBody>
        </p:sp>
        <p:sp>
          <p:nvSpPr>
            <p:cNvPr id="90" name="TextBox 90"/>
            <p:cNvSpPr txBox="1"/>
            <p:nvPr/>
          </p:nvSpPr>
          <p:spPr>
            <a:xfrm>
              <a:off x="10414064" y="5566410"/>
              <a:ext cx="126873" cy="243840"/>
            </a:xfrm>
            <a:prstGeom prst="rect">
              <a:avLst/>
            </a:prstGeom>
            <a:noFill/>
            <a:ln>
              <a:noFill/>
            </a:ln>
          </p:spPr>
          <p:txBody>
            <a:bodyPr wrap="none" lIns="0" tIns="0" rIns="0" bIns="0" anchor="t" anchorCtr="0">
              <a:spAutoFit/>
            </a:bodyPr>
            <a:lstStyle/>
            <a:p>
              <a:pPr algn="ctr"/>
              <a:r>
                <a:rPr lang="zh-CN" sz="1200" dirty="0">
                  <a:solidFill>
                    <a:srgbClr val="5A5A5A"/>
                  </a:solidFill>
                  <a:latin typeface="Impact"/>
                  <a:ea typeface="Microsoft YaHei"/>
                  <a:cs typeface="Impact"/>
                </a:rPr>
                <a:t>—</a:t>
              </a:r>
            </a:p>
          </p:txBody>
        </p:sp>
        <p:sp>
          <p:nvSpPr>
            <p:cNvPr id="91" name="TextBox 91"/>
            <p:cNvSpPr txBox="1"/>
            <p:nvPr/>
          </p:nvSpPr>
          <p:spPr>
            <a:xfrm>
              <a:off x="748665" y="5868352"/>
              <a:ext cx="670750"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麦田书店</a:t>
              </a:r>
            </a:p>
          </p:txBody>
        </p:sp>
        <p:sp>
          <p:nvSpPr>
            <p:cNvPr id="92" name="TextBox 92"/>
            <p:cNvSpPr txBox="1"/>
            <p:nvPr/>
          </p:nvSpPr>
          <p:spPr>
            <a:xfrm>
              <a:off x="3606165" y="5868352"/>
              <a:ext cx="33337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昆明</a:t>
              </a:r>
            </a:p>
          </p:txBody>
        </p:sp>
        <p:sp>
          <p:nvSpPr>
            <p:cNvPr id="93" name="TextBox 93"/>
            <p:cNvSpPr txBox="1"/>
            <p:nvPr/>
          </p:nvSpPr>
          <p:spPr>
            <a:xfrm>
              <a:off x="5321618" y="5876449"/>
              <a:ext cx="2345865" cy="198120"/>
            </a:xfrm>
            <a:prstGeom prst="rect">
              <a:avLst/>
            </a:prstGeom>
            <a:noFill/>
            <a:ln>
              <a:noFill/>
            </a:ln>
          </p:spPr>
          <p:txBody>
            <a:bodyPr wrap="none" lIns="0" tIns="0" rIns="0" bIns="0" anchor="t" anchorCtr="0">
              <a:spAutoFit/>
            </a:bodyPr>
            <a:lstStyle/>
            <a:p>
              <a:pPr algn="l"/>
              <a:r>
                <a:rPr lang="zh-CN" sz="975" dirty="0">
                  <a:solidFill>
                    <a:srgbClr val="1A1A1A"/>
                  </a:solidFill>
                  <a:latin typeface="Arial"/>
                  <a:ea typeface="Microsoft YaHei"/>
                  <a:cs typeface="Arial"/>
                </a:rPr>
                <a:t>艺术文学 · 云南地方主题 · 黑胶唱片</a:t>
              </a:r>
            </a:p>
          </p:txBody>
        </p:sp>
        <p:sp>
          <p:nvSpPr>
            <p:cNvPr id="94" name="TextBox 94"/>
            <p:cNvSpPr txBox="1"/>
            <p:nvPr/>
          </p:nvSpPr>
          <p:spPr>
            <a:xfrm>
              <a:off x="10414064" y="5852160"/>
              <a:ext cx="126873" cy="243840"/>
            </a:xfrm>
            <a:prstGeom prst="rect">
              <a:avLst/>
            </a:prstGeom>
            <a:noFill/>
            <a:ln>
              <a:noFill/>
            </a:ln>
          </p:spPr>
          <p:txBody>
            <a:bodyPr wrap="none" lIns="0" tIns="0" rIns="0" bIns="0" anchor="t" anchorCtr="0">
              <a:spAutoFit/>
            </a:bodyPr>
            <a:lstStyle/>
            <a:p>
              <a:pPr algn="ctr"/>
              <a:r>
                <a:rPr lang="zh-CN" sz="1200" dirty="0">
                  <a:solidFill>
                    <a:srgbClr val="5A5A5A"/>
                  </a:solidFill>
                  <a:latin typeface="Impact"/>
                  <a:ea typeface="Microsoft YaHei"/>
                  <a:cs typeface="Impact"/>
                </a:rPr>
                <a:t>—</a:t>
              </a:r>
            </a:p>
          </p:txBody>
        </p:sp>
      </p:grpSp>
      <p:grpSp>
        <p:nvGrpSpPr>
          <p:cNvPr id="105" name="Group 105"/>
          <p:cNvGrpSpPr/>
          <p:nvPr/>
        </p:nvGrpSpPr>
        <p:grpSpPr>
          <a:xfrm>
            <a:off x="560070" y="6249352"/>
            <a:ext cx="6068092" cy="213360"/>
            <a:chOff x="560070" y="6249352"/>
            <a:chExt cx="6068092" cy="213360"/>
          </a:xfrm>
        </p:grpSpPr>
        <p:sp>
          <p:nvSpPr>
            <p:cNvPr id="96" name="TextBox 96"/>
            <p:cNvSpPr txBox="1"/>
            <p:nvPr/>
          </p:nvSpPr>
          <p:spPr>
            <a:xfrm>
              <a:off x="560070" y="6265545"/>
              <a:ext cx="528923" cy="182880"/>
            </a:xfrm>
            <a:prstGeom prst="rect">
              <a:avLst/>
            </a:prstGeom>
            <a:noFill/>
            <a:ln>
              <a:noFill/>
            </a:ln>
          </p:spPr>
          <p:txBody>
            <a:bodyPr wrap="none" lIns="0" tIns="0" rIns="0" bIns="0" anchor="t" anchorCtr="0">
              <a:spAutoFit/>
            </a:bodyPr>
            <a:lstStyle/>
            <a:p>
              <a:pPr algn="l"/>
              <a:r>
                <a:rPr lang="zh-CN" sz="900" dirty="0">
                  <a:solidFill>
                    <a:srgbClr val="5A5A5A"/>
                  </a:solidFill>
                  <a:latin typeface="Consolas"/>
                  <a:ea typeface="Microsoft YaHei"/>
                  <a:cs typeface="Consolas"/>
                </a:rPr>
                <a:t>LEGEND:</a:t>
              </a:r>
            </a:p>
          </p:txBody>
        </p:sp>
        <p:sp>
          <p:nvSpPr>
            <p:cNvPr id="97" name="TextBox 97"/>
            <p:cNvSpPr txBox="1"/>
            <p:nvPr/>
          </p:nvSpPr>
          <p:spPr>
            <a:xfrm>
              <a:off x="1320165" y="6249352"/>
              <a:ext cx="279702" cy="213360"/>
            </a:xfrm>
            <a:prstGeom prst="rect">
              <a:avLst/>
            </a:prstGeom>
            <a:noFill/>
            <a:ln>
              <a:noFill/>
            </a:ln>
          </p:spPr>
          <p:txBody>
            <a:bodyPr wrap="none" lIns="0" tIns="0" rIns="0" bIns="0" anchor="t" anchorCtr="0">
              <a:spAutoFit/>
            </a:bodyPr>
            <a:lstStyle/>
            <a:p>
              <a:pPr algn="l"/>
              <a:r>
                <a:rPr lang="zh-CN" sz="1050" dirty="0">
                  <a:solidFill>
                    <a:srgbClr val="FF5C8A"/>
                  </a:solidFill>
                  <a:latin typeface="Impact"/>
                  <a:ea typeface="Microsoft YaHei"/>
                  <a:cs typeface="Impact"/>
                </a:rPr>
                <a:t>★★★</a:t>
              </a:r>
            </a:p>
          </p:txBody>
        </p:sp>
        <p:sp>
          <p:nvSpPr>
            <p:cNvPr id="98" name="TextBox 98"/>
            <p:cNvSpPr txBox="1"/>
            <p:nvPr/>
          </p:nvSpPr>
          <p:spPr>
            <a:xfrm>
              <a:off x="1703070" y="6265545"/>
              <a:ext cx="883825" cy="182880"/>
            </a:xfrm>
            <a:prstGeom prst="rect">
              <a:avLst/>
            </a:prstGeom>
            <a:noFill/>
            <a:ln>
              <a:noFill/>
            </a:ln>
          </p:spPr>
          <p:txBody>
            <a:bodyPr wrap="none" lIns="0" tIns="0" rIns="0" bIns="0" anchor="t" anchorCtr="0">
              <a:spAutoFit/>
            </a:bodyPr>
            <a:lstStyle/>
            <a:p>
              <a:pPr algn="l"/>
              <a:r>
                <a:rPr lang="zh-CN" sz="900" dirty="0">
                  <a:solidFill>
                    <a:srgbClr val="5A5A5A"/>
                  </a:solidFill>
                  <a:latin typeface="Arial"/>
                  <a:ea typeface="Microsoft YaHei"/>
                  <a:cs typeface="Arial"/>
                </a:rPr>
                <a:t>核心 zine 圣地</a:t>
              </a:r>
            </a:p>
          </p:txBody>
        </p:sp>
        <p:sp>
          <p:nvSpPr>
            <p:cNvPr id="99" name="TextBox 99"/>
            <p:cNvSpPr txBox="1"/>
            <p:nvPr/>
          </p:nvSpPr>
          <p:spPr>
            <a:xfrm>
              <a:off x="2844165" y="6249352"/>
              <a:ext cx="195358" cy="213360"/>
            </a:xfrm>
            <a:prstGeom prst="rect">
              <a:avLst/>
            </a:prstGeom>
            <a:noFill/>
            <a:ln>
              <a:noFill/>
            </a:ln>
          </p:spPr>
          <p:txBody>
            <a:bodyPr wrap="none" lIns="0" tIns="0" rIns="0" bIns="0" anchor="t" anchorCtr="0">
              <a:spAutoFit/>
            </a:bodyPr>
            <a:lstStyle/>
            <a:p>
              <a:pPr algn="l"/>
              <a:r>
                <a:rPr lang="zh-CN" sz="1050" dirty="0">
                  <a:solidFill>
                    <a:srgbClr val="FF5C8A"/>
                  </a:solidFill>
                  <a:latin typeface="Impact"/>
                  <a:ea typeface="Microsoft YaHei"/>
                  <a:cs typeface="Impact"/>
                </a:rPr>
                <a:t>★★</a:t>
              </a:r>
            </a:p>
          </p:txBody>
        </p:sp>
        <p:sp>
          <p:nvSpPr>
            <p:cNvPr id="100" name="TextBox 100"/>
            <p:cNvSpPr txBox="1"/>
            <p:nvPr/>
          </p:nvSpPr>
          <p:spPr>
            <a:xfrm>
              <a:off x="3150870" y="6265545"/>
              <a:ext cx="811530" cy="182880"/>
            </a:xfrm>
            <a:prstGeom prst="rect">
              <a:avLst/>
            </a:prstGeom>
            <a:noFill/>
            <a:ln>
              <a:noFill/>
            </a:ln>
          </p:spPr>
          <p:txBody>
            <a:bodyPr wrap="none" lIns="0" tIns="0" rIns="0" bIns="0" anchor="t" anchorCtr="0">
              <a:spAutoFit/>
            </a:bodyPr>
            <a:lstStyle/>
            <a:p>
              <a:pPr algn="l"/>
              <a:r>
                <a:rPr lang="zh-CN" sz="900" dirty="0">
                  <a:solidFill>
                    <a:srgbClr val="5A5A5A"/>
                  </a:solidFill>
                  <a:latin typeface="Arial"/>
                  <a:ea typeface="Microsoft YaHei"/>
                  <a:cs typeface="Arial"/>
                </a:rPr>
                <a:t>独立出版兼营</a:t>
              </a:r>
            </a:p>
          </p:txBody>
        </p:sp>
        <p:sp>
          <p:nvSpPr>
            <p:cNvPr id="101" name="TextBox 101"/>
            <p:cNvSpPr txBox="1"/>
            <p:nvPr/>
          </p:nvSpPr>
          <p:spPr>
            <a:xfrm>
              <a:off x="4272915" y="6249352"/>
              <a:ext cx="111014" cy="213360"/>
            </a:xfrm>
            <a:prstGeom prst="rect">
              <a:avLst/>
            </a:prstGeom>
            <a:noFill/>
            <a:ln>
              <a:noFill/>
            </a:ln>
          </p:spPr>
          <p:txBody>
            <a:bodyPr wrap="none" lIns="0" tIns="0" rIns="0" bIns="0" anchor="t" anchorCtr="0">
              <a:spAutoFit/>
            </a:bodyPr>
            <a:lstStyle/>
            <a:p>
              <a:pPr algn="l"/>
              <a:r>
                <a:rPr lang="zh-CN" sz="1050" dirty="0">
                  <a:solidFill>
                    <a:srgbClr val="1E4DBC"/>
                  </a:solidFill>
                  <a:latin typeface="Impact"/>
                  <a:ea typeface="Microsoft YaHei"/>
                  <a:cs typeface="Impact"/>
                </a:rPr>
                <a:t>★</a:t>
              </a:r>
            </a:p>
          </p:txBody>
        </p:sp>
        <p:sp>
          <p:nvSpPr>
            <p:cNvPr id="102" name="TextBox 102"/>
            <p:cNvSpPr txBox="1"/>
            <p:nvPr/>
          </p:nvSpPr>
          <p:spPr>
            <a:xfrm>
              <a:off x="4408170" y="6265545"/>
              <a:ext cx="811530" cy="182880"/>
            </a:xfrm>
            <a:prstGeom prst="rect">
              <a:avLst/>
            </a:prstGeom>
            <a:noFill/>
            <a:ln>
              <a:noFill/>
            </a:ln>
          </p:spPr>
          <p:txBody>
            <a:bodyPr wrap="none" lIns="0" tIns="0" rIns="0" bIns="0" anchor="t" anchorCtr="0">
              <a:spAutoFit/>
            </a:bodyPr>
            <a:lstStyle/>
            <a:p>
              <a:pPr algn="l"/>
              <a:r>
                <a:rPr lang="zh-CN" sz="900" dirty="0">
                  <a:solidFill>
                    <a:srgbClr val="5A5A5A"/>
                  </a:solidFill>
                  <a:latin typeface="Arial"/>
                  <a:ea typeface="Microsoft YaHei"/>
                  <a:cs typeface="Arial"/>
                </a:rPr>
                <a:t>国际杂志为主</a:t>
              </a:r>
            </a:p>
          </p:txBody>
        </p:sp>
        <p:sp>
          <p:nvSpPr>
            <p:cNvPr id="103" name="TextBox 103"/>
            <p:cNvSpPr txBox="1"/>
            <p:nvPr/>
          </p:nvSpPr>
          <p:spPr>
            <a:xfrm>
              <a:off x="5530215" y="6249352"/>
              <a:ext cx="111014"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Impact"/>
                  <a:ea typeface="Microsoft YaHei"/>
                  <a:cs typeface="Impact"/>
                </a:rPr>
                <a:t>—</a:t>
              </a:r>
            </a:p>
          </p:txBody>
        </p:sp>
        <p:sp>
          <p:nvSpPr>
            <p:cNvPr id="104" name="TextBox 104"/>
            <p:cNvSpPr txBox="1"/>
            <p:nvPr/>
          </p:nvSpPr>
          <p:spPr>
            <a:xfrm>
              <a:off x="5665470" y="6265545"/>
              <a:ext cx="962692" cy="182880"/>
            </a:xfrm>
            <a:prstGeom prst="rect">
              <a:avLst/>
            </a:prstGeom>
            <a:noFill/>
            <a:ln>
              <a:noFill/>
            </a:ln>
          </p:spPr>
          <p:txBody>
            <a:bodyPr wrap="none" lIns="0" tIns="0" rIns="0" bIns="0" anchor="t" anchorCtr="0">
              <a:spAutoFit/>
            </a:bodyPr>
            <a:lstStyle/>
            <a:p>
              <a:pPr algn="l"/>
              <a:r>
                <a:rPr lang="zh-CN" sz="900" dirty="0">
                  <a:solidFill>
                    <a:srgbClr val="5A5A5A"/>
                  </a:solidFill>
                  <a:latin typeface="Arial"/>
                  <a:ea typeface="Microsoft YaHei"/>
                  <a:cs typeface="Arial"/>
                </a:rPr>
                <a:t>文学 / 综合书店</a:t>
              </a:r>
            </a:p>
          </p:txBody>
        </p:sp>
      </p:grpSp>
      <p:grpSp>
        <p:nvGrpSpPr>
          <p:cNvPr id="109" name="Group 109"/>
          <p:cNvGrpSpPr/>
          <p:nvPr/>
        </p:nvGrpSpPr>
        <p:grpSpPr>
          <a:xfrm>
            <a:off x="561022" y="6572250"/>
            <a:ext cx="11069955" cy="250031"/>
            <a:chOff x="561022" y="6572250"/>
            <a:chExt cx="11069955" cy="250031"/>
          </a:xfrm>
        </p:grpSpPr>
        <p:sp>
          <p:nvSpPr>
            <p:cNvPr id="106" name="Line 106"/>
            <p:cNvSpPr/>
            <p:nvPr/>
          </p:nvSpPr>
          <p:spPr>
            <a:xfrm>
              <a:off x="571500" y="6572250"/>
              <a:ext cx="11049000" cy="9525"/>
            </a:xfrm>
            <a:custGeom>
              <a:avLst/>
              <a:gdLst/>
              <a:ahLst/>
              <a:cxnLst/>
              <a:rect l="l" t="t" r="r" b="b"/>
              <a:pathLst>
                <a:path w="11049000" h="9525">
                  <a:moveTo>
                    <a:pt x="0" y="0"/>
                  </a:moveTo>
                  <a:lnTo>
                    <a:pt x="11049000" y="0"/>
                  </a:lnTo>
                </a:path>
              </a:pathLst>
            </a:custGeom>
            <a:noFill/>
            <a:ln w="9525">
              <a:solidFill>
                <a:srgbClr val="1A1A1A"/>
              </a:solidFill>
            </a:ln>
          </p:spPr>
        </p:sp>
        <p:sp>
          <p:nvSpPr>
            <p:cNvPr id="107" name="TextBox 107"/>
            <p:cNvSpPr txBox="1"/>
            <p:nvPr/>
          </p:nvSpPr>
          <p:spPr>
            <a:xfrm>
              <a:off x="561022" y="6654641"/>
              <a:ext cx="2460903"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P12 · MAINLAND CHINA INDIE BOOKSTORE MAP</a:t>
              </a:r>
            </a:p>
          </p:txBody>
        </p:sp>
        <p:sp>
          <p:nvSpPr>
            <p:cNvPr id="108" name="TextBox 108"/>
            <p:cNvSpPr txBox="1"/>
            <p:nvPr/>
          </p:nvSpPr>
          <p:spPr>
            <a:xfrm>
              <a:off x="8832699" y="6654641"/>
              <a:ext cx="2798278"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CURATED 2026 · SOURCED FROM 数英 / 搜狐 / 知乎</a:t>
              </a:r>
            </a:p>
          </p:txBody>
        </p:sp>
      </p:grpSp>
    </p:spTree>
  </p:cSld>
  <p:clrMapOvr>
    <a:masterClrMapping/>
  </p:clrMapOvr>
  <p:transition xmlns:p14="http://schemas.microsoft.com/office/powerpoint/2010/main" p14:dur="3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50"/>
                                        <p:tgtEl>
                                          <p:spTgt spid="95"/>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0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sp>
        <p:nvSpPr>
          <p:cNvPr id="3" name="Rectangle 3"/>
          <p:cNvSpPr/>
          <p:nvPr/>
        </p:nvSpPr>
        <p:spPr>
          <a:xfrm>
            <a:off x="0" y="0"/>
            <a:ext cx="12192000" cy="6858000"/>
          </a:xfrm>
          <a:prstGeom prst="rect">
            <a:avLst/>
          </a:prstGeom>
          <a:noFill/>
          <a:ln>
            <a:noFill/>
          </a:ln>
        </p:spPr>
      </p:sp>
      <p:grpSp>
        <p:nvGrpSpPr>
          <p:cNvPr id="9" name="Group 9"/>
          <p:cNvGrpSpPr/>
          <p:nvPr/>
        </p:nvGrpSpPr>
        <p:grpSpPr>
          <a:xfrm>
            <a:off x="571500" y="533400"/>
            <a:ext cx="4883467" cy="778669"/>
            <a:chOff x="571500" y="533400"/>
            <a:chExt cx="4883467" cy="778669"/>
          </a:xfrm>
        </p:grpSpPr>
        <p:sp>
          <p:nvSpPr>
            <p:cNvPr id="4" name="Rectangle 4"/>
            <p:cNvSpPr/>
            <p:nvPr/>
          </p:nvSpPr>
          <p:spPr>
            <a:xfrm>
              <a:off x="571500" y="533400"/>
              <a:ext cx="133350" cy="647700"/>
            </a:xfrm>
            <a:prstGeom prst="rect">
              <a:avLst/>
            </a:prstGeom>
            <a:solidFill>
              <a:srgbClr val="1E4DBC"/>
            </a:solidFill>
            <a:ln>
              <a:noFill/>
            </a:ln>
          </p:spPr>
        </p:sp>
        <p:sp>
          <p:nvSpPr>
            <p:cNvPr id="5" name="Rectangle 5"/>
            <p:cNvSpPr/>
            <p:nvPr/>
          </p:nvSpPr>
          <p:spPr>
            <a:xfrm>
              <a:off x="600075" y="561975"/>
              <a:ext cx="133350" cy="647700"/>
            </a:xfrm>
            <a:prstGeom prst="rect">
              <a:avLst/>
            </a:prstGeom>
            <a:solidFill>
              <a:srgbClr val="FF5C8A">
                <a:alpha val="70000"/>
              </a:srgbClr>
            </a:solidFill>
            <a:ln>
              <a:noFill/>
            </a:ln>
          </p:spPr>
        </p:sp>
        <p:sp>
          <p:nvSpPr>
            <p:cNvPr id="6" name="Rectangle 6"/>
            <p:cNvSpPr/>
            <p:nvPr/>
          </p:nvSpPr>
          <p:spPr>
            <a:xfrm>
              <a:off x="571500" y="533400"/>
              <a:ext cx="133350" cy="647700"/>
            </a:xfrm>
            <a:prstGeom prst="rect">
              <a:avLst/>
            </a:prstGeom>
            <a:solidFill>
              <a:srgbClr val="1E4DBC"/>
            </a:solidFill>
            <a:ln>
              <a:noFill/>
            </a:ln>
          </p:spPr>
        </p:sp>
        <p:sp>
          <p:nvSpPr>
            <p:cNvPr id="7" name="TextBox 7"/>
            <p:cNvSpPr txBox="1"/>
            <p:nvPr/>
          </p:nvSpPr>
          <p:spPr>
            <a:xfrm>
              <a:off x="832485" y="561022"/>
              <a:ext cx="4622482" cy="701040"/>
            </a:xfrm>
            <a:prstGeom prst="rect">
              <a:avLst/>
            </a:prstGeom>
            <a:noFill/>
            <a:ln>
              <a:noFill/>
            </a:ln>
          </p:spPr>
          <p:txBody>
            <a:bodyPr wrap="none" lIns="0" tIns="0" rIns="0" bIns="0" anchor="t" anchorCtr="0">
              <a:spAutoFit/>
            </a:bodyPr>
            <a:lstStyle/>
            <a:p>
              <a:pPr algn="l"/>
              <a:r>
                <a:rPr lang="zh-CN" sz="3450" dirty="0">
                  <a:solidFill>
                    <a:srgbClr val="1A1A1A"/>
                  </a:solidFill>
                  <a:latin typeface="Impact"/>
                  <a:ea typeface="Microsoft YaHei"/>
                  <a:cs typeface="Impact"/>
                </a:rPr>
                <a:t>中国艺术书展双子星</a:t>
              </a:r>
            </a:p>
          </p:txBody>
        </p:sp>
        <p:sp>
          <p:nvSpPr>
            <p:cNvPr id="8" name="TextBox 8"/>
            <p:cNvSpPr txBox="1"/>
            <p:nvPr/>
          </p:nvSpPr>
          <p:spPr>
            <a:xfrm>
              <a:off x="863918" y="1113949"/>
              <a:ext cx="3969210" cy="198120"/>
            </a:xfrm>
            <a:prstGeom prst="rect">
              <a:avLst/>
            </a:prstGeom>
            <a:noFill/>
            <a:ln>
              <a:noFill/>
            </a:ln>
          </p:spPr>
          <p:txBody>
            <a:bodyPr wrap="none" lIns="0" tIns="0" rIns="0" bIns="0" anchor="t" anchorCtr="0">
              <a:spAutoFit/>
            </a:bodyPr>
            <a:lstStyle/>
            <a:p>
              <a:pPr algn="l"/>
              <a:r>
                <a:rPr lang="zh-CN" sz="975" dirty="0">
                  <a:solidFill>
                    <a:srgbClr val="5A5A5A"/>
                  </a:solidFill>
                  <a:latin typeface="Consolas"/>
                  <a:ea typeface="Microsoft YaHei"/>
                  <a:cs typeface="Consolas"/>
                </a:rPr>
                <a:t>SHANGHAI HOSTS THE MOST · NEW SHOPS PUBLISH HERE FIRST</a:t>
              </a:r>
            </a:p>
          </p:txBody>
        </p:sp>
      </p:grpSp>
      <p:sp>
        <p:nvSpPr>
          <p:cNvPr id="10" name="Line 10"/>
          <p:cNvSpPr/>
          <p:nvPr/>
        </p:nvSpPr>
        <p:spPr>
          <a:xfrm>
            <a:off x="571500" y="1447800"/>
            <a:ext cx="11049000" cy="9525"/>
          </a:xfrm>
          <a:custGeom>
            <a:avLst/>
            <a:gdLst/>
            <a:ahLst/>
            <a:cxnLst/>
            <a:rect l="l" t="t" r="r" b="b"/>
            <a:pathLst>
              <a:path w="11049000" h="9525">
                <a:moveTo>
                  <a:pt x="0" y="0"/>
                </a:moveTo>
                <a:lnTo>
                  <a:pt x="11049000" y="0"/>
                </a:lnTo>
              </a:path>
            </a:pathLst>
          </a:custGeom>
          <a:noFill/>
          <a:ln w="28575">
            <a:solidFill>
              <a:srgbClr val="1A1A1A"/>
            </a:solidFill>
          </a:ln>
        </p:spPr>
      </p:sp>
      <p:grpSp>
        <p:nvGrpSpPr>
          <p:cNvPr id="15" name="Group 15"/>
          <p:cNvGrpSpPr/>
          <p:nvPr/>
        </p:nvGrpSpPr>
        <p:grpSpPr>
          <a:xfrm>
            <a:off x="571500" y="1619250"/>
            <a:ext cx="3638550" cy="5029200"/>
            <a:chOff x="571500" y="1619250"/>
            <a:chExt cx="3638550" cy="5029200"/>
          </a:xfrm>
        </p:grpSpPr>
        <p:sp>
          <p:nvSpPr>
            <p:cNvPr id="11" name="Rectangle 11"/>
            <p:cNvSpPr/>
            <p:nvPr/>
          </p:nvSpPr>
          <p:spPr>
            <a:xfrm>
              <a:off x="590550" y="1638300"/>
              <a:ext cx="3619500" cy="4724400"/>
            </a:xfrm>
            <a:prstGeom prst="rect">
              <a:avLst/>
            </a:prstGeom>
            <a:solidFill>
              <a:srgbClr val="FF5C8A"/>
            </a:solidFill>
            <a:ln>
              <a:noFill/>
            </a:ln>
          </p:spPr>
        </p:sp>
        <p:pic>
          <p:nvPicPr>
            <p:cNvPr id="12" name="Image 12"/>
            <p:cNvPicPr>
              <a:picLocks noChangeAspect="1"/>
            </p:cNvPicPr>
            <p:nvPr/>
          </p:nvPicPr>
          <p:blipFill>
            <a:blip r:embed="rId2"/>
            <a:srcRect l="11694" t="0" r="11694" b="0"/>
            <a:stretch>
              <a:fillRect/>
            </a:stretch>
          </p:blipFill>
          <p:spPr>
            <a:xfrm>
              <a:off x="571500" y="1619250"/>
              <a:ext cx="3619500" cy="4724400"/>
            </a:xfrm>
            <a:prstGeom prst="rect">
              <a:avLst/>
            </a:prstGeom>
          </p:spPr>
        </p:pic>
        <p:sp>
          <p:nvSpPr>
            <p:cNvPr id="13" name="Rectangle 13"/>
            <p:cNvSpPr/>
            <p:nvPr/>
          </p:nvSpPr>
          <p:spPr>
            <a:xfrm>
              <a:off x="571500" y="6343650"/>
              <a:ext cx="3619500" cy="304800"/>
            </a:xfrm>
            <a:prstGeom prst="rect">
              <a:avLst/>
            </a:prstGeom>
            <a:solidFill>
              <a:srgbClr val="1E4DBC"/>
            </a:solidFill>
            <a:ln>
              <a:noFill/>
            </a:ln>
          </p:spPr>
        </p:sp>
        <p:sp>
          <p:nvSpPr>
            <p:cNvPr id="14" name="TextBox 14"/>
            <p:cNvSpPr txBox="1"/>
            <p:nvPr/>
          </p:nvSpPr>
          <p:spPr>
            <a:xfrm>
              <a:off x="750570" y="6446520"/>
              <a:ext cx="1941957" cy="182880"/>
            </a:xfrm>
            <a:prstGeom prst="rect">
              <a:avLst/>
            </a:prstGeom>
            <a:noFill/>
            <a:ln>
              <a:noFill/>
            </a:ln>
          </p:spPr>
          <p:txBody>
            <a:bodyPr wrap="none" lIns="0" tIns="0" rIns="0" bIns="0" anchor="t" anchorCtr="0">
              <a:spAutoFit/>
            </a:bodyPr>
            <a:lstStyle/>
            <a:p>
              <a:pPr algn="l"/>
              <a:r>
                <a:rPr lang="zh-CN" sz="900" dirty="0">
                  <a:solidFill>
                    <a:srgbClr val="F5EFE0"/>
                  </a:solidFill>
                  <a:latin typeface="Consolas"/>
                  <a:ea typeface="Microsoft YaHei"/>
                  <a:cs typeface="Consolas"/>
                </a:rPr>
                <a:t>BOOTH AISLE · SHANGHAI · 2026</a:t>
              </a:r>
            </a:p>
          </p:txBody>
        </p:sp>
      </p:grpSp>
      <p:grpSp>
        <p:nvGrpSpPr>
          <p:cNvPr id="39" name="Group 39"/>
          <p:cNvGrpSpPr/>
          <p:nvPr/>
        </p:nvGrpSpPr>
        <p:grpSpPr>
          <a:xfrm>
            <a:off x="4381500" y="1619250"/>
            <a:ext cx="7267575" cy="2257425"/>
            <a:chOff x="4381500" y="1619250"/>
            <a:chExt cx="7267575" cy="2257425"/>
          </a:xfrm>
        </p:grpSpPr>
        <p:sp>
          <p:nvSpPr>
            <p:cNvPr id="16" name="Rectangle 16"/>
            <p:cNvSpPr/>
            <p:nvPr/>
          </p:nvSpPr>
          <p:spPr>
            <a:xfrm>
              <a:off x="4381500" y="1619250"/>
              <a:ext cx="7239000" cy="2228850"/>
            </a:xfrm>
            <a:prstGeom prst="rect">
              <a:avLst/>
            </a:prstGeom>
            <a:solidFill>
              <a:srgbClr val="1A1A1A"/>
            </a:solidFill>
            <a:ln>
              <a:noFill/>
            </a:ln>
          </p:spPr>
        </p:sp>
        <p:sp>
          <p:nvSpPr>
            <p:cNvPr id="17" name="Rectangle 17"/>
            <p:cNvSpPr/>
            <p:nvPr/>
          </p:nvSpPr>
          <p:spPr>
            <a:xfrm>
              <a:off x="4410075" y="1647825"/>
              <a:ext cx="7239000" cy="2228850"/>
            </a:xfrm>
            <a:prstGeom prst="rect">
              <a:avLst/>
            </a:prstGeom>
            <a:solidFill>
              <a:srgbClr val="FF5C8A">
                <a:alpha val="55000"/>
              </a:srgbClr>
            </a:solidFill>
            <a:ln>
              <a:noFill/>
            </a:ln>
          </p:spPr>
        </p:sp>
        <p:sp>
          <p:nvSpPr>
            <p:cNvPr id="18" name="Rectangle 18"/>
            <p:cNvSpPr/>
            <p:nvPr/>
          </p:nvSpPr>
          <p:spPr>
            <a:xfrm>
              <a:off x="4381500" y="1619250"/>
              <a:ext cx="7239000" cy="2228850"/>
            </a:xfrm>
            <a:prstGeom prst="rect">
              <a:avLst/>
            </a:prstGeom>
            <a:solidFill>
              <a:srgbClr val="1A1A1A"/>
            </a:solidFill>
            <a:ln>
              <a:noFill/>
            </a:ln>
          </p:spPr>
        </p:sp>
        <p:sp>
          <p:nvSpPr>
            <p:cNvPr id="19" name="Rectangle 19"/>
            <p:cNvSpPr/>
            <p:nvPr/>
          </p:nvSpPr>
          <p:spPr>
            <a:xfrm>
              <a:off x="4381500" y="1619250"/>
              <a:ext cx="3048000" cy="476250"/>
            </a:xfrm>
            <a:prstGeom prst="rect">
              <a:avLst/>
            </a:prstGeom>
            <a:solidFill>
              <a:srgbClr val="1E4DBC"/>
            </a:solidFill>
            <a:ln>
              <a:noFill/>
            </a:ln>
          </p:spPr>
        </p:sp>
        <p:sp>
          <p:nvSpPr>
            <p:cNvPr id="20" name="TextBox 20"/>
            <p:cNvSpPr txBox="1"/>
            <p:nvPr/>
          </p:nvSpPr>
          <p:spPr>
            <a:xfrm>
              <a:off x="4545330" y="1716405"/>
              <a:ext cx="2737009" cy="426720"/>
            </a:xfrm>
            <a:prstGeom prst="rect">
              <a:avLst/>
            </a:prstGeom>
            <a:noFill/>
            <a:ln>
              <a:noFill/>
            </a:ln>
          </p:spPr>
          <p:txBody>
            <a:bodyPr wrap="none" lIns="0" tIns="0" rIns="0" bIns="0" anchor="t" anchorCtr="0">
              <a:spAutoFit/>
            </a:bodyPr>
            <a:lstStyle/>
            <a:p>
              <a:pPr algn="l"/>
              <a:r>
                <a:rPr lang="zh-CN" sz="2100" dirty="0">
                  <a:solidFill>
                    <a:srgbClr val="F5EFE0"/>
                  </a:solidFill>
                  <a:latin typeface="Impact"/>
                  <a:ea typeface="Microsoft YaHei"/>
                  <a:cs typeface="Impact"/>
                </a:rPr>
                <a:t>abC ART BOOK FAIR</a:t>
              </a:r>
            </a:p>
          </p:txBody>
        </p:sp>
        <p:sp>
          <p:nvSpPr>
            <p:cNvPr id="21" name="TextBox 21"/>
            <p:cNvSpPr txBox="1"/>
            <p:nvPr/>
          </p:nvSpPr>
          <p:spPr>
            <a:xfrm>
              <a:off x="10156698" y="1845945"/>
              <a:ext cx="1284732" cy="182880"/>
            </a:xfrm>
            <a:prstGeom prst="rect">
              <a:avLst/>
            </a:prstGeom>
            <a:noFill/>
            <a:ln>
              <a:noFill/>
            </a:ln>
          </p:spPr>
          <p:txBody>
            <a:bodyPr wrap="none" lIns="0" tIns="0" rIns="0" bIns="0" anchor="t" anchorCtr="0">
              <a:spAutoFit/>
            </a:bodyPr>
            <a:lstStyle/>
            <a:p>
              <a:pPr algn="r"/>
              <a:r>
                <a:rPr lang="zh-CN" sz="900" dirty="0">
                  <a:solidFill>
                    <a:srgbClr val="FF5C8A"/>
                  </a:solidFill>
                  <a:latin typeface="Consolas"/>
                  <a:ea typeface="Microsoft YaHei"/>
                  <a:cs typeface="Consolas"/>
                </a:rPr>
                <a:t>EST. 2015 · 京沪双城</a:t>
              </a:r>
            </a:p>
          </p:txBody>
        </p:sp>
        <p:sp>
          <p:nvSpPr>
            <p:cNvPr id="22" name="TextBox 22"/>
            <p:cNvSpPr txBox="1"/>
            <p:nvPr/>
          </p:nvSpPr>
          <p:spPr>
            <a:xfrm>
              <a:off x="4555808" y="2262664"/>
              <a:ext cx="4187279" cy="259080"/>
            </a:xfrm>
            <a:prstGeom prst="rect">
              <a:avLst/>
            </a:prstGeom>
            <a:noFill/>
            <a:ln>
              <a:noFill/>
            </a:ln>
          </p:spPr>
          <p:txBody>
            <a:bodyPr wrap="none" lIns="0" tIns="0" rIns="0" bIns="0" anchor="t" anchorCtr="0">
              <a:spAutoFit/>
            </a:bodyPr>
            <a:lstStyle/>
            <a:p>
              <a:pPr algn="l"/>
              <a:r>
                <a:rPr lang="zh-CN" sz="1275" b="1" dirty="0">
                  <a:solidFill>
                    <a:srgbClr val="F5EFE0"/>
                  </a:solidFill>
                  <a:latin typeface="Arial"/>
                  <a:ea typeface="Microsoft YaHei"/>
                  <a:cs typeface="Arial"/>
                </a:rPr>
                <a:t>art book in China · 国内最具影响力的艺术书展</a:t>
              </a:r>
            </a:p>
          </p:txBody>
        </p:sp>
        <p:sp>
          <p:nvSpPr>
            <p:cNvPr id="23" name="TextBox 23"/>
            <p:cNvSpPr txBox="1"/>
            <p:nvPr/>
          </p:nvSpPr>
          <p:spPr>
            <a:xfrm>
              <a:off x="4558665" y="2553652"/>
              <a:ext cx="3599783"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推广本土艺术家书 / 独立出版 + 引介国际优秀出版方</a:t>
              </a:r>
            </a:p>
          </p:txBody>
        </p:sp>
        <p:sp>
          <p:nvSpPr>
            <p:cNvPr id="24" name="Rectangle 24"/>
            <p:cNvSpPr/>
            <p:nvPr/>
          </p:nvSpPr>
          <p:spPr>
            <a:xfrm>
              <a:off x="4572000" y="2895600"/>
              <a:ext cx="1485900" cy="742950"/>
            </a:xfrm>
            <a:prstGeom prst="rect">
              <a:avLst/>
            </a:prstGeom>
            <a:solidFill>
              <a:srgbClr val="FF5C8A"/>
            </a:solidFill>
            <a:ln>
              <a:noFill/>
            </a:ln>
          </p:spPr>
        </p:sp>
        <p:sp>
          <p:nvSpPr>
            <p:cNvPr id="25" name="TextBox 25"/>
            <p:cNvSpPr txBox="1"/>
            <p:nvPr/>
          </p:nvSpPr>
          <p:spPr>
            <a:xfrm>
              <a:off x="5004626" y="2927985"/>
              <a:ext cx="620649" cy="548640"/>
            </a:xfrm>
            <a:prstGeom prst="rect">
              <a:avLst/>
            </a:prstGeom>
            <a:noFill/>
            <a:ln>
              <a:noFill/>
            </a:ln>
          </p:spPr>
          <p:txBody>
            <a:bodyPr wrap="none" lIns="0" tIns="0" rIns="0" bIns="0" anchor="t" anchorCtr="0">
              <a:spAutoFit/>
            </a:bodyPr>
            <a:lstStyle/>
            <a:p>
              <a:pPr algn="ctr"/>
              <a:r>
                <a:rPr lang="zh-CN" sz="2700" dirty="0">
                  <a:solidFill>
                    <a:srgbClr val="F5EFE0"/>
                  </a:solidFill>
                  <a:latin typeface="Impact"/>
                  <a:ea typeface="Microsoft YaHei"/>
                  <a:cs typeface="Impact"/>
                </a:rPr>
                <a:t>145</a:t>
              </a:r>
            </a:p>
          </p:txBody>
        </p:sp>
        <p:sp>
          <p:nvSpPr>
            <p:cNvPr id="26" name="TextBox 26"/>
            <p:cNvSpPr txBox="1"/>
            <p:nvPr/>
          </p:nvSpPr>
          <p:spPr>
            <a:xfrm>
              <a:off x="4882753" y="3358991"/>
              <a:ext cx="864394" cy="167640"/>
            </a:xfrm>
            <a:prstGeom prst="rect">
              <a:avLst/>
            </a:prstGeom>
            <a:noFill/>
            <a:ln>
              <a:noFill/>
            </a:ln>
          </p:spPr>
          <p:txBody>
            <a:bodyPr wrap="none" lIns="0" tIns="0" rIns="0" bIns="0" anchor="t" anchorCtr="0">
              <a:spAutoFit/>
            </a:bodyPr>
            <a:lstStyle/>
            <a:p>
              <a:pPr algn="ctr"/>
              <a:r>
                <a:rPr lang="zh-CN" sz="825" dirty="0">
                  <a:solidFill>
                    <a:srgbClr val="F5EFE0"/>
                  </a:solidFill>
                  <a:latin typeface="Arial"/>
                  <a:ea typeface="Microsoft YaHei"/>
                  <a:cs typeface="Arial"/>
                </a:rPr>
                <a:t>中国艺术出版方</a:t>
              </a:r>
            </a:p>
          </p:txBody>
        </p:sp>
        <p:sp>
          <p:nvSpPr>
            <p:cNvPr id="27" name="TextBox 27"/>
            <p:cNvSpPr txBox="1"/>
            <p:nvPr/>
          </p:nvSpPr>
          <p:spPr>
            <a:xfrm>
              <a:off x="4952036" y="3511391"/>
              <a:ext cx="725829" cy="167640"/>
            </a:xfrm>
            <a:prstGeom prst="rect">
              <a:avLst/>
            </a:prstGeom>
            <a:noFill/>
            <a:ln>
              <a:noFill/>
            </a:ln>
          </p:spPr>
          <p:txBody>
            <a:bodyPr wrap="none" lIns="0" tIns="0" rIns="0" bIns="0" anchor="t" anchorCtr="0">
              <a:spAutoFit/>
            </a:bodyPr>
            <a:lstStyle/>
            <a:p>
              <a:pPr algn="ctr"/>
              <a:r>
                <a:rPr lang="zh-CN" sz="825" dirty="0">
                  <a:solidFill>
                    <a:srgbClr val="F5EFE0"/>
                  </a:solidFill>
                  <a:latin typeface="Arial"/>
                  <a:ea typeface="Microsoft YaHei"/>
                  <a:cs typeface="Arial"/>
                </a:rPr>
                <a:t>+ 个人创作者</a:t>
              </a:r>
            </a:p>
          </p:txBody>
        </p:sp>
        <p:sp>
          <p:nvSpPr>
            <p:cNvPr id="28" name="Rectangle 28"/>
            <p:cNvSpPr/>
            <p:nvPr/>
          </p:nvSpPr>
          <p:spPr>
            <a:xfrm>
              <a:off x="6210300" y="2895600"/>
              <a:ext cx="1485900" cy="742950"/>
            </a:xfrm>
            <a:prstGeom prst="rect">
              <a:avLst/>
            </a:prstGeom>
            <a:solidFill>
              <a:srgbClr val="1E4DBC"/>
            </a:solidFill>
            <a:ln>
              <a:noFill/>
            </a:ln>
          </p:spPr>
        </p:sp>
        <p:sp>
          <p:nvSpPr>
            <p:cNvPr id="29" name="TextBox 29"/>
            <p:cNvSpPr txBox="1"/>
            <p:nvPr/>
          </p:nvSpPr>
          <p:spPr>
            <a:xfrm>
              <a:off x="6751368" y="2927985"/>
              <a:ext cx="403765" cy="548640"/>
            </a:xfrm>
            <a:prstGeom prst="rect">
              <a:avLst/>
            </a:prstGeom>
            <a:noFill/>
            <a:ln>
              <a:noFill/>
            </a:ln>
          </p:spPr>
          <p:txBody>
            <a:bodyPr wrap="none" lIns="0" tIns="0" rIns="0" bIns="0" anchor="t" anchorCtr="0">
              <a:spAutoFit/>
            </a:bodyPr>
            <a:lstStyle/>
            <a:p>
              <a:pPr algn="ctr"/>
              <a:r>
                <a:rPr lang="zh-CN" sz="2700" dirty="0">
                  <a:solidFill>
                    <a:srgbClr val="F5EFE0"/>
                  </a:solidFill>
                  <a:latin typeface="Impact"/>
                  <a:ea typeface="Microsoft YaHei"/>
                  <a:cs typeface="Impact"/>
                </a:rPr>
                <a:t>41</a:t>
              </a:r>
            </a:p>
          </p:txBody>
        </p:sp>
        <p:sp>
          <p:nvSpPr>
            <p:cNvPr id="30" name="TextBox 30"/>
            <p:cNvSpPr txBox="1"/>
            <p:nvPr/>
          </p:nvSpPr>
          <p:spPr>
            <a:xfrm>
              <a:off x="6641544" y="3358991"/>
              <a:ext cx="623411" cy="167640"/>
            </a:xfrm>
            <a:prstGeom prst="rect">
              <a:avLst/>
            </a:prstGeom>
            <a:noFill/>
            <a:ln>
              <a:noFill/>
            </a:ln>
          </p:spPr>
          <p:txBody>
            <a:bodyPr wrap="none" lIns="0" tIns="0" rIns="0" bIns="0" anchor="t" anchorCtr="0">
              <a:spAutoFit/>
            </a:bodyPr>
            <a:lstStyle/>
            <a:p>
              <a:pPr algn="ctr"/>
              <a:r>
                <a:rPr lang="zh-CN" sz="825" dirty="0">
                  <a:solidFill>
                    <a:srgbClr val="F5EFE0"/>
                  </a:solidFill>
                  <a:latin typeface="Arial"/>
                  <a:ea typeface="Microsoft YaHei"/>
                  <a:cs typeface="Arial"/>
                </a:rPr>
                <a:t>国际出版方</a:t>
              </a:r>
            </a:p>
          </p:txBody>
        </p:sp>
        <p:sp>
          <p:nvSpPr>
            <p:cNvPr id="31" name="TextBox 31"/>
            <p:cNvSpPr txBox="1"/>
            <p:nvPr/>
          </p:nvSpPr>
          <p:spPr>
            <a:xfrm>
              <a:off x="6632508" y="3511391"/>
              <a:ext cx="641485" cy="167640"/>
            </a:xfrm>
            <a:prstGeom prst="rect">
              <a:avLst/>
            </a:prstGeom>
            <a:noFill/>
            <a:ln>
              <a:noFill/>
            </a:ln>
          </p:spPr>
          <p:txBody>
            <a:bodyPr wrap="none" lIns="0" tIns="0" rIns="0" bIns="0" anchor="t" anchorCtr="0">
              <a:spAutoFit/>
            </a:bodyPr>
            <a:lstStyle/>
            <a:p>
              <a:pPr algn="ctr"/>
              <a:r>
                <a:rPr lang="zh-CN" sz="825" dirty="0">
                  <a:solidFill>
                    <a:srgbClr val="F5EFE0"/>
                  </a:solidFill>
                  <a:latin typeface="Arial"/>
                  <a:ea typeface="Microsoft YaHei"/>
                  <a:cs typeface="Arial"/>
                </a:rPr>
                <a:t>参展 · 上海</a:t>
              </a:r>
            </a:p>
          </p:txBody>
        </p:sp>
        <p:sp>
          <p:nvSpPr>
            <p:cNvPr id="32" name="Rectangle 32"/>
            <p:cNvSpPr/>
            <p:nvPr/>
          </p:nvSpPr>
          <p:spPr>
            <a:xfrm>
              <a:off x="7848600" y="2895600"/>
              <a:ext cx="1485900" cy="742950"/>
            </a:xfrm>
            <a:prstGeom prst="rect">
              <a:avLst/>
            </a:prstGeom>
            <a:solidFill>
              <a:srgbClr val="E8A02E"/>
            </a:solidFill>
            <a:ln>
              <a:noFill/>
            </a:ln>
          </p:spPr>
        </p:sp>
        <p:sp>
          <p:nvSpPr>
            <p:cNvPr id="33" name="TextBox 33"/>
            <p:cNvSpPr txBox="1"/>
            <p:nvPr/>
          </p:nvSpPr>
          <p:spPr>
            <a:xfrm>
              <a:off x="7930134" y="2960370"/>
              <a:ext cx="1322832" cy="487680"/>
            </a:xfrm>
            <a:prstGeom prst="rect">
              <a:avLst/>
            </a:prstGeom>
            <a:noFill/>
            <a:ln>
              <a:noFill/>
            </a:ln>
          </p:spPr>
          <p:txBody>
            <a:bodyPr wrap="none" lIns="0" tIns="0" rIns="0" bIns="0" anchor="t" anchorCtr="0">
              <a:spAutoFit/>
            </a:bodyPr>
            <a:lstStyle/>
            <a:p>
              <a:pPr algn="ctr"/>
              <a:r>
                <a:rPr lang="zh-CN" sz="2400" dirty="0">
                  <a:solidFill>
                    <a:srgbClr val="1A1A1A"/>
                  </a:solidFill>
                  <a:latin typeface="Impact"/>
                  <a:ea typeface="Microsoft YaHei"/>
                  <a:cs typeface="Impact"/>
                </a:rPr>
                <a:t>10,000+</a:t>
              </a:r>
            </a:p>
          </p:txBody>
        </p:sp>
        <p:sp>
          <p:nvSpPr>
            <p:cNvPr id="34" name="TextBox 34"/>
            <p:cNvSpPr txBox="1"/>
            <p:nvPr/>
          </p:nvSpPr>
          <p:spPr>
            <a:xfrm>
              <a:off x="8340090" y="3358991"/>
              <a:ext cx="502920" cy="167640"/>
            </a:xfrm>
            <a:prstGeom prst="rect">
              <a:avLst/>
            </a:prstGeom>
            <a:noFill/>
            <a:ln>
              <a:noFill/>
            </a:ln>
          </p:spPr>
          <p:txBody>
            <a:bodyPr wrap="none" lIns="0" tIns="0" rIns="0" bIns="0" anchor="t" anchorCtr="0">
              <a:spAutoFit/>
            </a:bodyPr>
            <a:lstStyle/>
            <a:p>
              <a:pPr algn="ctr"/>
              <a:r>
                <a:rPr lang="zh-CN" sz="825" dirty="0">
                  <a:solidFill>
                    <a:srgbClr val="1A1A1A"/>
                  </a:solidFill>
                  <a:latin typeface="Arial"/>
                  <a:ea typeface="Microsoft YaHei"/>
                  <a:cs typeface="Arial"/>
                </a:rPr>
                <a:t>参观人数</a:t>
              </a:r>
            </a:p>
          </p:txBody>
        </p:sp>
        <p:sp>
          <p:nvSpPr>
            <p:cNvPr id="35" name="TextBox 35"/>
            <p:cNvSpPr txBox="1"/>
            <p:nvPr/>
          </p:nvSpPr>
          <p:spPr>
            <a:xfrm>
              <a:off x="8270808" y="3511391"/>
              <a:ext cx="641485" cy="167640"/>
            </a:xfrm>
            <a:prstGeom prst="rect">
              <a:avLst/>
            </a:prstGeom>
            <a:noFill/>
            <a:ln>
              <a:noFill/>
            </a:ln>
          </p:spPr>
          <p:txBody>
            <a:bodyPr wrap="none" lIns="0" tIns="0" rIns="0" bIns="0" anchor="t" anchorCtr="0">
              <a:spAutoFit/>
            </a:bodyPr>
            <a:lstStyle/>
            <a:p>
              <a:pPr algn="ctr"/>
              <a:r>
                <a:rPr lang="zh-CN" sz="825" dirty="0">
                  <a:solidFill>
                    <a:srgbClr val="1A1A1A"/>
                  </a:solidFill>
                  <a:latin typeface="Arial"/>
                  <a:ea typeface="Microsoft YaHei"/>
                  <a:cs typeface="Arial"/>
                </a:rPr>
                <a:t>第 6 届上海</a:t>
              </a:r>
            </a:p>
          </p:txBody>
        </p:sp>
        <p:sp>
          <p:nvSpPr>
            <p:cNvPr id="36" name="TextBox 36"/>
            <p:cNvSpPr txBox="1"/>
            <p:nvPr/>
          </p:nvSpPr>
          <p:spPr>
            <a:xfrm>
              <a:off x="9512618" y="3114199"/>
              <a:ext cx="899449" cy="198120"/>
            </a:xfrm>
            <a:prstGeom prst="rect">
              <a:avLst/>
            </a:prstGeom>
            <a:noFill/>
            <a:ln>
              <a:noFill/>
            </a:ln>
          </p:spPr>
          <p:txBody>
            <a:bodyPr wrap="none" lIns="0" tIns="0" rIns="0" bIns="0" anchor="t" anchorCtr="0">
              <a:spAutoFit/>
            </a:bodyPr>
            <a:lstStyle/>
            <a:p>
              <a:pPr algn="l"/>
              <a:r>
                <a:rPr lang="zh-CN" sz="975" b="1" dirty="0">
                  <a:solidFill>
                    <a:srgbClr val="F5EFE0"/>
                  </a:solidFill>
                  <a:latin typeface="Arial"/>
                  <a:ea typeface="Microsoft YaHei"/>
                  <a:cs typeface="Arial"/>
                </a:rPr>
                <a:t>→ 第一影响力</a:t>
              </a:r>
            </a:p>
          </p:txBody>
        </p:sp>
        <p:sp>
          <p:nvSpPr>
            <p:cNvPr id="37" name="TextBox 37"/>
            <p:cNvSpPr txBox="1"/>
            <p:nvPr/>
          </p:nvSpPr>
          <p:spPr>
            <a:xfrm>
              <a:off x="9514522" y="3320891"/>
              <a:ext cx="623411" cy="167640"/>
            </a:xfrm>
            <a:prstGeom prst="rect">
              <a:avLst/>
            </a:prstGeom>
            <a:noFill/>
            <a:ln>
              <a:noFill/>
            </a:ln>
          </p:spPr>
          <p:txBody>
            <a:bodyPr wrap="none" lIns="0" tIns="0" rIns="0" bIns="0" anchor="t" anchorCtr="0">
              <a:spAutoFit/>
            </a:bodyPr>
            <a:lstStyle/>
            <a:p>
              <a:pPr algn="l"/>
              <a:r>
                <a:rPr lang="zh-CN" sz="825" dirty="0">
                  <a:solidFill>
                    <a:srgbClr val="F5EFE0"/>
                  </a:solidFill>
                  <a:latin typeface="Arial"/>
                  <a:ea typeface="Microsoft YaHei"/>
                  <a:cs typeface="Arial"/>
                </a:rPr>
                <a:t>独立出版圈</a:t>
              </a:r>
            </a:p>
          </p:txBody>
        </p:sp>
        <p:sp>
          <p:nvSpPr>
            <p:cNvPr id="38" name="TextBox 38"/>
            <p:cNvSpPr txBox="1"/>
            <p:nvPr/>
          </p:nvSpPr>
          <p:spPr>
            <a:xfrm>
              <a:off x="9514522" y="3454241"/>
              <a:ext cx="623411" cy="167640"/>
            </a:xfrm>
            <a:prstGeom prst="rect">
              <a:avLst/>
            </a:prstGeom>
            <a:noFill/>
            <a:ln>
              <a:noFill/>
            </a:ln>
          </p:spPr>
          <p:txBody>
            <a:bodyPr wrap="none" lIns="0" tIns="0" rIns="0" bIns="0" anchor="t" anchorCtr="0">
              <a:spAutoFit/>
            </a:bodyPr>
            <a:lstStyle/>
            <a:p>
              <a:pPr algn="l"/>
              <a:r>
                <a:rPr lang="zh-CN" sz="825" dirty="0">
                  <a:solidFill>
                    <a:srgbClr val="F5EFE0"/>
                  </a:solidFill>
                  <a:latin typeface="Arial"/>
                  <a:ea typeface="Microsoft YaHei"/>
                  <a:cs typeface="Arial"/>
                </a:rPr>
                <a:t>年度风向标</a:t>
              </a:r>
            </a:p>
          </p:txBody>
        </p:sp>
      </p:grpSp>
      <p:grpSp>
        <p:nvGrpSpPr>
          <p:cNvPr id="59" name="Group 59"/>
          <p:cNvGrpSpPr/>
          <p:nvPr/>
        </p:nvGrpSpPr>
        <p:grpSpPr>
          <a:xfrm>
            <a:off x="4381500" y="4038600"/>
            <a:ext cx="7267575" cy="2257425"/>
            <a:chOff x="4381500" y="4038600"/>
            <a:chExt cx="7267575" cy="2257425"/>
          </a:xfrm>
        </p:grpSpPr>
        <p:sp>
          <p:nvSpPr>
            <p:cNvPr id="40" name="Rectangle 40"/>
            <p:cNvSpPr/>
            <p:nvPr/>
          </p:nvSpPr>
          <p:spPr>
            <a:xfrm>
              <a:off x="4381500" y="4038600"/>
              <a:ext cx="7239000" cy="2228850"/>
            </a:xfrm>
            <a:prstGeom prst="rect">
              <a:avLst/>
            </a:prstGeom>
            <a:solidFill>
              <a:srgbClr val="1A1A1A"/>
            </a:solidFill>
            <a:ln>
              <a:noFill/>
            </a:ln>
          </p:spPr>
        </p:sp>
        <p:sp>
          <p:nvSpPr>
            <p:cNvPr id="41" name="Rectangle 41"/>
            <p:cNvSpPr/>
            <p:nvPr/>
          </p:nvSpPr>
          <p:spPr>
            <a:xfrm>
              <a:off x="4410075" y="4067175"/>
              <a:ext cx="7239000" cy="2228850"/>
            </a:xfrm>
            <a:prstGeom prst="rect">
              <a:avLst/>
            </a:prstGeom>
            <a:solidFill>
              <a:srgbClr val="1E4DBC">
                <a:alpha val="55000"/>
              </a:srgbClr>
            </a:solidFill>
            <a:ln>
              <a:noFill/>
            </a:ln>
          </p:spPr>
        </p:sp>
        <p:sp>
          <p:nvSpPr>
            <p:cNvPr id="42" name="Rectangle 42"/>
            <p:cNvSpPr/>
            <p:nvPr/>
          </p:nvSpPr>
          <p:spPr>
            <a:xfrm>
              <a:off x="4381500" y="4038600"/>
              <a:ext cx="7239000" cy="2228850"/>
            </a:xfrm>
            <a:prstGeom prst="rect">
              <a:avLst/>
            </a:prstGeom>
            <a:solidFill>
              <a:srgbClr val="1A1A1A"/>
            </a:solidFill>
            <a:ln>
              <a:noFill/>
            </a:ln>
          </p:spPr>
        </p:sp>
        <p:sp>
          <p:nvSpPr>
            <p:cNvPr id="43" name="Rectangle 43"/>
            <p:cNvSpPr/>
            <p:nvPr/>
          </p:nvSpPr>
          <p:spPr>
            <a:xfrm>
              <a:off x="4381500" y="4038600"/>
              <a:ext cx="3048000" cy="476250"/>
            </a:xfrm>
            <a:prstGeom prst="rect">
              <a:avLst/>
            </a:prstGeom>
            <a:solidFill>
              <a:srgbClr val="FF5C8A"/>
            </a:solidFill>
            <a:ln>
              <a:noFill/>
            </a:ln>
          </p:spPr>
        </p:sp>
        <p:sp>
          <p:nvSpPr>
            <p:cNvPr id="44" name="TextBox 44"/>
            <p:cNvSpPr txBox="1"/>
            <p:nvPr/>
          </p:nvSpPr>
          <p:spPr>
            <a:xfrm>
              <a:off x="4545330" y="4135755"/>
              <a:ext cx="2491645" cy="426720"/>
            </a:xfrm>
            <a:prstGeom prst="rect">
              <a:avLst/>
            </a:prstGeom>
            <a:noFill/>
            <a:ln>
              <a:noFill/>
            </a:ln>
          </p:spPr>
          <p:txBody>
            <a:bodyPr wrap="none" lIns="0" tIns="0" rIns="0" bIns="0" anchor="t" anchorCtr="0">
              <a:spAutoFit/>
            </a:bodyPr>
            <a:lstStyle/>
            <a:p>
              <a:pPr algn="l"/>
              <a:r>
                <a:rPr lang="zh-CN" sz="2100" dirty="0">
                  <a:solidFill>
                    <a:srgbClr val="F5EFE0"/>
                  </a:solidFill>
                  <a:latin typeface="Impact"/>
                  <a:ea typeface="Microsoft YaHei"/>
                  <a:cs typeface="Impact"/>
                </a:rPr>
                <a:t>UNFOLD SHANGHAI</a:t>
              </a:r>
            </a:p>
          </p:txBody>
        </p:sp>
        <p:sp>
          <p:nvSpPr>
            <p:cNvPr id="45" name="TextBox 45"/>
            <p:cNvSpPr txBox="1"/>
            <p:nvPr/>
          </p:nvSpPr>
          <p:spPr>
            <a:xfrm>
              <a:off x="10090975" y="4265295"/>
              <a:ext cx="1350454" cy="182880"/>
            </a:xfrm>
            <a:prstGeom prst="rect">
              <a:avLst/>
            </a:prstGeom>
            <a:noFill/>
            <a:ln>
              <a:noFill/>
            </a:ln>
          </p:spPr>
          <p:txBody>
            <a:bodyPr wrap="none" lIns="0" tIns="0" rIns="0" bIns="0" anchor="t" anchorCtr="0">
              <a:spAutoFit/>
            </a:bodyPr>
            <a:lstStyle/>
            <a:p>
              <a:pPr algn="r"/>
              <a:r>
                <a:rPr lang="zh-CN" sz="900" dirty="0">
                  <a:solidFill>
                    <a:srgbClr val="1E4DBC"/>
                  </a:solidFill>
                  <a:latin typeface="Consolas"/>
                  <a:ea typeface="Microsoft YaHei"/>
                  <a:cs typeface="Consolas"/>
                </a:rPr>
                <a:t>紧随 abC · 一周后开幕</a:t>
              </a:r>
            </a:p>
          </p:txBody>
        </p:sp>
        <p:sp>
          <p:nvSpPr>
            <p:cNvPr id="46" name="TextBox 46"/>
            <p:cNvSpPr txBox="1"/>
            <p:nvPr/>
          </p:nvSpPr>
          <p:spPr>
            <a:xfrm>
              <a:off x="4555808" y="4682014"/>
              <a:ext cx="4099293" cy="259080"/>
            </a:xfrm>
            <a:prstGeom prst="rect">
              <a:avLst/>
            </a:prstGeom>
            <a:noFill/>
            <a:ln>
              <a:noFill/>
            </a:ln>
          </p:spPr>
          <p:txBody>
            <a:bodyPr wrap="none" lIns="0" tIns="0" rIns="0" bIns="0" anchor="t" anchorCtr="0">
              <a:spAutoFit/>
            </a:bodyPr>
            <a:lstStyle/>
            <a:p>
              <a:pPr algn="l"/>
              <a:r>
                <a:rPr lang="zh-CN" sz="1275" b="1" dirty="0">
                  <a:solidFill>
                    <a:srgbClr val="F5EFE0"/>
                  </a:solidFill>
                  <a:latin typeface="Arial"/>
                  <a:ea typeface="Microsoft YaHei"/>
                  <a:cs typeface="Arial"/>
                </a:rPr>
                <a:t>UNFOLD Shanghai Art Book Fair · 第二影响力</a:t>
              </a:r>
            </a:p>
          </p:txBody>
        </p:sp>
        <p:sp>
          <p:nvSpPr>
            <p:cNvPr id="47" name="TextBox 47"/>
            <p:cNvSpPr txBox="1"/>
            <p:nvPr/>
          </p:nvSpPr>
          <p:spPr>
            <a:xfrm>
              <a:off x="4558665" y="4973002"/>
              <a:ext cx="4029170"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摊位费更高 · 客流更大 · 票价更亲民 · 国际 Nieves 等参展</a:t>
              </a:r>
            </a:p>
          </p:txBody>
        </p:sp>
        <p:sp>
          <p:nvSpPr>
            <p:cNvPr id="48" name="Rectangle 48"/>
            <p:cNvSpPr/>
            <p:nvPr/>
          </p:nvSpPr>
          <p:spPr>
            <a:xfrm>
              <a:off x="4572000" y="5314950"/>
              <a:ext cx="2228850" cy="742950"/>
            </a:xfrm>
            <a:prstGeom prst="rect">
              <a:avLst/>
            </a:prstGeom>
            <a:solidFill>
              <a:srgbClr val="1E4DBC"/>
            </a:solidFill>
            <a:ln>
              <a:noFill/>
            </a:ln>
          </p:spPr>
        </p:sp>
        <p:sp>
          <p:nvSpPr>
            <p:cNvPr id="49" name="TextBox 49"/>
            <p:cNvSpPr txBox="1"/>
            <p:nvPr/>
          </p:nvSpPr>
          <p:spPr>
            <a:xfrm>
              <a:off x="4937117" y="5363528"/>
              <a:ext cx="1498616" cy="518160"/>
            </a:xfrm>
            <a:prstGeom prst="rect">
              <a:avLst/>
            </a:prstGeom>
            <a:noFill/>
            <a:ln>
              <a:noFill/>
            </a:ln>
          </p:spPr>
          <p:txBody>
            <a:bodyPr wrap="none" lIns="0" tIns="0" rIns="0" bIns="0" anchor="t" anchorCtr="0">
              <a:spAutoFit/>
            </a:bodyPr>
            <a:lstStyle/>
            <a:p>
              <a:pPr algn="ctr"/>
              <a:r>
                <a:rPr lang="zh-CN" sz="2550" dirty="0">
                  <a:solidFill>
                    <a:srgbClr val="F5EFE0"/>
                  </a:solidFill>
                  <a:latin typeface="Impact"/>
                  <a:ea typeface="Microsoft YaHei"/>
                  <a:cs typeface="Impact"/>
                </a:rPr>
                <a:t>+ 1 WEEK</a:t>
              </a:r>
            </a:p>
          </p:txBody>
        </p:sp>
        <p:sp>
          <p:nvSpPr>
            <p:cNvPr id="50" name="TextBox 50"/>
            <p:cNvSpPr txBox="1"/>
            <p:nvPr/>
          </p:nvSpPr>
          <p:spPr>
            <a:xfrm>
              <a:off x="5178921" y="5778341"/>
              <a:ext cx="1015008" cy="167640"/>
            </a:xfrm>
            <a:prstGeom prst="rect">
              <a:avLst/>
            </a:prstGeom>
            <a:noFill/>
            <a:ln>
              <a:noFill/>
            </a:ln>
          </p:spPr>
          <p:txBody>
            <a:bodyPr wrap="none" lIns="0" tIns="0" rIns="0" bIns="0" anchor="t" anchorCtr="0">
              <a:spAutoFit/>
            </a:bodyPr>
            <a:lstStyle/>
            <a:p>
              <a:pPr algn="ctr"/>
              <a:r>
                <a:rPr lang="zh-CN" sz="825" dirty="0">
                  <a:solidFill>
                    <a:srgbClr val="F5EFE0"/>
                  </a:solidFill>
                  <a:latin typeface="Arial"/>
                  <a:ea typeface="Microsoft YaHei"/>
                  <a:cs typeface="Arial"/>
                </a:rPr>
                <a:t>在 abC 上海站之后</a:t>
              </a:r>
            </a:p>
          </p:txBody>
        </p:sp>
        <p:sp>
          <p:nvSpPr>
            <p:cNvPr id="51" name="TextBox 51"/>
            <p:cNvSpPr txBox="1"/>
            <p:nvPr/>
          </p:nvSpPr>
          <p:spPr>
            <a:xfrm>
              <a:off x="5254228" y="5911691"/>
              <a:ext cx="864394" cy="167640"/>
            </a:xfrm>
            <a:prstGeom prst="rect">
              <a:avLst/>
            </a:prstGeom>
            <a:noFill/>
            <a:ln>
              <a:noFill/>
            </a:ln>
          </p:spPr>
          <p:txBody>
            <a:bodyPr wrap="none" lIns="0" tIns="0" rIns="0" bIns="0" anchor="t" anchorCtr="0">
              <a:spAutoFit/>
            </a:bodyPr>
            <a:lstStyle/>
            <a:p>
              <a:pPr algn="ctr"/>
              <a:r>
                <a:rPr lang="zh-CN" sz="825" dirty="0">
                  <a:solidFill>
                    <a:srgbClr val="F5EFE0"/>
                  </a:solidFill>
                  <a:latin typeface="Arial"/>
                  <a:ea typeface="Microsoft YaHei"/>
                  <a:cs typeface="Arial"/>
                </a:rPr>
                <a:t>一周内连贯发生</a:t>
              </a:r>
            </a:p>
          </p:txBody>
        </p:sp>
        <p:sp>
          <p:nvSpPr>
            <p:cNvPr id="52" name="Rectangle 52"/>
            <p:cNvSpPr/>
            <p:nvPr/>
          </p:nvSpPr>
          <p:spPr>
            <a:xfrm>
              <a:off x="6953250" y="5314950"/>
              <a:ext cx="2228850" cy="742950"/>
            </a:xfrm>
            <a:prstGeom prst="rect">
              <a:avLst/>
            </a:prstGeom>
            <a:solidFill>
              <a:srgbClr val="FF5C8A"/>
            </a:solidFill>
            <a:ln>
              <a:noFill/>
            </a:ln>
          </p:spPr>
        </p:sp>
        <p:sp>
          <p:nvSpPr>
            <p:cNvPr id="53" name="TextBox 53"/>
            <p:cNvSpPr txBox="1"/>
            <p:nvPr/>
          </p:nvSpPr>
          <p:spPr>
            <a:xfrm>
              <a:off x="7262503" y="5363528"/>
              <a:ext cx="1610344" cy="518160"/>
            </a:xfrm>
            <a:prstGeom prst="rect">
              <a:avLst/>
            </a:prstGeom>
            <a:noFill/>
            <a:ln>
              <a:noFill/>
            </a:ln>
          </p:spPr>
          <p:txBody>
            <a:bodyPr wrap="none" lIns="0" tIns="0" rIns="0" bIns="0" anchor="t" anchorCtr="0">
              <a:spAutoFit/>
            </a:bodyPr>
            <a:lstStyle/>
            <a:p>
              <a:pPr algn="ctr"/>
              <a:r>
                <a:rPr lang="zh-CN" sz="2550" dirty="0">
                  <a:solidFill>
                    <a:srgbClr val="F5EFE0"/>
                  </a:solidFill>
                  <a:latin typeface="Impact"/>
                  <a:ea typeface="Microsoft YaHei"/>
                  <a:cs typeface="Impact"/>
                </a:rPr>
                <a:t>SHANGHAI</a:t>
              </a:r>
            </a:p>
          </p:txBody>
        </p:sp>
        <p:sp>
          <p:nvSpPr>
            <p:cNvPr id="54" name="TextBox 54"/>
            <p:cNvSpPr txBox="1"/>
            <p:nvPr/>
          </p:nvSpPr>
          <p:spPr>
            <a:xfrm>
              <a:off x="7575232" y="5778341"/>
              <a:ext cx="984885" cy="167640"/>
            </a:xfrm>
            <a:prstGeom prst="rect">
              <a:avLst/>
            </a:prstGeom>
            <a:noFill/>
            <a:ln>
              <a:noFill/>
            </a:ln>
          </p:spPr>
          <p:txBody>
            <a:bodyPr wrap="none" lIns="0" tIns="0" rIns="0" bIns="0" anchor="t" anchorCtr="0">
              <a:spAutoFit/>
            </a:bodyPr>
            <a:lstStyle/>
            <a:p>
              <a:pPr algn="ctr"/>
              <a:r>
                <a:rPr lang="zh-CN" sz="825" dirty="0">
                  <a:solidFill>
                    <a:srgbClr val="F5EFE0"/>
                  </a:solidFill>
                  <a:latin typeface="Arial"/>
                  <a:ea typeface="Microsoft YaHei"/>
                  <a:cs typeface="Arial"/>
                </a:rPr>
                <a:t>承办中国最多书展</a:t>
              </a:r>
            </a:p>
          </p:txBody>
        </p:sp>
        <p:sp>
          <p:nvSpPr>
            <p:cNvPr id="55" name="TextBox 55"/>
            <p:cNvSpPr txBox="1"/>
            <p:nvPr/>
          </p:nvSpPr>
          <p:spPr>
            <a:xfrm>
              <a:off x="7755969" y="5911691"/>
              <a:ext cx="623411" cy="167640"/>
            </a:xfrm>
            <a:prstGeom prst="rect">
              <a:avLst/>
            </a:prstGeom>
            <a:noFill/>
            <a:ln>
              <a:noFill/>
            </a:ln>
          </p:spPr>
          <p:txBody>
            <a:bodyPr wrap="none" lIns="0" tIns="0" rIns="0" bIns="0" anchor="t" anchorCtr="0">
              <a:spAutoFit/>
            </a:bodyPr>
            <a:lstStyle/>
            <a:p>
              <a:pPr algn="ctr"/>
              <a:r>
                <a:rPr lang="zh-CN" sz="825" dirty="0">
                  <a:solidFill>
                    <a:srgbClr val="F5EFE0"/>
                  </a:solidFill>
                  <a:latin typeface="Arial"/>
                  <a:ea typeface="Microsoft YaHei"/>
                  <a:cs typeface="Arial"/>
                </a:rPr>
                <a:t>每年的城市</a:t>
              </a:r>
            </a:p>
          </p:txBody>
        </p:sp>
        <p:sp>
          <p:nvSpPr>
            <p:cNvPr id="56" name="TextBox 56"/>
            <p:cNvSpPr txBox="1"/>
            <p:nvPr/>
          </p:nvSpPr>
          <p:spPr>
            <a:xfrm>
              <a:off x="9360218" y="5533549"/>
              <a:ext cx="749931" cy="198120"/>
            </a:xfrm>
            <a:prstGeom prst="rect">
              <a:avLst/>
            </a:prstGeom>
            <a:noFill/>
            <a:ln>
              <a:noFill/>
            </a:ln>
          </p:spPr>
          <p:txBody>
            <a:bodyPr wrap="none" lIns="0" tIns="0" rIns="0" bIns="0" anchor="t" anchorCtr="0">
              <a:spAutoFit/>
            </a:bodyPr>
            <a:lstStyle/>
            <a:p>
              <a:pPr algn="l"/>
              <a:r>
                <a:rPr lang="zh-CN" sz="975" b="1" dirty="0">
                  <a:solidFill>
                    <a:srgbClr val="FF5C8A"/>
                  </a:solidFill>
                  <a:latin typeface="Arial"/>
                  <a:ea typeface="Microsoft YaHei"/>
                  <a:cs typeface="Arial"/>
                </a:rPr>
                <a:t>→ 实用建议</a:t>
              </a:r>
            </a:p>
          </p:txBody>
        </p:sp>
        <p:sp>
          <p:nvSpPr>
            <p:cNvPr id="57" name="TextBox 57"/>
            <p:cNvSpPr txBox="1"/>
            <p:nvPr/>
          </p:nvSpPr>
          <p:spPr>
            <a:xfrm>
              <a:off x="9362122" y="5740241"/>
              <a:ext cx="659559" cy="167640"/>
            </a:xfrm>
            <a:prstGeom prst="rect">
              <a:avLst/>
            </a:prstGeom>
            <a:noFill/>
            <a:ln>
              <a:noFill/>
            </a:ln>
          </p:spPr>
          <p:txBody>
            <a:bodyPr wrap="none" lIns="0" tIns="0" rIns="0" bIns="0" anchor="t" anchorCtr="0">
              <a:spAutoFit/>
            </a:bodyPr>
            <a:lstStyle/>
            <a:p>
              <a:pPr algn="l"/>
              <a:r>
                <a:rPr lang="zh-CN" sz="825" dirty="0">
                  <a:solidFill>
                    <a:srgbClr val="F5EFE0"/>
                  </a:solidFill>
                  <a:latin typeface="Arial"/>
                  <a:ea typeface="Microsoft YaHei"/>
                  <a:cs typeface="Arial"/>
                </a:rPr>
                <a:t>两周连开 ＝</a:t>
              </a:r>
            </a:p>
          </p:txBody>
        </p:sp>
        <p:sp>
          <p:nvSpPr>
            <p:cNvPr id="58" name="TextBox 58"/>
            <p:cNvSpPr txBox="1"/>
            <p:nvPr/>
          </p:nvSpPr>
          <p:spPr>
            <a:xfrm>
              <a:off x="9362122" y="5873591"/>
              <a:ext cx="743902" cy="167640"/>
            </a:xfrm>
            <a:prstGeom prst="rect">
              <a:avLst/>
            </a:prstGeom>
            <a:noFill/>
            <a:ln>
              <a:noFill/>
            </a:ln>
          </p:spPr>
          <p:txBody>
            <a:bodyPr wrap="none" lIns="0" tIns="0" rIns="0" bIns="0" anchor="t" anchorCtr="0">
              <a:spAutoFit/>
            </a:bodyPr>
            <a:lstStyle/>
            <a:p>
              <a:pPr algn="l"/>
              <a:r>
                <a:rPr lang="zh-CN" sz="825" dirty="0">
                  <a:solidFill>
                    <a:srgbClr val="F5EFE0"/>
                  </a:solidFill>
                  <a:latin typeface="Arial"/>
                  <a:ea typeface="Microsoft YaHei"/>
                  <a:cs typeface="Arial"/>
                </a:rPr>
                <a:t>上海双周朝圣</a:t>
              </a:r>
            </a:p>
          </p:txBody>
        </p:sp>
      </p:grpSp>
      <p:grpSp>
        <p:nvGrpSpPr>
          <p:cNvPr id="63" name="Group 63"/>
          <p:cNvGrpSpPr/>
          <p:nvPr/>
        </p:nvGrpSpPr>
        <p:grpSpPr>
          <a:xfrm>
            <a:off x="561022" y="6572250"/>
            <a:ext cx="11069956" cy="250031"/>
            <a:chOff x="561022" y="6572250"/>
            <a:chExt cx="11069956" cy="250031"/>
          </a:xfrm>
        </p:grpSpPr>
        <p:sp>
          <p:nvSpPr>
            <p:cNvPr id="60" name="Line 60"/>
            <p:cNvSpPr/>
            <p:nvPr/>
          </p:nvSpPr>
          <p:spPr>
            <a:xfrm>
              <a:off x="571500" y="6572250"/>
              <a:ext cx="11049000" cy="9525"/>
            </a:xfrm>
            <a:custGeom>
              <a:avLst/>
              <a:gdLst/>
              <a:ahLst/>
              <a:cxnLst/>
              <a:rect l="l" t="t" r="r" b="b"/>
              <a:pathLst>
                <a:path w="11049000" h="9525">
                  <a:moveTo>
                    <a:pt x="0" y="0"/>
                  </a:moveTo>
                  <a:lnTo>
                    <a:pt x="11049000" y="0"/>
                  </a:lnTo>
                </a:path>
              </a:pathLst>
            </a:custGeom>
            <a:noFill/>
            <a:ln w="9525">
              <a:solidFill>
                <a:srgbClr val="1A1A1A"/>
              </a:solidFill>
            </a:ln>
          </p:spPr>
        </p:sp>
        <p:sp>
          <p:nvSpPr>
            <p:cNvPr id="61" name="TextBox 61"/>
            <p:cNvSpPr txBox="1"/>
            <p:nvPr/>
          </p:nvSpPr>
          <p:spPr>
            <a:xfrm>
              <a:off x="561022" y="6654641"/>
              <a:ext cx="1846397"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P13 · CHINA ART BOOK FAIR TWINS</a:t>
              </a:r>
            </a:p>
          </p:txBody>
        </p:sp>
        <p:sp>
          <p:nvSpPr>
            <p:cNvPr id="62" name="TextBox 62"/>
            <p:cNvSpPr txBox="1"/>
            <p:nvPr/>
          </p:nvSpPr>
          <p:spPr>
            <a:xfrm>
              <a:off x="9525524" y="6654641"/>
              <a:ext cx="2105454"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abC FIRST · UNFOLD AFTER · 上海双周</a:t>
              </a:r>
            </a:p>
          </p:txBody>
        </p:sp>
      </p:grpSp>
    </p:spTree>
  </p:cSld>
  <p:clrMapOvr>
    <a:masterClrMapping/>
  </p:clrMapOvr>
  <p:transition xmlns:p14="http://schemas.microsoft.com/office/powerpoint/2010/main" p14:dur="3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7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400"/>
                                        <p:tgtEl>
                                          <p:spTgt spid="39"/>
                                        </p:tgtEl>
                                      </p:cBhvr>
                                    </p:animEffect>
                                  </p:childTnLst>
                                </p:cTn>
                              </p:par>
                            </p:childTnLst>
                          </p:cTn>
                        </p:par>
                        <p:par>
                          <p:cTn id="12" fill="hold">
                            <p:stCondLst>
                              <p:cond delay="1300"/>
                            </p:stCondLst>
                            <p:childTnLst>
                              <p:par>
                                <p:cTn id="13" presetID="10" presetClass="entr" presetSubtype="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4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9" grpId="0"/>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sp>
        <p:nvSpPr>
          <p:cNvPr id="3" name="Rectangle 3"/>
          <p:cNvSpPr/>
          <p:nvPr/>
        </p:nvSpPr>
        <p:spPr>
          <a:xfrm>
            <a:off x="0" y="0"/>
            <a:ext cx="12192000" cy="6858000"/>
          </a:xfrm>
          <a:prstGeom prst="rect">
            <a:avLst/>
          </a:prstGeom>
          <a:noFill/>
          <a:ln>
            <a:noFill/>
          </a:ln>
        </p:spPr>
      </p:sp>
      <p:grpSp>
        <p:nvGrpSpPr>
          <p:cNvPr id="9" name="Group 9"/>
          <p:cNvGrpSpPr/>
          <p:nvPr/>
        </p:nvGrpSpPr>
        <p:grpSpPr>
          <a:xfrm>
            <a:off x="571500" y="533400"/>
            <a:ext cx="4282988" cy="778669"/>
            <a:chOff x="571500" y="533400"/>
            <a:chExt cx="4282988" cy="778669"/>
          </a:xfrm>
        </p:grpSpPr>
        <p:sp>
          <p:nvSpPr>
            <p:cNvPr id="4" name="Rectangle 4"/>
            <p:cNvSpPr/>
            <p:nvPr/>
          </p:nvSpPr>
          <p:spPr>
            <a:xfrm>
              <a:off x="571500" y="533400"/>
              <a:ext cx="133350" cy="647700"/>
            </a:xfrm>
            <a:prstGeom prst="rect">
              <a:avLst/>
            </a:prstGeom>
            <a:solidFill>
              <a:srgbClr val="1E4DBC"/>
            </a:solidFill>
            <a:ln>
              <a:noFill/>
            </a:ln>
          </p:spPr>
        </p:sp>
        <p:sp>
          <p:nvSpPr>
            <p:cNvPr id="5" name="Rectangle 5"/>
            <p:cNvSpPr/>
            <p:nvPr/>
          </p:nvSpPr>
          <p:spPr>
            <a:xfrm>
              <a:off x="600075" y="561975"/>
              <a:ext cx="133350" cy="647700"/>
            </a:xfrm>
            <a:prstGeom prst="rect">
              <a:avLst/>
            </a:prstGeom>
            <a:solidFill>
              <a:srgbClr val="FF5C8A">
                <a:alpha val="70000"/>
              </a:srgbClr>
            </a:solidFill>
            <a:ln>
              <a:noFill/>
            </a:ln>
          </p:spPr>
        </p:sp>
        <p:sp>
          <p:nvSpPr>
            <p:cNvPr id="6" name="Rectangle 6"/>
            <p:cNvSpPr/>
            <p:nvPr/>
          </p:nvSpPr>
          <p:spPr>
            <a:xfrm>
              <a:off x="571500" y="533400"/>
              <a:ext cx="133350" cy="647700"/>
            </a:xfrm>
            <a:prstGeom prst="rect">
              <a:avLst/>
            </a:prstGeom>
            <a:solidFill>
              <a:srgbClr val="1E4DBC"/>
            </a:solidFill>
            <a:ln>
              <a:noFill/>
            </a:ln>
          </p:spPr>
        </p:sp>
        <p:sp>
          <p:nvSpPr>
            <p:cNvPr id="7" name="TextBox 7"/>
            <p:cNvSpPr txBox="1"/>
            <p:nvPr/>
          </p:nvSpPr>
          <p:spPr>
            <a:xfrm>
              <a:off x="830580" y="544830"/>
              <a:ext cx="3324987" cy="731520"/>
            </a:xfrm>
            <a:prstGeom prst="rect">
              <a:avLst/>
            </a:prstGeom>
            <a:noFill/>
            <a:ln>
              <a:noFill/>
            </a:ln>
          </p:spPr>
          <p:txBody>
            <a:bodyPr wrap="none" lIns="0" tIns="0" rIns="0" bIns="0" anchor="t" anchorCtr="0">
              <a:spAutoFit/>
            </a:bodyPr>
            <a:lstStyle/>
            <a:p>
              <a:pPr algn="l"/>
              <a:r>
                <a:rPr lang="zh-CN" sz="3600" dirty="0">
                  <a:solidFill>
                    <a:srgbClr val="1A1A1A"/>
                  </a:solidFill>
                  <a:latin typeface="Impact"/>
                  <a:ea typeface="Microsoft YaHei"/>
                  <a:cs typeface="Impact"/>
                </a:rPr>
                <a:t>进店前的 4 条</a:t>
              </a:r>
            </a:p>
          </p:txBody>
        </p:sp>
        <p:sp>
          <p:nvSpPr>
            <p:cNvPr id="8" name="TextBox 8"/>
            <p:cNvSpPr txBox="1"/>
            <p:nvPr/>
          </p:nvSpPr>
          <p:spPr>
            <a:xfrm>
              <a:off x="863918" y="1113949"/>
              <a:ext cx="3990570" cy="198120"/>
            </a:xfrm>
            <a:prstGeom prst="rect">
              <a:avLst/>
            </a:prstGeom>
            <a:noFill/>
            <a:ln>
              <a:noFill/>
            </a:ln>
          </p:spPr>
          <p:txBody>
            <a:bodyPr wrap="none" lIns="0" tIns="0" rIns="0" bIns="0" anchor="t" anchorCtr="0">
              <a:spAutoFit/>
            </a:bodyPr>
            <a:lstStyle/>
            <a:p>
              <a:pPr algn="l"/>
              <a:r>
                <a:rPr lang="zh-CN" sz="975" dirty="0">
                  <a:solidFill>
                    <a:srgbClr val="5A5A5A"/>
                  </a:solidFill>
                  <a:latin typeface="Consolas"/>
                  <a:ea typeface="Microsoft YaHei"/>
                  <a:cs typeface="Consolas"/>
                </a:rPr>
                <a:t>HOW TO BROWSE INDIE BOOKSTORES · UNWRITTEN ETIQUETTE</a:t>
              </a:r>
            </a:p>
          </p:txBody>
        </p:sp>
      </p:grpSp>
      <p:sp>
        <p:nvSpPr>
          <p:cNvPr id="10" name="Line 10"/>
          <p:cNvSpPr/>
          <p:nvPr/>
        </p:nvSpPr>
        <p:spPr>
          <a:xfrm>
            <a:off x="571500" y="1447800"/>
            <a:ext cx="11049000" cy="9525"/>
          </a:xfrm>
          <a:custGeom>
            <a:avLst/>
            <a:gdLst/>
            <a:ahLst/>
            <a:cxnLst/>
            <a:rect l="l" t="t" r="r" b="b"/>
            <a:pathLst>
              <a:path w="11049000" h="9525">
                <a:moveTo>
                  <a:pt x="0" y="0"/>
                </a:moveTo>
                <a:lnTo>
                  <a:pt x="11049000" y="0"/>
                </a:lnTo>
              </a:path>
            </a:pathLst>
          </a:custGeom>
          <a:noFill/>
          <a:ln w="28575">
            <a:solidFill>
              <a:srgbClr val="1A1A1A"/>
            </a:solidFill>
          </a:ln>
        </p:spPr>
      </p:sp>
      <p:sp>
        <p:nvSpPr>
          <p:cNvPr id="11" name="Rectangle 11"/>
          <p:cNvSpPr/>
          <p:nvPr/>
        </p:nvSpPr>
        <p:spPr>
          <a:xfrm>
            <a:off x="1143000" y="1905000"/>
            <a:ext cx="57150" cy="4095750"/>
          </a:xfrm>
          <a:prstGeom prst="rect">
            <a:avLst/>
          </a:prstGeom>
          <a:solidFill>
            <a:srgbClr val="1E4DBC"/>
          </a:solidFill>
          <a:ln>
            <a:noFill/>
          </a:ln>
        </p:spPr>
      </p:sp>
      <p:sp>
        <p:nvSpPr>
          <p:cNvPr id="12" name="Rectangle 12"/>
          <p:cNvSpPr/>
          <p:nvPr/>
        </p:nvSpPr>
        <p:spPr>
          <a:xfrm>
            <a:off x="1171575" y="1933575"/>
            <a:ext cx="57150" cy="4095750"/>
          </a:xfrm>
          <a:prstGeom prst="rect">
            <a:avLst/>
          </a:prstGeom>
          <a:solidFill>
            <a:srgbClr val="FF5C8A">
              <a:alpha val="60000"/>
            </a:srgbClr>
          </a:solidFill>
          <a:ln>
            <a:noFill/>
          </a:ln>
        </p:spPr>
      </p:sp>
      <p:sp>
        <p:nvSpPr>
          <p:cNvPr id="13" name="Rectangle 13"/>
          <p:cNvSpPr/>
          <p:nvPr/>
        </p:nvSpPr>
        <p:spPr>
          <a:xfrm>
            <a:off x="1143000" y="1905000"/>
            <a:ext cx="57150" cy="4095750"/>
          </a:xfrm>
          <a:prstGeom prst="rect">
            <a:avLst/>
          </a:prstGeom>
          <a:solidFill>
            <a:srgbClr val="1E4DBC"/>
          </a:solidFill>
          <a:ln>
            <a:noFill/>
          </a:ln>
        </p:spPr>
      </p:sp>
      <p:sp>
        <p:nvSpPr>
          <p:cNvPr id="14" name="Polygon 14"/>
          <p:cNvSpPr/>
          <p:nvPr/>
        </p:nvSpPr>
        <p:spPr>
          <a:xfrm>
            <a:off x="1047750" y="5943600"/>
            <a:ext cx="247650" cy="152400"/>
          </a:xfrm>
          <a:custGeom>
            <a:avLst/>
            <a:gdLst/>
            <a:ahLst/>
            <a:cxnLst/>
            <a:rect l="l" t="t" r="r" b="b"/>
            <a:pathLst>
              <a:path w="247650" h="152400">
                <a:moveTo>
                  <a:pt x="123825" y="152400"/>
                </a:moveTo>
                <a:lnTo>
                  <a:pt x="0" y="0"/>
                </a:lnTo>
                <a:lnTo>
                  <a:pt x="247650" y="0"/>
                </a:lnTo>
                <a:close/>
              </a:path>
            </a:pathLst>
          </a:custGeom>
          <a:solidFill>
            <a:srgbClr val="1E4DBC"/>
          </a:solidFill>
          <a:ln>
            <a:noFill/>
          </a:ln>
        </p:spPr>
      </p:sp>
      <p:grpSp>
        <p:nvGrpSpPr>
          <p:cNvPr id="26" name="Group 26"/>
          <p:cNvGrpSpPr/>
          <p:nvPr/>
        </p:nvGrpSpPr>
        <p:grpSpPr>
          <a:xfrm>
            <a:off x="762000" y="1905000"/>
            <a:ext cx="10858500" cy="919162"/>
            <a:chOff x="762000" y="1905000"/>
            <a:chExt cx="10858500" cy="919162"/>
          </a:xfrm>
        </p:grpSpPr>
        <p:sp>
          <p:nvSpPr>
            <p:cNvPr id="15" name="Rectangle 15"/>
            <p:cNvSpPr/>
            <p:nvPr/>
          </p:nvSpPr>
          <p:spPr>
            <a:xfrm>
              <a:off x="762000" y="1905000"/>
              <a:ext cx="819150" cy="819150"/>
            </a:xfrm>
            <a:prstGeom prst="rect">
              <a:avLst/>
            </a:prstGeom>
            <a:solidFill>
              <a:srgbClr val="1E4DBC"/>
            </a:solidFill>
            <a:ln>
              <a:noFill/>
            </a:ln>
          </p:spPr>
        </p:sp>
        <p:sp>
          <p:nvSpPr>
            <p:cNvPr id="16" name="Rectangle 16"/>
            <p:cNvSpPr/>
            <p:nvPr/>
          </p:nvSpPr>
          <p:spPr>
            <a:xfrm>
              <a:off x="790575" y="1933575"/>
              <a:ext cx="819150" cy="819150"/>
            </a:xfrm>
            <a:prstGeom prst="rect">
              <a:avLst/>
            </a:prstGeom>
            <a:solidFill>
              <a:srgbClr val="FF5C8A">
                <a:alpha val="60000"/>
              </a:srgbClr>
            </a:solidFill>
            <a:ln>
              <a:noFill/>
            </a:ln>
          </p:spPr>
        </p:sp>
        <p:sp>
          <p:nvSpPr>
            <p:cNvPr id="17" name="Rectangle 17"/>
            <p:cNvSpPr/>
            <p:nvPr/>
          </p:nvSpPr>
          <p:spPr>
            <a:xfrm>
              <a:off x="762000" y="1905000"/>
              <a:ext cx="819150" cy="819150"/>
            </a:xfrm>
            <a:prstGeom prst="rect">
              <a:avLst/>
            </a:prstGeom>
            <a:solidFill>
              <a:srgbClr val="1E4DBC"/>
            </a:solidFill>
            <a:ln>
              <a:noFill/>
            </a:ln>
          </p:spPr>
        </p:sp>
        <p:sp>
          <p:nvSpPr>
            <p:cNvPr id="18" name="TextBox 18"/>
            <p:cNvSpPr txBox="1"/>
            <p:nvPr/>
          </p:nvSpPr>
          <p:spPr>
            <a:xfrm>
              <a:off x="913614" y="2123122"/>
              <a:ext cx="515922" cy="701040"/>
            </a:xfrm>
            <a:prstGeom prst="rect">
              <a:avLst/>
            </a:prstGeom>
            <a:noFill/>
            <a:ln>
              <a:noFill/>
            </a:ln>
          </p:spPr>
          <p:txBody>
            <a:bodyPr wrap="none" lIns="0" tIns="0" rIns="0" bIns="0" anchor="t" anchorCtr="0">
              <a:spAutoFit/>
            </a:bodyPr>
            <a:lstStyle/>
            <a:p>
              <a:pPr algn="ctr"/>
              <a:r>
                <a:rPr lang="zh-CN" sz="3450" dirty="0">
                  <a:solidFill>
                    <a:srgbClr val="F5EFE0"/>
                  </a:solidFill>
                  <a:latin typeface="Impact"/>
                  <a:ea typeface="Microsoft YaHei"/>
                  <a:cs typeface="Impact"/>
                </a:rPr>
                <a:t>01</a:t>
              </a:r>
            </a:p>
          </p:txBody>
        </p:sp>
        <p:sp>
          <p:nvSpPr>
            <p:cNvPr id="19" name="Line 19"/>
            <p:cNvSpPr/>
            <p:nvPr/>
          </p:nvSpPr>
          <p:spPr>
            <a:xfrm>
              <a:off x="1581150" y="2314575"/>
              <a:ext cx="323850" cy="9525"/>
            </a:xfrm>
            <a:custGeom>
              <a:avLst/>
              <a:gdLst/>
              <a:ahLst/>
              <a:cxnLst/>
              <a:rect l="l" t="t" r="r" b="b"/>
              <a:pathLst>
                <a:path w="323850" h="9525">
                  <a:moveTo>
                    <a:pt x="0" y="0"/>
                  </a:moveTo>
                  <a:lnTo>
                    <a:pt x="323850" y="0"/>
                  </a:lnTo>
                </a:path>
              </a:pathLst>
            </a:custGeom>
            <a:noFill/>
            <a:ln w="23812">
              <a:solidFill>
                <a:srgbClr val="1E4DBC"/>
              </a:solidFill>
              <a:custDash>
                <a:ds d="160000" sp="120000"/>
              </a:custDash>
            </a:ln>
          </p:spPr>
        </p:sp>
        <p:sp>
          <p:nvSpPr>
            <p:cNvPr id="20" name="Rectangle 20"/>
            <p:cNvSpPr/>
            <p:nvPr/>
          </p:nvSpPr>
          <p:spPr>
            <a:xfrm>
              <a:off x="1905000" y="1905000"/>
              <a:ext cx="9715500" cy="819150"/>
            </a:xfrm>
            <a:prstGeom prst="rect">
              <a:avLst/>
            </a:prstGeom>
            <a:solidFill>
              <a:srgbClr val="F5EFE0"/>
            </a:solidFill>
            <a:ln>
              <a:noFill/>
            </a:ln>
          </p:spPr>
        </p:sp>
        <p:sp>
          <p:nvSpPr>
            <p:cNvPr id="21" name="Rectangle 21"/>
            <p:cNvSpPr/>
            <p:nvPr/>
          </p:nvSpPr>
          <p:spPr>
            <a:xfrm>
              <a:off x="1905000" y="1905000"/>
              <a:ext cx="9715500" cy="819150"/>
            </a:xfrm>
            <a:prstGeom prst="rect">
              <a:avLst/>
            </a:prstGeom>
            <a:noFill/>
            <a:ln w="19050">
              <a:solidFill>
                <a:srgbClr val="1A1A1A"/>
              </a:solidFill>
            </a:ln>
          </p:spPr>
        </p:sp>
        <p:sp>
          <p:nvSpPr>
            <p:cNvPr id="22" name="Rectangle 22"/>
            <p:cNvSpPr/>
            <p:nvPr/>
          </p:nvSpPr>
          <p:spPr>
            <a:xfrm>
              <a:off x="1905000" y="1905000"/>
              <a:ext cx="76200" cy="819150"/>
            </a:xfrm>
            <a:prstGeom prst="rect">
              <a:avLst/>
            </a:prstGeom>
            <a:solidFill>
              <a:srgbClr val="1E4DBC"/>
            </a:solidFill>
            <a:ln>
              <a:noFill/>
            </a:ln>
          </p:spPr>
        </p:sp>
        <p:sp>
          <p:nvSpPr>
            <p:cNvPr id="23" name="Freeform 23"/>
            <p:cNvSpPr/>
            <p:nvPr/>
          </p:nvSpPr>
          <p:spPr>
            <a:xfrm>
              <a:off x="2135958" y="2076450"/>
              <a:ext cx="452485" cy="430337"/>
            </a:xfrm>
            <a:custGeom>
              <a:avLst/>
              <a:gdLst/>
              <a:ahLst/>
              <a:cxnLst/>
              <a:rect l="l" t="t" r="r" b="b"/>
              <a:pathLst>
                <a:path w="452485" h="430337">
                  <a:moveTo>
                    <a:pt x="254817" y="0"/>
                  </a:moveTo>
                  <a:lnTo>
                    <a:pt x="197667" y="0"/>
                  </a:lnTo>
                  <a:lnTo>
                    <a:pt x="155174" y="130782"/>
                  </a:lnTo>
                  <a:lnTo>
                    <a:pt x="17660" y="130783"/>
                  </a:lnTo>
                  <a:lnTo>
                    <a:pt x="0" y="185135"/>
                  </a:lnTo>
                  <a:lnTo>
                    <a:pt x="111251" y="265964"/>
                  </a:lnTo>
                  <a:lnTo>
                    <a:pt x="68757" y="396744"/>
                  </a:lnTo>
                  <a:lnTo>
                    <a:pt x="114993" y="430337"/>
                  </a:lnTo>
                  <a:lnTo>
                    <a:pt x="226243" y="349509"/>
                  </a:lnTo>
                  <a:lnTo>
                    <a:pt x="337493" y="430337"/>
                  </a:lnTo>
                  <a:lnTo>
                    <a:pt x="383727" y="396744"/>
                  </a:lnTo>
                  <a:lnTo>
                    <a:pt x="341234" y="265963"/>
                  </a:lnTo>
                  <a:lnTo>
                    <a:pt x="452485" y="185135"/>
                  </a:lnTo>
                  <a:lnTo>
                    <a:pt x="434822" y="130782"/>
                  </a:lnTo>
                  <a:lnTo>
                    <a:pt x="297311" y="130782"/>
                  </a:lnTo>
                  <a:lnTo>
                    <a:pt x="254817" y="0"/>
                  </a:lnTo>
                  <a:close/>
                </a:path>
              </a:pathLst>
            </a:custGeom>
            <a:solidFill>
              <a:srgbClr val="1E4DBC"/>
            </a:solidFill>
            <a:ln>
              <a:noFill/>
            </a:ln>
          </p:spPr>
        </p:sp>
        <p:sp>
          <p:nvSpPr>
            <p:cNvPr id="24" name="TextBox 24"/>
            <p:cNvSpPr txBox="1"/>
            <p:nvPr/>
          </p:nvSpPr>
          <p:spPr>
            <a:xfrm>
              <a:off x="2722245" y="2107882"/>
              <a:ext cx="1964950" cy="335280"/>
            </a:xfrm>
            <a:prstGeom prst="rect">
              <a:avLst/>
            </a:prstGeom>
            <a:noFill/>
            <a:ln>
              <a:noFill/>
            </a:ln>
          </p:spPr>
          <p:txBody>
            <a:bodyPr wrap="none" lIns="0" tIns="0" rIns="0" bIns="0" anchor="t" anchorCtr="0">
              <a:spAutoFit/>
            </a:bodyPr>
            <a:lstStyle/>
            <a:p>
              <a:pPr algn="l"/>
              <a:r>
                <a:rPr lang="zh-CN" sz="1650" b="1" dirty="0">
                  <a:solidFill>
                    <a:srgbClr val="1A1A1A"/>
                  </a:solidFill>
                  <a:latin typeface="Arial"/>
                  <a:ea typeface="Microsoft YaHei"/>
                  <a:cs typeface="Arial"/>
                </a:rPr>
                <a:t>看选品 ＝ 看店主</a:t>
              </a:r>
            </a:p>
          </p:txBody>
        </p:sp>
        <p:sp>
          <p:nvSpPr>
            <p:cNvPr id="25" name="TextBox 25"/>
            <p:cNvSpPr txBox="1"/>
            <p:nvPr/>
          </p:nvSpPr>
          <p:spPr>
            <a:xfrm>
              <a:off x="2728912" y="2412206"/>
              <a:ext cx="5467112" cy="228600"/>
            </a:xfrm>
            <a:prstGeom prst="rect">
              <a:avLst/>
            </a:prstGeom>
            <a:noFill/>
            <a:ln>
              <a:noFill/>
            </a:ln>
          </p:spPr>
          <p:txBody>
            <a:bodyPr wrap="none" lIns="0" tIns="0" rIns="0" bIns="0" anchor="t" anchorCtr="0">
              <a:spAutoFit/>
            </a:bodyPr>
            <a:lstStyle/>
            <a:p>
              <a:pPr algn="l"/>
              <a:r>
                <a:rPr lang="zh-CN" sz="1125" dirty="0">
                  <a:solidFill>
                    <a:srgbClr val="5A5A5A"/>
                  </a:solidFill>
                  <a:latin typeface="Arial"/>
                  <a:ea typeface="Microsoft YaHei"/>
                  <a:cs typeface="Arial"/>
                </a:rPr>
                <a:t>独立书店的本质是"一个人 / 一群人的精神书架"· 选品就是店主在跟你对话</a:t>
              </a:r>
            </a:p>
          </p:txBody>
        </p:sp>
      </p:grpSp>
      <p:grpSp>
        <p:nvGrpSpPr>
          <p:cNvPr id="38" name="Group 38"/>
          <p:cNvGrpSpPr/>
          <p:nvPr/>
        </p:nvGrpSpPr>
        <p:grpSpPr>
          <a:xfrm>
            <a:off x="762000" y="2971800"/>
            <a:ext cx="10858500" cy="919162"/>
            <a:chOff x="762000" y="2971800"/>
            <a:chExt cx="10858500" cy="919162"/>
          </a:xfrm>
        </p:grpSpPr>
        <p:sp>
          <p:nvSpPr>
            <p:cNvPr id="27" name="Rectangle 27"/>
            <p:cNvSpPr/>
            <p:nvPr/>
          </p:nvSpPr>
          <p:spPr>
            <a:xfrm>
              <a:off x="762000" y="2971800"/>
              <a:ext cx="819150" cy="819150"/>
            </a:xfrm>
            <a:prstGeom prst="rect">
              <a:avLst/>
            </a:prstGeom>
            <a:solidFill>
              <a:srgbClr val="FF5C8A"/>
            </a:solidFill>
            <a:ln>
              <a:noFill/>
            </a:ln>
          </p:spPr>
        </p:sp>
        <p:sp>
          <p:nvSpPr>
            <p:cNvPr id="28" name="Rectangle 28"/>
            <p:cNvSpPr/>
            <p:nvPr/>
          </p:nvSpPr>
          <p:spPr>
            <a:xfrm>
              <a:off x="790575" y="3000375"/>
              <a:ext cx="819150" cy="819150"/>
            </a:xfrm>
            <a:prstGeom prst="rect">
              <a:avLst/>
            </a:prstGeom>
            <a:solidFill>
              <a:srgbClr val="1E4DBC">
                <a:alpha val="60000"/>
              </a:srgbClr>
            </a:solidFill>
            <a:ln>
              <a:noFill/>
            </a:ln>
          </p:spPr>
        </p:sp>
        <p:sp>
          <p:nvSpPr>
            <p:cNvPr id="29" name="Rectangle 29"/>
            <p:cNvSpPr/>
            <p:nvPr/>
          </p:nvSpPr>
          <p:spPr>
            <a:xfrm>
              <a:off x="762000" y="2971800"/>
              <a:ext cx="819150" cy="819150"/>
            </a:xfrm>
            <a:prstGeom prst="rect">
              <a:avLst/>
            </a:prstGeom>
            <a:solidFill>
              <a:srgbClr val="FF5C8A"/>
            </a:solidFill>
            <a:ln>
              <a:noFill/>
            </a:ln>
          </p:spPr>
        </p:sp>
        <p:sp>
          <p:nvSpPr>
            <p:cNvPr id="30" name="TextBox 30"/>
            <p:cNvSpPr txBox="1"/>
            <p:nvPr/>
          </p:nvSpPr>
          <p:spPr>
            <a:xfrm>
              <a:off x="850630" y="3189922"/>
              <a:ext cx="641890" cy="701040"/>
            </a:xfrm>
            <a:prstGeom prst="rect">
              <a:avLst/>
            </a:prstGeom>
            <a:noFill/>
            <a:ln>
              <a:noFill/>
            </a:ln>
          </p:spPr>
          <p:txBody>
            <a:bodyPr wrap="none" lIns="0" tIns="0" rIns="0" bIns="0" anchor="t" anchorCtr="0">
              <a:spAutoFit/>
            </a:bodyPr>
            <a:lstStyle/>
            <a:p>
              <a:pPr algn="ctr"/>
              <a:r>
                <a:rPr lang="zh-CN" sz="3450" dirty="0">
                  <a:solidFill>
                    <a:srgbClr val="F5EFE0"/>
                  </a:solidFill>
                  <a:latin typeface="Impact"/>
                  <a:ea typeface="Microsoft YaHei"/>
                  <a:cs typeface="Impact"/>
                </a:rPr>
                <a:t>02</a:t>
              </a:r>
            </a:p>
          </p:txBody>
        </p:sp>
        <p:sp>
          <p:nvSpPr>
            <p:cNvPr id="31" name="Line 31"/>
            <p:cNvSpPr/>
            <p:nvPr/>
          </p:nvSpPr>
          <p:spPr>
            <a:xfrm>
              <a:off x="1581150" y="3381375"/>
              <a:ext cx="323850" cy="9525"/>
            </a:xfrm>
            <a:custGeom>
              <a:avLst/>
              <a:gdLst/>
              <a:ahLst/>
              <a:cxnLst/>
              <a:rect l="l" t="t" r="r" b="b"/>
              <a:pathLst>
                <a:path w="323850" h="9525">
                  <a:moveTo>
                    <a:pt x="0" y="0"/>
                  </a:moveTo>
                  <a:lnTo>
                    <a:pt x="323850" y="0"/>
                  </a:lnTo>
                </a:path>
              </a:pathLst>
            </a:custGeom>
            <a:noFill/>
            <a:ln w="23812">
              <a:solidFill>
                <a:srgbClr val="FF5C8A"/>
              </a:solidFill>
              <a:custDash>
                <a:ds d="160000" sp="120000"/>
              </a:custDash>
            </a:ln>
          </p:spPr>
        </p:sp>
        <p:sp>
          <p:nvSpPr>
            <p:cNvPr id="32" name="Rectangle 32"/>
            <p:cNvSpPr/>
            <p:nvPr/>
          </p:nvSpPr>
          <p:spPr>
            <a:xfrm>
              <a:off x="1905000" y="2971800"/>
              <a:ext cx="9715500" cy="819150"/>
            </a:xfrm>
            <a:prstGeom prst="rect">
              <a:avLst/>
            </a:prstGeom>
            <a:solidFill>
              <a:srgbClr val="F5EFE0"/>
            </a:solidFill>
            <a:ln>
              <a:noFill/>
            </a:ln>
          </p:spPr>
        </p:sp>
        <p:sp>
          <p:nvSpPr>
            <p:cNvPr id="33" name="Rectangle 33"/>
            <p:cNvSpPr/>
            <p:nvPr/>
          </p:nvSpPr>
          <p:spPr>
            <a:xfrm>
              <a:off x="1905000" y="2971800"/>
              <a:ext cx="9715500" cy="819150"/>
            </a:xfrm>
            <a:prstGeom prst="rect">
              <a:avLst/>
            </a:prstGeom>
            <a:noFill/>
            <a:ln w="19050">
              <a:solidFill>
                <a:srgbClr val="1A1A1A"/>
              </a:solidFill>
            </a:ln>
          </p:spPr>
        </p:sp>
        <p:sp>
          <p:nvSpPr>
            <p:cNvPr id="34" name="Rectangle 34"/>
            <p:cNvSpPr/>
            <p:nvPr/>
          </p:nvSpPr>
          <p:spPr>
            <a:xfrm>
              <a:off x="1905000" y="2971800"/>
              <a:ext cx="76200" cy="819150"/>
            </a:xfrm>
            <a:prstGeom prst="rect">
              <a:avLst/>
            </a:prstGeom>
            <a:solidFill>
              <a:srgbClr val="FF5C8A"/>
            </a:solidFill>
            <a:ln>
              <a:noFill/>
            </a:ln>
          </p:spPr>
        </p:sp>
        <p:sp>
          <p:nvSpPr>
            <p:cNvPr id="35" name="Freeform 35"/>
            <p:cNvSpPr/>
            <p:nvPr/>
          </p:nvSpPr>
          <p:spPr>
            <a:xfrm>
              <a:off x="2133600" y="3143250"/>
              <a:ext cx="457200" cy="457200"/>
            </a:xfrm>
            <a:custGeom>
              <a:avLst/>
              <a:gdLst/>
              <a:ahLst/>
              <a:cxnLst/>
              <a:rect l="l" t="t" r="r" b="b"/>
              <a:pathLst>
                <a:path w="457200" h="457200">
                  <a:moveTo>
                    <a:pt x="228600" y="457200"/>
                  </a:moveTo>
                  <a:cubicBezTo>
                    <a:pt x="354853" y="457200"/>
                    <a:pt x="457200" y="354853"/>
                    <a:pt x="457200" y="228600"/>
                  </a:cubicBezTo>
                  <a:cubicBezTo>
                    <a:pt x="457200" y="102348"/>
                    <a:pt x="354853" y="0"/>
                    <a:pt x="228600" y="0"/>
                  </a:cubicBezTo>
                  <a:cubicBezTo>
                    <a:pt x="102348" y="0"/>
                    <a:pt x="0" y="102348"/>
                    <a:pt x="0" y="228600"/>
                  </a:cubicBezTo>
                  <a:cubicBezTo>
                    <a:pt x="0" y="354853"/>
                    <a:pt x="102348" y="457200"/>
                    <a:pt x="228600" y="457200"/>
                  </a:cubicBezTo>
                  <a:close/>
                  <a:moveTo>
                    <a:pt x="200025" y="85725"/>
                  </a:moveTo>
                  <a:lnTo>
                    <a:pt x="200025" y="240436"/>
                  </a:lnTo>
                  <a:lnTo>
                    <a:pt x="294120" y="334530"/>
                  </a:lnTo>
                  <a:lnTo>
                    <a:pt x="334530" y="294120"/>
                  </a:lnTo>
                  <a:lnTo>
                    <a:pt x="257175" y="216764"/>
                  </a:lnTo>
                  <a:lnTo>
                    <a:pt x="257175" y="85725"/>
                  </a:lnTo>
                  <a:lnTo>
                    <a:pt x="200025" y="85725"/>
                  </a:lnTo>
                  <a:close/>
                </a:path>
              </a:pathLst>
            </a:custGeom>
            <a:solidFill>
              <a:srgbClr val="FF5C8A"/>
            </a:solidFill>
            <a:ln>
              <a:noFill/>
            </a:ln>
          </p:spPr>
        </p:sp>
        <p:sp>
          <p:nvSpPr>
            <p:cNvPr id="36" name="TextBox 36"/>
            <p:cNvSpPr txBox="1"/>
            <p:nvPr/>
          </p:nvSpPr>
          <p:spPr>
            <a:xfrm>
              <a:off x="2722245" y="3174682"/>
              <a:ext cx="1534797" cy="335280"/>
            </a:xfrm>
            <a:prstGeom prst="rect">
              <a:avLst/>
            </a:prstGeom>
            <a:noFill/>
            <a:ln>
              <a:noFill/>
            </a:ln>
          </p:spPr>
          <p:txBody>
            <a:bodyPr wrap="none" lIns="0" tIns="0" rIns="0" bIns="0" anchor="t" anchorCtr="0">
              <a:spAutoFit/>
            </a:bodyPr>
            <a:lstStyle/>
            <a:p>
              <a:pPr algn="l"/>
              <a:r>
                <a:rPr lang="zh-CN" sz="1650" b="1" dirty="0">
                  <a:solidFill>
                    <a:srgbClr val="1A1A1A"/>
                  </a:solidFill>
                  <a:latin typeface="Arial"/>
                  <a:ea typeface="Microsoft YaHei"/>
                  <a:cs typeface="Arial"/>
                </a:rPr>
                <a:t>至少留 1 小时</a:t>
              </a:r>
            </a:p>
          </p:txBody>
        </p:sp>
        <p:sp>
          <p:nvSpPr>
            <p:cNvPr id="37" name="TextBox 37"/>
            <p:cNvSpPr txBox="1"/>
            <p:nvPr/>
          </p:nvSpPr>
          <p:spPr>
            <a:xfrm>
              <a:off x="2728912" y="3479006"/>
              <a:ext cx="5335667" cy="228600"/>
            </a:xfrm>
            <a:prstGeom prst="rect">
              <a:avLst/>
            </a:prstGeom>
            <a:noFill/>
            <a:ln>
              <a:noFill/>
            </a:ln>
          </p:spPr>
          <p:txBody>
            <a:bodyPr wrap="none" lIns="0" tIns="0" rIns="0" bIns="0" anchor="t" anchorCtr="0">
              <a:spAutoFit/>
            </a:bodyPr>
            <a:lstStyle/>
            <a:p>
              <a:pPr algn="l"/>
              <a:r>
                <a:rPr lang="zh-CN" sz="1125" dirty="0">
                  <a:solidFill>
                    <a:srgbClr val="5A5A5A"/>
                  </a:solidFill>
                  <a:latin typeface="Arial"/>
                  <a:ea typeface="Microsoft YaHei"/>
                  <a:cs typeface="Arial"/>
                </a:rPr>
                <a:t>独立书店不是便利店 · 浏览本身就是产品 · 在书架前发呆是一种合法消费</a:t>
              </a:r>
            </a:p>
          </p:txBody>
        </p:sp>
      </p:grpSp>
      <p:grpSp>
        <p:nvGrpSpPr>
          <p:cNvPr id="52" name="Group 52"/>
          <p:cNvGrpSpPr/>
          <p:nvPr/>
        </p:nvGrpSpPr>
        <p:grpSpPr>
          <a:xfrm>
            <a:off x="762000" y="4038600"/>
            <a:ext cx="10858500" cy="919162"/>
            <a:chOff x="762000" y="4038600"/>
            <a:chExt cx="10858500" cy="919162"/>
          </a:xfrm>
        </p:grpSpPr>
        <p:sp>
          <p:nvSpPr>
            <p:cNvPr id="39" name="Rectangle 39"/>
            <p:cNvSpPr/>
            <p:nvPr/>
          </p:nvSpPr>
          <p:spPr>
            <a:xfrm>
              <a:off x="762000" y="4038600"/>
              <a:ext cx="819150" cy="819150"/>
            </a:xfrm>
            <a:prstGeom prst="rect">
              <a:avLst/>
            </a:prstGeom>
            <a:solidFill>
              <a:srgbClr val="E8A02E"/>
            </a:solidFill>
            <a:ln>
              <a:noFill/>
            </a:ln>
          </p:spPr>
        </p:sp>
        <p:sp>
          <p:nvSpPr>
            <p:cNvPr id="40" name="Rectangle 40"/>
            <p:cNvSpPr/>
            <p:nvPr/>
          </p:nvSpPr>
          <p:spPr>
            <a:xfrm>
              <a:off x="790575" y="4067175"/>
              <a:ext cx="819150" cy="819150"/>
            </a:xfrm>
            <a:prstGeom prst="rect">
              <a:avLst/>
            </a:prstGeom>
            <a:solidFill>
              <a:srgbClr val="1E4DBC">
                <a:alpha val="60000"/>
              </a:srgbClr>
            </a:solidFill>
            <a:ln>
              <a:noFill/>
            </a:ln>
          </p:spPr>
        </p:sp>
        <p:sp>
          <p:nvSpPr>
            <p:cNvPr id="41" name="Rectangle 41"/>
            <p:cNvSpPr/>
            <p:nvPr/>
          </p:nvSpPr>
          <p:spPr>
            <a:xfrm>
              <a:off x="762000" y="4038600"/>
              <a:ext cx="819150" cy="819150"/>
            </a:xfrm>
            <a:prstGeom prst="rect">
              <a:avLst/>
            </a:prstGeom>
            <a:solidFill>
              <a:srgbClr val="E8A02E"/>
            </a:solidFill>
            <a:ln>
              <a:noFill/>
            </a:ln>
          </p:spPr>
        </p:sp>
        <p:sp>
          <p:nvSpPr>
            <p:cNvPr id="42" name="TextBox 42"/>
            <p:cNvSpPr txBox="1"/>
            <p:nvPr/>
          </p:nvSpPr>
          <p:spPr>
            <a:xfrm>
              <a:off x="850630" y="4256722"/>
              <a:ext cx="641890" cy="701040"/>
            </a:xfrm>
            <a:prstGeom prst="rect">
              <a:avLst/>
            </a:prstGeom>
            <a:noFill/>
            <a:ln>
              <a:noFill/>
            </a:ln>
          </p:spPr>
          <p:txBody>
            <a:bodyPr wrap="none" lIns="0" tIns="0" rIns="0" bIns="0" anchor="t" anchorCtr="0">
              <a:spAutoFit/>
            </a:bodyPr>
            <a:lstStyle/>
            <a:p>
              <a:pPr algn="ctr"/>
              <a:r>
                <a:rPr lang="zh-CN" sz="3450" dirty="0">
                  <a:solidFill>
                    <a:srgbClr val="F5EFE0"/>
                  </a:solidFill>
                  <a:latin typeface="Impact"/>
                  <a:ea typeface="Microsoft YaHei"/>
                  <a:cs typeface="Impact"/>
                </a:rPr>
                <a:t>03</a:t>
              </a:r>
            </a:p>
          </p:txBody>
        </p:sp>
        <p:sp>
          <p:nvSpPr>
            <p:cNvPr id="43" name="Line 43"/>
            <p:cNvSpPr/>
            <p:nvPr/>
          </p:nvSpPr>
          <p:spPr>
            <a:xfrm>
              <a:off x="1581150" y="4448175"/>
              <a:ext cx="323850" cy="9525"/>
            </a:xfrm>
            <a:custGeom>
              <a:avLst/>
              <a:gdLst/>
              <a:ahLst/>
              <a:cxnLst/>
              <a:rect l="l" t="t" r="r" b="b"/>
              <a:pathLst>
                <a:path w="323850" h="9525">
                  <a:moveTo>
                    <a:pt x="0" y="0"/>
                  </a:moveTo>
                  <a:lnTo>
                    <a:pt x="323850" y="0"/>
                  </a:lnTo>
                </a:path>
              </a:pathLst>
            </a:custGeom>
            <a:noFill/>
            <a:ln w="23812">
              <a:solidFill>
                <a:srgbClr val="E8A02E"/>
              </a:solidFill>
              <a:custDash>
                <a:ds d="160000" sp="120000"/>
              </a:custDash>
            </a:ln>
          </p:spPr>
        </p:sp>
        <p:sp>
          <p:nvSpPr>
            <p:cNvPr id="44" name="Rectangle 44"/>
            <p:cNvSpPr/>
            <p:nvPr/>
          </p:nvSpPr>
          <p:spPr>
            <a:xfrm>
              <a:off x="1905000" y="4038600"/>
              <a:ext cx="9715500" cy="819150"/>
            </a:xfrm>
            <a:prstGeom prst="rect">
              <a:avLst/>
            </a:prstGeom>
            <a:solidFill>
              <a:srgbClr val="F5EFE0"/>
            </a:solidFill>
            <a:ln>
              <a:noFill/>
            </a:ln>
          </p:spPr>
        </p:sp>
        <p:sp>
          <p:nvSpPr>
            <p:cNvPr id="45" name="Rectangle 45"/>
            <p:cNvSpPr/>
            <p:nvPr/>
          </p:nvSpPr>
          <p:spPr>
            <a:xfrm>
              <a:off x="1905000" y="4038600"/>
              <a:ext cx="9715500" cy="819150"/>
            </a:xfrm>
            <a:prstGeom prst="rect">
              <a:avLst/>
            </a:prstGeom>
            <a:noFill/>
            <a:ln w="19050">
              <a:solidFill>
                <a:srgbClr val="1A1A1A"/>
              </a:solidFill>
            </a:ln>
          </p:spPr>
        </p:sp>
        <p:sp>
          <p:nvSpPr>
            <p:cNvPr id="46" name="Rectangle 46"/>
            <p:cNvSpPr/>
            <p:nvPr/>
          </p:nvSpPr>
          <p:spPr>
            <a:xfrm>
              <a:off x="1905000" y="4038600"/>
              <a:ext cx="76200" cy="819150"/>
            </a:xfrm>
            <a:prstGeom prst="rect">
              <a:avLst/>
            </a:prstGeom>
            <a:solidFill>
              <a:srgbClr val="E8A02E"/>
            </a:solidFill>
            <a:ln>
              <a:noFill/>
            </a:ln>
          </p:spPr>
        </p:sp>
        <p:grpSp>
          <p:nvGrpSpPr>
            <p:cNvPr id="49" name="Group 49"/>
            <p:cNvGrpSpPr/>
            <p:nvPr/>
          </p:nvGrpSpPr>
          <p:grpSpPr>
            <a:xfrm>
              <a:off x="2162175" y="4210050"/>
              <a:ext cx="400050" cy="428625"/>
              <a:chOff x="2162175" y="4210050"/>
              <a:chExt cx="400050" cy="428625"/>
            </a:xfrm>
          </p:grpSpPr>
          <p:sp>
            <p:nvSpPr>
              <p:cNvPr id="47" name="Freeform 47"/>
              <p:cNvSpPr/>
              <p:nvPr/>
            </p:nvSpPr>
            <p:spPr>
              <a:xfrm>
                <a:off x="2253049" y="4210050"/>
                <a:ext cx="218302" cy="142875"/>
              </a:xfrm>
              <a:custGeom>
                <a:avLst/>
                <a:gdLst/>
                <a:ahLst/>
                <a:cxnLst/>
                <a:rect l="l" t="t" r="r" b="b"/>
                <a:pathLst>
                  <a:path w="218302" h="142875">
                    <a:moveTo>
                      <a:pt x="109151" y="57150"/>
                    </a:moveTo>
                    <a:cubicBezTo>
                      <a:pt x="89542" y="57150"/>
                      <a:pt x="72659" y="70991"/>
                      <a:pt x="68813" y="90219"/>
                    </a:cubicBezTo>
                    <a:lnTo>
                      <a:pt x="58282" y="142875"/>
                    </a:lnTo>
                    <a:lnTo>
                      <a:pt x="0" y="142875"/>
                    </a:lnTo>
                    <a:lnTo>
                      <a:pt x="12773" y="79011"/>
                    </a:lnTo>
                    <a:cubicBezTo>
                      <a:pt x="21961" y="33070"/>
                      <a:pt x="62299" y="0"/>
                      <a:pt x="109151" y="0"/>
                    </a:cubicBezTo>
                    <a:cubicBezTo>
                      <a:pt x="156002" y="0"/>
                      <a:pt x="196342" y="33070"/>
                      <a:pt x="205529" y="79011"/>
                    </a:cubicBezTo>
                    <a:lnTo>
                      <a:pt x="218302" y="142875"/>
                    </a:lnTo>
                    <a:lnTo>
                      <a:pt x="160020" y="142875"/>
                    </a:lnTo>
                    <a:lnTo>
                      <a:pt x="149489" y="90219"/>
                    </a:lnTo>
                    <a:cubicBezTo>
                      <a:pt x="145643" y="70991"/>
                      <a:pt x="128760" y="57150"/>
                      <a:pt x="109151" y="57150"/>
                    </a:cubicBezTo>
                    <a:close/>
                  </a:path>
                </a:pathLst>
              </a:custGeom>
              <a:solidFill>
                <a:srgbClr val="E8A02E"/>
              </a:solidFill>
              <a:ln>
                <a:noFill/>
              </a:ln>
            </p:spPr>
          </p:sp>
          <p:sp>
            <p:nvSpPr>
              <p:cNvPr id="48" name="Freeform 48"/>
              <p:cNvSpPr/>
              <p:nvPr/>
            </p:nvSpPr>
            <p:spPr>
              <a:xfrm>
                <a:off x="2162175" y="4410075"/>
                <a:ext cx="400050" cy="228600"/>
              </a:xfrm>
              <a:custGeom>
                <a:avLst/>
                <a:gdLst/>
                <a:ahLst/>
                <a:cxnLst/>
                <a:rect l="l" t="t" r="r" b="b"/>
                <a:pathLst>
                  <a:path w="400050" h="228600">
                    <a:moveTo>
                      <a:pt x="400050" y="228600"/>
                    </a:moveTo>
                    <a:lnTo>
                      <a:pt x="0" y="228600"/>
                    </a:lnTo>
                    <a:lnTo>
                      <a:pt x="0" y="171450"/>
                    </a:lnTo>
                    <a:lnTo>
                      <a:pt x="28575" y="0"/>
                    </a:lnTo>
                    <a:lnTo>
                      <a:pt x="371475" y="0"/>
                    </a:lnTo>
                    <a:lnTo>
                      <a:pt x="400050" y="171450"/>
                    </a:lnTo>
                    <a:lnTo>
                      <a:pt x="400050" y="228600"/>
                    </a:lnTo>
                    <a:close/>
                  </a:path>
                </a:pathLst>
              </a:custGeom>
              <a:solidFill>
                <a:srgbClr val="E8A02E"/>
              </a:solidFill>
              <a:ln>
                <a:noFill/>
              </a:ln>
            </p:spPr>
          </p:sp>
        </p:grpSp>
        <p:sp>
          <p:nvSpPr>
            <p:cNvPr id="50" name="TextBox 50"/>
            <p:cNvSpPr txBox="1"/>
            <p:nvPr/>
          </p:nvSpPr>
          <p:spPr>
            <a:xfrm>
              <a:off x="2722245" y="4241482"/>
              <a:ext cx="801005" cy="335280"/>
            </a:xfrm>
            <a:prstGeom prst="rect">
              <a:avLst/>
            </a:prstGeom>
            <a:noFill/>
            <a:ln>
              <a:noFill/>
            </a:ln>
          </p:spPr>
          <p:txBody>
            <a:bodyPr wrap="none" lIns="0" tIns="0" rIns="0" bIns="0" anchor="t" anchorCtr="0">
              <a:spAutoFit/>
            </a:bodyPr>
            <a:lstStyle/>
            <a:p>
              <a:pPr algn="l"/>
              <a:r>
                <a:rPr lang="zh-CN" sz="1650" b="1" dirty="0">
                  <a:solidFill>
                    <a:srgbClr val="1A1A1A"/>
                  </a:solidFill>
                  <a:latin typeface="Arial"/>
                  <a:ea typeface="Microsoft YaHei"/>
                  <a:cs typeface="Arial"/>
                </a:rPr>
                <a:t>带现金</a:t>
              </a:r>
            </a:p>
          </p:txBody>
        </p:sp>
        <p:sp>
          <p:nvSpPr>
            <p:cNvPr id="51" name="TextBox 51"/>
            <p:cNvSpPr txBox="1"/>
            <p:nvPr/>
          </p:nvSpPr>
          <p:spPr>
            <a:xfrm>
              <a:off x="2728912" y="4545806"/>
              <a:ext cx="5664279" cy="228600"/>
            </a:xfrm>
            <a:prstGeom prst="rect">
              <a:avLst/>
            </a:prstGeom>
            <a:noFill/>
            <a:ln>
              <a:noFill/>
            </a:ln>
          </p:spPr>
          <p:txBody>
            <a:bodyPr wrap="none" lIns="0" tIns="0" rIns="0" bIns="0" anchor="t" anchorCtr="0">
              <a:spAutoFit/>
            </a:bodyPr>
            <a:lstStyle/>
            <a:p>
              <a:pPr algn="l"/>
              <a:r>
                <a:rPr lang="zh-CN" sz="1125" dirty="0">
                  <a:solidFill>
                    <a:srgbClr val="5A5A5A"/>
                  </a:solidFill>
                  <a:latin typeface="Arial"/>
                  <a:ea typeface="Microsoft YaHei"/>
                  <a:cs typeface="Arial"/>
                </a:rPr>
                <a:t>一些小店不接受电子支付 · 现金还能减少手续费 · 给店主多留一杯咖啡的利润</a:t>
              </a:r>
            </a:p>
          </p:txBody>
        </p:sp>
      </p:grpSp>
      <p:grpSp>
        <p:nvGrpSpPr>
          <p:cNvPr id="64" name="Group 64"/>
          <p:cNvGrpSpPr/>
          <p:nvPr/>
        </p:nvGrpSpPr>
        <p:grpSpPr>
          <a:xfrm>
            <a:off x="762000" y="5105400"/>
            <a:ext cx="10858500" cy="919162"/>
            <a:chOff x="762000" y="5105400"/>
            <a:chExt cx="10858500" cy="919162"/>
          </a:xfrm>
        </p:grpSpPr>
        <p:sp>
          <p:nvSpPr>
            <p:cNvPr id="53" name="Rectangle 53"/>
            <p:cNvSpPr/>
            <p:nvPr/>
          </p:nvSpPr>
          <p:spPr>
            <a:xfrm>
              <a:off x="762000" y="5105400"/>
              <a:ext cx="819150" cy="819150"/>
            </a:xfrm>
            <a:prstGeom prst="rect">
              <a:avLst/>
            </a:prstGeom>
            <a:solidFill>
              <a:srgbClr val="1A1A1A"/>
            </a:solidFill>
            <a:ln>
              <a:noFill/>
            </a:ln>
          </p:spPr>
        </p:sp>
        <p:sp>
          <p:nvSpPr>
            <p:cNvPr id="54" name="Rectangle 54"/>
            <p:cNvSpPr/>
            <p:nvPr/>
          </p:nvSpPr>
          <p:spPr>
            <a:xfrm>
              <a:off x="790575" y="5133975"/>
              <a:ext cx="819150" cy="819150"/>
            </a:xfrm>
            <a:prstGeom prst="rect">
              <a:avLst/>
            </a:prstGeom>
            <a:solidFill>
              <a:srgbClr val="FF5C8A">
                <a:alpha val="60000"/>
              </a:srgbClr>
            </a:solidFill>
            <a:ln>
              <a:noFill/>
            </a:ln>
          </p:spPr>
        </p:sp>
        <p:sp>
          <p:nvSpPr>
            <p:cNvPr id="55" name="Rectangle 55"/>
            <p:cNvSpPr/>
            <p:nvPr/>
          </p:nvSpPr>
          <p:spPr>
            <a:xfrm>
              <a:off x="762000" y="5105400"/>
              <a:ext cx="819150" cy="819150"/>
            </a:xfrm>
            <a:prstGeom prst="rect">
              <a:avLst/>
            </a:prstGeom>
            <a:solidFill>
              <a:srgbClr val="1A1A1A"/>
            </a:solidFill>
            <a:ln>
              <a:noFill/>
            </a:ln>
          </p:spPr>
        </p:sp>
        <p:sp>
          <p:nvSpPr>
            <p:cNvPr id="56" name="TextBox 56"/>
            <p:cNvSpPr txBox="1"/>
            <p:nvPr/>
          </p:nvSpPr>
          <p:spPr>
            <a:xfrm>
              <a:off x="850630" y="5323522"/>
              <a:ext cx="641890" cy="701040"/>
            </a:xfrm>
            <a:prstGeom prst="rect">
              <a:avLst/>
            </a:prstGeom>
            <a:noFill/>
            <a:ln>
              <a:noFill/>
            </a:ln>
          </p:spPr>
          <p:txBody>
            <a:bodyPr wrap="none" lIns="0" tIns="0" rIns="0" bIns="0" anchor="t" anchorCtr="0">
              <a:spAutoFit/>
            </a:bodyPr>
            <a:lstStyle/>
            <a:p>
              <a:pPr algn="ctr"/>
              <a:r>
                <a:rPr lang="zh-CN" sz="3450" dirty="0">
                  <a:solidFill>
                    <a:srgbClr val="FF5C8A"/>
                  </a:solidFill>
                  <a:latin typeface="Impact"/>
                  <a:ea typeface="Microsoft YaHei"/>
                  <a:cs typeface="Impact"/>
                </a:rPr>
                <a:t>04</a:t>
              </a:r>
            </a:p>
          </p:txBody>
        </p:sp>
        <p:sp>
          <p:nvSpPr>
            <p:cNvPr id="57" name="Line 57"/>
            <p:cNvSpPr/>
            <p:nvPr/>
          </p:nvSpPr>
          <p:spPr>
            <a:xfrm>
              <a:off x="1581150" y="5514975"/>
              <a:ext cx="323850" cy="9525"/>
            </a:xfrm>
            <a:custGeom>
              <a:avLst/>
              <a:gdLst/>
              <a:ahLst/>
              <a:cxnLst/>
              <a:rect l="l" t="t" r="r" b="b"/>
              <a:pathLst>
                <a:path w="323850" h="9525">
                  <a:moveTo>
                    <a:pt x="0" y="0"/>
                  </a:moveTo>
                  <a:lnTo>
                    <a:pt x="323850" y="0"/>
                  </a:lnTo>
                </a:path>
              </a:pathLst>
            </a:custGeom>
            <a:noFill/>
            <a:ln w="23812">
              <a:solidFill>
                <a:srgbClr val="1A1A1A"/>
              </a:solidFill>
              <a:custDash>
                <a:ds d="160000" sp="120000"/>
              </a:custDash>
            </a:ln>
          </p:spPr>
        </p:sp>
        <p:sp>
          <p:nvSpPr>
            <p:cNvPr id="58" name="Rectangle 58"/>
            <p:cNvSpPr/>
            <p:nvPr/>
          </p:nvSpPr>
          <p:spPr>
            <a:xfrm>
              <a:off x="1905000" y="5105400"/>
              <a:ext cx="9715500" cy="819150"/>
            </a:xfrm>
            <a:prstGeom prst="rect">
              <a:avLst/>
            </a:prstGeom>
            <a:solidFill>
              <a:srgbClr val="F5EFE0"/>
            </a:solidFill>
            <a:ln>
              <a:noFill/>
            </a:ln>
          </p:spPr>
        </p:sp>
        <p:sp>
          <p:nvSpPr>
            <p:cNvPr id="59" name="Rectangle 59"/>
            <p:cNvSpPr/>
            <p:nvPr/>
          </p:nvSpPr>
          <p:spPr>
            <a:xfrm>
              <a:off x="1905000" y="5105400"/>
              <a:ext cx="9715500" cy="819150"/>
            </a:xfrm>
            <a:prstGeom prst="rect">
              <a:avLst/>
            </a:prstGeom>
            <a:noFill/>
            <a:ln w="19050">
              <a:solidFill>
                <a:srgbClr val="1A1A1A"/>
              </a:solidFill>
            </a:ln>
          </p:spPr>
        </p:sp>
        <p:sp>
          <p:nvSpPr>
            <p:cNvPr id="60" name="Rectangle 60"/>
            <p:cNvSpPr/>
            <p:nvPr/>
          </p:nvSpPr>
          <p:spPr>
            <a:xfrm>
              <a:off x="1905000" y="5105400"/>
              <a:ext cx="76200" cy="819150"/>
            </a:xfrm>
            <a:prstGeom prst="rect">
              <a:avLst/>
            </a:prstGeom>
            <a:solidFill>
              <a:srgbClr val="1A1A1A"/>
            </a:solidFill>
            <a:ln>
              <a:noFill/>
            </a:ln>
          </p:spPr>
        </p:sp>
        <p:sp>
          <p:nvSpPr>
            <p:cNvPr id="61" name="Freeform 61"/>
            <p:cNvSpPr/>
            <p:nvPr/>
          </p:nvSpPr>
          <p:spPr>
            <a:xfrm>
              <a:off x="2134723" y="5276850"/>
              <a:ext cx="427502" cy="457200"/>
            </a:xfrm>
            <a:custGeom>
              <a:avLst/>
              <a:gdLst/>
              <a:ahLst/>
              <a:cxnLst/>
              <a:rect l="l" t="t" r="r" b="b"/>
              <a:pathLst>
                <a:path w="427502" h="457200">
                  <a:moveTo>
                    <a:pt x="0" y="290342"/>
                  </a:moveTo>
                  <a:lnTo>
                    <a:pt x="112878" y="403219"/>
                  </a:lnTo>
                  <a:cubicBezTo>
                    <a:pt x="147441" y="437783"/>
                    <a:pt x="194319" y="457200"/>
                    <a:pt x="243199" y="457200"/>
                  </a:cubicBezTo>
                  <a:cubicBezTo>
                    <a:pt x="344986" y="457200"/>
                    <a:pt x="427502" y="374687"/>
                    <a:pt x="427502" y="272899"/>
                  </a:cubicBezTo>
                  <a:lnTo>
                    <a:pt x="427502" y="57150"/>
                  </a:lnTo>
                  <a:lnTo>
                    <a:pt x="370352" y="57150"/>
                  </a:lnTo>
                  <a:lnTo>
                    <a:pt x="370352" y="171450"/>
                  </a:lnTo>
                  <a:lnTo>
                    <a:pt x="313202" y="171450"/>
                  </a:lnTo>
                  <a:lnTo>
                    <a:pt x="313202" y="0"/>
                  </a:lnTo>
                  <a:lnTo>
                    <a:pt x="256052" y="0"/>
                  </a:lnTo>
                  <a:lnTo>
                    <a:pt x="256052" y="171450"/>
                  </a:lnTo>
                  <a:lnTo>
                    <a:pt x="198902" y="171450"/>
                  </a:lnTo>
                  <a:lnTo>
                    <a:pt x="198902" y="28575"/>
                  </a:lnTo>
                  <a:lnTo>
                    <a:pt x="141752" y="28575"/>
                  </a:lnTo>
                  <a:lnTo>
                    <a:pt x="141750" y="310859"/>
                  </a:lnTo>
                  <a:lnTo>
                    <a:pt x="60617" y="229724"/>
                  </a:lnTo>
                  <a:lnTo>
                    <a:pt x="0" y="290342"/>
                  </a:lnTo>
                  <a:close/>
                </a:path>
              </a:pathLst>
            </a:custGeom>
            <a:solidFill>
              <a:srgbClr val="1A1A1A"/>
            </a:solidFill>
            <a:ln>
              <a:noFill/>
            </a:ln>
          </p:spPr>
        </p:sp>
        <p:sp>
          <p:nvSpPr>
            <p:cNvPr id="62" name="TextBox 62"/>
            <p:cNvSpPr txBox="1"/>
            <p:nvPr/>
          </p:nvSpPr>
          <p:spPr>
            <a:xfrm>
              <a:off x="2722245" y="5308282"/>
              <a:ext cx="1307068" cy="335280"/>
            </a:xfrm>
            <a:prstGeom prst="rect">
              <a:avLst/>
            </a:prstGeom>
            <a:noFill/>
            <a:ln>
              <a:noFill/>
            </a:ln>
          </p:spPr>
          <p:txBody>
            <a:bodyPr wrap="none" lIns="0" tIns="0" rIns="0" bIns="0" anchor="t" anchorCtr="0">
              <a:spAutoFit/>
            </a:bodyPr>
            <a:lstStyle/>
            <a:p>
              <a:pPr algn="l"/>
              <a:r>
                <a:rPr lang="zh-CN" sz="1650" b="1" dirty="0">
                  <a:solidFill>
                    <a:srgbClr val="1A1A1A"/>
                  </a:solidFill>
                  <a:latin typeface="Arial"/>
                  <a:ea typeface="Microsoft YaHei"/>
                  <a:cs typeface="Arial"/>
                </a:rPr>
                <a:t>拍照前先问</a:t>
              </a:r>
            </a:p>
          </p:txBody>
        </p:sp>
        <p:sp>
          <p:nvSpPr>
            <p:cNvPr id="63" name="TextBox 63"/>
            <p:cNvSpPr txBox="1"/>
            <p:nvPr/>
          </p:nvSpPr>
          <p:spPr>
            <a:xfrm>
              <a:off x="2728912" y="5612606"/>
              <a:ext cx="5220652" cy="228600"/>
            </a:xfrm>
            <a:prstGeom prst="rect">
              <a:avLst/>
            </a:prstGeom>
            <a:noFill/>
            <a:ln>
              <a:noFill/>
            </a:ln>
          </p:spPr>
          <p:txBody>
            <a:bodyPr wrap="none" lIns="0" tIns="0" rIns="0" bIns="0" anchor="t" anchorCtr="0">
              <a:spAutoFit/>
            </a:bodyPr>
            <a:lstStyle/>
            <a:p>
              <a:pPr algn="l"/>
              <a:r>
                <a:rPr lang="zh-CN" sz="1125" dirty="0">
                  <a:solidFill>
                    <a:srgbClr val="5A5A5A"/>
                  </a:solidFill>
                  <a:latin typeface="Arial"/>
                  <a:ea typeface="Microsoft YaHei"/>
                  <a:cs typeface="Arial"/>
                </a:rPr>
                <a:t>多数独立书店对拍照敏感 · 选品是店主智识 · 尊重 + 一句招呼 = 通行证</a:t>
              </a:r>
            </a:p>
          </p:txBody>
        </p:sp>
      </p:grpSp>
      <p:grpSp>
        <p:nvGrpSpPr>
          <p:cNvPr id="69" name="Group 69"/>
          <p:cNvGrpSpPr/>
          <p:nvPr/>
        </p:nvGrpSpPr>
        <p:grpSpPr>
          <a:xfrm>
            <a:off x="571500" y="6229350"/>
            <a:ext cx="11077575" cy="352425"/>
            <a:chOff x="571500" y="6229350"/>
            <a:chExt cx="11077575" cy="352425"/>
          </a:xfrm>
        </p:grpSpPr>
        <p:sp>
          <p:nvSpPr>
            <p:cNvPr id="65" name="Rectangle 65"/>
            <p:cNvSpPr/>
            <p:nvPr/>
          </p:nvSpPr>
          <p:spPr>
            <a:xfrm>
              <a:off x="571500" y="6229350"/>
              <a:ext cx="11049000" cy="323850"/>
            </a:xfrm>
            <a:prstGeom prst="rect">
              <a:avLst/>
            </a:prstGeom>
            <a:solidFill>
              <a:srgbClr val="1E4DBC"/>
            </a:solidFill>
            <a:ln>
              <a:noFill/>
            </a:ln>
          </p:spPr>
        </p:sp>
        <p:sp>
          <p:nvSpPr>
            <p:cNvPr id="66" name="Rectangle 66"/>
            <p:cNvSpPr/>
            <p:nvPr/>
          </p:nvSpPr>
          <p:spPr>
            <a:xfrm>
              <a:off x="600075" y="6257925"/>
              <a:ext cx="11049000" cy="323850"/>
            </a:xfrm>
            <a:prstGeom prst="rect">
              <a:avLst/>
            </a:prstGeom>
            <a:solidFill>
              <a:srgbClr val="FF5C8A">
                <a:alpha val="60000"/>
              </a:srgbClr>
            </a:solidFill>
            <a:ln>
              <a:noFill/>
            </a:ln>
          </p:spPr>
        </p:sp>
        <p:sp>
          <p:nvSpPr>
            <p:cNvPr id="67" name="Rectangle 67"/>
            <p:cNvSpPr/>
            <p:nvPr/>
          </p:nvSpPr>
          <p:spPr>
            <a:xfrm>
              <a:off x="571500" y="6229350"/>
              <a:ext cx="11049000" cy="323850"/>
            </a:xfrm>
            <a:prstGeom prst="rect">
              <a:avLst/>
            </a:prstGeom>
            <a:solidFill>
              <a:srgbClr val="1E4DBC"/>
            </a:solidFill>
            <a:ln>
              <a:noFill/>
            </a:ln>
          </p:spPr>
        </p:sp>
        <p:sp>
          <p:nvSpPr>
            <p:cNvPr id="68" name="TextBox 68"/>
            <p:cNvSpPr txBox="1"/>
            <p:nvPr/>
          </p:nvSpPr>
          <p:spPr>
            <a:xfrm>
              <a:off x="747712" y="6326981"/>
              <a:ext cx="7759184" cy="228600"/>
            </a:xfrm>
            <a:prstGeom prst="rect">
              <a:avLst/>
            </a:prstGeom>
            <a:noFill/>
            <a:ln>
              <a:noFill/>
            </a:ln>
          </p:spPr>
          <p:txBody>
            <a:bodyPr wrap="none" lIns="0" tIns="0" rIns="0" bIns="0" anchor="t" anchorCtr="0">
              <a:spAutoFit/>
            </a:bodyPr>
            <a:lstStyle/>
            <a:p>
              <a:pPr algn="l"/>
              <a:r>
                <a:rPr lang="zh-CN" sz="1125" dirty="0">
                  <a:solidFill>
                    <a:srgbClr val="F5EFE0"/>
                  </a:solidFill>
                  <a:latin typeface="Arial"/>
                  <a:ea typeface="Microsoft YaHei"/>
                  <a:cs typeface="Arial"/>
                </a:rPr>
                <a:t>额外提醒 ＞ 主流出版社的书随便哪里买都行 · 在独立书店买独立出版物 / 艺术家自费书 · 那才是核心目标</a:t>
              </a:r>
            </a:p>
          </p:txBody>
        </p:sp>
      </p:grpSp>
      <p:grpSp>
        <p:nvGrpSpPr>
          <p:cNvPr id="72" name="Group 72"/>
          <p:cNvGrpSpPr/>
          <p:nvPr/>
        </p:nvGrpSpPr>
        <p:grpSpPr>
          <a:xfrm>
            <a:off x="561022" y="6673691"/>
            <a:ext cx="11069956" cy="167640"/>
            <a:chOff x="561022" y="6673691"/>
            <a:chExt cx="11069956" cy="167640"/>
          </a:xfrm>
        </p:grpSpPr>
        <p:sp>
          <p:nvSpPr>
            <p:cNvPr id="70" name="TextBox 70"/>
            <p:cNvSpPr txBox="1"/>
            <p:nvPr/>
          </p:nvSpPr>
          <p:spPr>
            <a:xfrm>
              <a:off x="561022" y="6673691"/>
              <a:ext cx="1846397"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P14 · 4 RULES BEFORE YOU ENTER</a:t>
              </a:r>
            </a:p>
          </p:txBody>
        </p:sp>
        <p:sp>
          <p:nvSpPr>
            <p:cNvPr id="71" name="TextBox 71"/>
            <p:cNvSpPr txBox="1"/>
            <p:nvPr/>
          </p:nvSpPr>
          <p:spPr>
            <a:xfrm>
              <a:off x="10230398" y="6673691"/>
              <a:ext cx="1400580"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店主 / 时间 / 现金 / 招呼</a:t>
              </a:r>
            </a:p>
          </p:txBody>
        </p:sp>
      </p:grpSp>
    </p:spTree>
  </p:cSld>
  <p:clrMapOvr>
    <a:masterClrMapping/>
  </p:clrMapOvr>
  <p:transition xmlns:p14="http://schemas.microsoft.com/office/powerpoint/2010/main" p14:dur="3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300"/>
                                        <p:tgtEl>
                                          <p:spTgt spid="26"/>
                                        </p:tgtEl>
                                      </p:cBhvr>
                                    </p:animEffect>
                                  </p:childTnLst>
                                </p:cTn>
                              </p:par>
                            </p:childTnLst>
                          </p:cTn>
                        </p:par>
                        <p:par>
                          <p:cTn id="8" fill="hold">
                            <p:stCondLst>
                              <p:cond delay="44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300"/>
                                        <p:tgtEl>
                                          <p:spTgt spid="38"/>
                                        </p:tgtEl>
                                      </p:cBhvr>
                                    </p:animEffect>
                                  </p:childTnLst>
                                </p:cTn>
                              </p:par>
                            </p:childTnLst>
                          </p:cTn>
                        </p:par>
                        <p:par>
                          <p:cTn id="12" fill="hold">
                            <p:stCondLst>
                              <p:cond delay="880"/>
                            </p:stCondLst>
                            <p:childTnLst>
                              <p:par>
                                <p:cTn id="13" presetID="10" presetClass="entr" presetSubtype="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300"/>
                                        <p:tgtEl>
                                          <p:spTgt spid="52"/>
                                        </p:tgtEl>
                                      </p:cBhvr>
                                    </p:animEffect>
                                  </p:childTnLst>
                                </p:cTn>
                              </p:par>
                            </p:childTnLst>
                          </p:cTn>
                        </p:par>
                        <p:par>
                          <p:cTn id="16" fill="hold">
                            <p:stCondLst>
                              <p:cond delay="1320"/>
                            </p:stCondLst>
                            <p:childTnLst>
                              <p:par>
                                <p:cTn id="17" presetID="10" presetClass="entr" presetSubtype="0"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300"/>
                                        <p:tgtEl>
                                          <p:spTgt spid="64"/>
                                        </p:tgtEl>
                                      </p:cBhvr>
                                    </p:animEffect>
                                  </p:childTnLst>
                                </p:cTn>
                              </p:par>
                            </p:childTnLst>
                          </p:cTn>
                        </p:par>
                        <p:par>
                          <p:cTn id="20" fill="hold">
                            <p:stCondLst>
                              <p:cond delay="1800"/>
                            </p:stCondLst>
                            <p:childTnLst>
                              <p:par>
                                <p:cTn id="21" presetID="22" presetClass="entr" presetSubtype="1"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left)">
                                      <p:cBhvr>
                                        <p:cTn id="23" dur="4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8" grpId="0"/>
      <p:bldP spid="52" grpId="0"/>
      <p:bldP spid="64" grpId="0"/>
      <p:bldP spid="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sp>
        <p:nvSpPr>
          <p:cNvPr id="3" name="Rectangle 3"/>
          <p:cNvSpPr/>
          <p:nvPr/>
        </p:nvSpPr>
        <p:spPr>
          <a:xfrm>
            <a:off x="0" y="0"/>
            <a:ext cx="12192000" cy="6858000"/>
          </a:xfrm>
          <a:prstGeom prst="rect">
            <a:avLst/>
          </a:prstGeom>
          <a:noFill/>
          <a:ln>
            <a:noFill/>
          </a:ln>
        </p:spPr>
      </p:sp>
      <p:grpSp>
        <p:nvGrpSpPr>
          <p:cNvPr id="9" name="Group 9"/>
          <p:cNvGrpSpPr/>
          <p:nvPr/>
        </p:nvGrpSpPr>
        <p:grpSpPr>
          <a:xfrm>
            <a:off x="571500" y="533400"/>
            <a:ext cx="4399026" cy="778669"/>
            <a:chOff x="571500" y="533400"/>
            <a:chExt cx="4399026" cy="778669"/>
          </a:xfrm>
        </p:grpSpPr>
        <p:sp>
          <p:nvSpPr>
            <p:cNvPr id="4" name="Rectangle 4"/>
            <p:cNvSpPr/>
            <p:nvPr/>
          </p:nvSpPr>
          <p:spPr>
            <a:xfrm>
              <a:off x="571500" y="533400"/>
              <a:ext cx="133350" cy="647700"/>
            </a:xfrm>
            <a:prstGeom prst="rect">
              <a:avLst/>
            </a:prstGeom>
            <a:solidFill>
              <a:srgbClr val="FF5C8A"/>
            </a:solidFill>
            <a:ln>
              <a:noFill/>
            </a:ln>
          </p:spPr>
        </p:sp>
        <p:sp>
          <p:nvSpPr>
            <p:cNvPr id="5" name="Rectangle 5"/>
            <p:cNvSpPr/>
            <p:nvPr/>
          </p:nvSpPr>
          <p:spPr>
            <a:xfrm>
              <a:off x="600075" y="561975"/>
              <a:ext cx="133350" cy="647700"/>
            </a:xfrm>
            <a:prstGeom prst="rect">
              <a:avLst/>
            </a:prstGeom>
            <a:solidFill>
              <a:srgbClr val="1E4DBC">
                <a:alpha val="70000"/>
              </a:srgbClr>
            </a:solidFill>
            <a:ln>
              <a:noFill/>
            </a:ln>
          </p:spPr>
        </p:sp>
        <p:sp>
          <p:nvSpPr>
            <p:cNvPr id="6" name="Rectangle 6"/>
            <p:cNvSpPr/>
            <p:nvPr/>
          </p:nvSpPr>
          <p:spPr>
            <a:xfrm>
              <a:off x="571500" y="533400"/>
              <a:ext cx="133350" cy="647700"/>
            </a:xfrm>
            <a:prstGeom prst="rect">
              <a:avLst/>
            </a:prstGeom>
            <a:solidFill>
              <a:srgbClr val="FF5C8A"/>
            </a:solidFill>
            <a:ln>
              <a:noFill/>
            </a:ln>
          </p:spPr>
        </p:sp>
        <p:sp>
          <p:nvSpPr>
            <p:cNvPr id="7" name="TextBox 7"/>
            <p:cNvSpPr txBox="1"/>
            <p:nvPr/>
          </p:nvSpPr>
          <p:spPr>
            <a:xfrm>
              <a:off x="830580" y="544830"/>
              <a:ext cx="4139946" cy="731520"/>
            </a:xfrm>
            <a:prstGeom prst="rect">
              <a:avLst/>
            </a:prstGeom>
            <a:noFill/>
            <a:ln>
              <a:noFill/>
            </a:ln>
          </p:spPr>
          <p:txBody>
            <a:bodyPr wrap="none" lIns="0" tIns="0" rIns="0" bIns="0" anchor="t" anchorCtr="0">
              <a:spAutoFit/>
            </a:bodyPr>
            <a:lstStyle/>
            <a:p>
              <a:pPr algn="l"/>
              <a:r>
                <a:rPr lang="zh-CN" sz="3600" dirty="0">
                  <a:solidFill>
                    <a:srgbClr val="1A1A1A"/>
                  </a:solidFill>
                  <a:latin typeface="Impact"/>
                  <a:ea typeface="Microsoft YaHei"/>
                  <a:cs typeface="Impact"/>
                </a:rPr>
                <a:t>收藏 ZINE 的 4 条</a:t>
              </a:r>
            </a:p>
          </p:txBody>
        </p:sp>
        <p:sp>
          <p:nvSpPr>
            <p:cNvPr id="8" name="TextBox 8"/>
            <p:cNvSpPr txBox="1"/>
            <p:nvPr/>
          </p:nvSpPr>
          <p:spPr>
            <a:xfrm>
              <a:off x="863918" y="1113949"/>
              <a:ext cx="3485055" cy="198120"/>
            </a:xfrm>
            <a:prstGeom prst="rect">
              <a:avLst/>
            </a:prstGeom>
            <a:noFill/>
            <a:ln>
              <a:noFill/>
            </a:ln>
          </p:spPr>
          <p:txBody>
            <a:bodyPr wrap="none" lIns="0" tIns="0" rIns="0" bIns="0" anchor="t" anchorCtr="0">
              <a:spAutoFit/>
            </a:bodyPr>
            <a:lstStyle/>
            <a:p>
              <a:pPr algn="l"/>
              <a:r>
                <a:rPr lang="zh-CN" sz="975" dirty="0">
                  <a:solidFill>
                    <a:srgbClr val="5A5A5A"/>
                  </a:solidFill>
                  <a:latin typeface="Consolas"/>
                  <a:ea typeface="Microsoft YaHei"/>
                  <a:cs typeface="Consolas"/>
                </a:rPr>
                <a:t>HOW TO COLLECT ZINES · NO ARCHIVAL PHD REQUIRED</a:t>
              </a:r>
            </a:p>
          </p:txBody>
        </p:sp>
      </p:grpSp>
      <p:sp>
        <p:nvSpPr>
          <p:cNvPr id="10" name="Line 10"/>
          <p:cNvSpPr/>
          <p:nvPr/>
        </p:nvSpPr>
        <p:spPr>
          <a:xfrm>
            <a:off x="571500" y="1447800"/>
            <a:ext cx="11049000" cy="9525"/>
          </a:xfrm>
          <a:custGeom>
            <a:avLst/>
            <a:gdLst/>
            <a:ahLst/>
            <a:cxnLst/>
            <a:rect l="l" t="t" r="r" b="b"/>
            <a:pathLst>
              <a:path w="11049000" h="9525">
                <a:moveTo>
                  <a:pt x="0" y="0"/>
                </a:moveTo>
                <a:lnTo>
                  <a:pt x="11049000" y="0"/>
                </a:lnTo>
              </a:path>
            </a:pathLst>
          </a:custGeom>
          <a:noFill/>
          <a:ln w="28575">
            <a:solidFill>
              <a:srgbClr val="1A1A1A"/>
            </a:solidFill>
          </a:ln>
        </p:spPr>
      </p:sp>
      <p:sp>
        <p:nvSpPr>
          <p:cNvPr id="11" name="Rectangle 11"/>
          <p:cNvSpPr/>
          <p:nvPr/>
        </p:nvSpPr>
        <p:spPr>
          <a:xfrm>
            <a:off x="1143000" y="1905000"/>
            <a:ext cx="57150" cy="4095750"/>
          </a:xfrm>
          <a:prstGeom prst="rect">
            <a:avLst/>
          </a:prstGeom>
          <a:solidFill>
            <a:srgbClr val="FF5C8A"/>
          </a:solidFill>
          <a:ln>
            <a:noFill/>
          </a:ln>
        </p:spPr>
      </p:sp>
      <p:sp>
        <p:nvSpPr>
          <p:cNvPr id="12" name="Rectangle 12"/>
          <p:cNvSpPr/>
          <p:nvPr/>
        </p:nvSpPr>
        <p:spPr>
          <a:xfrm>
            <a:off x="1171575" y="1933575"/>
            <a:ext cx="57150" cy="4095750"/>
          </a:xfrm>
          <a:prstGeom prst="rect">
            <a:avLst/>
          </a:prstGeom>
          <a:solidFill>
            <a:srgbClr val="1E4DBC">
              <a:alpha val="60000"/>
            </a:srgbClr>
          </a:solidFill>
          <a:ln>
            <a:noFill/>
          </a:ln>
        </p:spPr>
      </p:sp>
      <p:sp>
        <p:nvSpPr>
          <p:cNvPr id="13" name="Rectangle 13"/>
          <p:cNvSpPr/>
          <p:nvPr/>
        </p:nvSpPr>
        <p:spPr>
          <a:xfrm>
            <a:off x="1143000" y="1905000"/>
            <a:ext cx="57150" cy="4095750"/>
          </a:xfrm>
          <a:prstGeom prst="rect">
            <a:avLst/>
          </a:prstGeom>
          <a:solidFill>
            <a:srgbClr val="FF5C8A"/>
          </a:solidFill>
          <a:ln>
            <a:noFill/>
          </a:ln>
        </p:spPr>
      </p:sp>
      <p:sp>
        <p:nvSpPr>
          <p:cNvPr id="14" name="Polygon 14"/>
          <p:cNvSpPr/>
          <p:nvPr/>
        </p:nvSpPr>
        <p:spPr>
          <a:xfrm>
            <a:off x="1047750" y="5943600"/>
            <a:ext cx="247650" cy="152400"/>
          </a:xfrm>
          <a:custGeom>
            <a:avLst/>
            <a:gdLst/>
            <a:ahLst/>
            <a:cxnLst/>
            <a:rect l="l" t="t" r="r" b="b"/>
            <a:pathLst>
              <a:path w="247650" h="152400">
                <a:moveTo>
                  <a:pt x="123825" y="152400"/>
                </a:moveTo>
                <a:lnTo>
                  <a:pt x="0" y="0"/>
                </a:lnTo>
                <a:lnTo>
                  <a:pt x="247650" y="0"/>
                </a:lnTo>
                <a:close/>
              </a:path>
            </a:pathLst>
          </a:custGeom>
          <a:solidFill>
            <a:srgbClr val="FF5C8A"/>
          </a:solidFill>
          <a:ln>
            <a:noFill/>
          </a:ln>
        </p:spPr>
      </p:sp>
      <p:grpSp>
        <p:nvGrpSpPr>
          <p:cNvPr id="26" name="Group 26"/>
          <p:cNvGrpSpPr/>
          <p:nvPr/>
        </p:nvGrpSpPr>
        <p:grpSpPr>
          <a:xfrm>
            <a:off x="762000" y="1905000"/>
            <a:ext cx="10858500" cy="919162"/>
            <a:chOff x="762000" y="1905000"/>
            <a:chExt cx="10858500" cy="919162"/>
          </a:xfrm>
        </p:grpSpPr>
        <p:sp>
          <p:nvSpPr>
            <p:cNvPr id="15" name="Rectangle 15"/>
            <p:cNvSpPr/>
            <p:nvPr/>
          </p:nvSpPr>
          <p:spPr>
            <a:xfrm>
              <a:off x="762000" y="1905000"/>
              <a:ext cx="819150" cy="819150"/>
            </a:xfrm>
            <a:prstGeom prst="rect">
              <a:avLst/>
            </a:prstGeom>
            <a:solidFill>
              <a:srgbClr val="FF5C8A"/>
            </a:solidFill>
            <a:ln>
              <a:noFill/>
            </a:ln>
          </p:spPr>
        </p:sp>
        <p:sp>
          <p:nvSpPr>
            <p:cNvPr id="16" name="Rectangle 16"/>
            <p:cNvSpPr/>
            <p:nvPr/>
          </p:nvSpPr>
          <p:spPr>
            <a:xfrm>
              <a:off x="790575" y="1933575"/>
              <a:ext cx="819150" cy="819150"/>
            </a:xfrm>
            <a:prstGeom prst="rect">
              <a:avLst/>
            </a:prstGeom>
            <a:solidFill>
              <a:srgbClr val="1E4DBC">
                <a:alpha val="60000"/>
              </a:srgbClr>
            </a:solidFill>
            <a:ln>
              <a:noFill/>
            </a:ln>
          </p:spPr>
        </p:sp>
        <p:sp>
          <p:nvSpPr>
            <p:cNvPr id="17" name="Rectangle 17"/>
            <p:cNvSpPr/>
            <p:nvPr/>
          </p:nvSpPr>
          <p:spPr>
            <a:xfrm>
              <a:off x="762000" y="1905000"/>
              <a:ext cx="819150" cy="819150"/>
            </a:xfrm>
            <a:prstGeom prst="rect">
              <a:avLst/>
            </a:prstGeom>
            <a:solidFill>
              <a:srgbClr val="FF5C8A"/>
            </a:solidFill>
            <a:ln>
              <a:noFill/>
            </a:ln>
          </p:spPr>
        </p:sp>
        <p:sp>
          <p:nvSpPr>
            <p:cNvPr id="18" name="TextBox 18"/>
            <p:cNvSpPr txBox="1"/>
            <p:nvPr/>
          </p:nvSpPr>
          <p:spPr>
            <a:xfrm>
              <a:off x="913614" y="2123122"/>
              <a:ext cx="515922" cy="701040"/>
            </a:xfrm>
            <a:prstGeom prst="rect">
              <a:avLst/>
            </a:prstGeom>
            <a:noFill/>
            <a:ln>
              <a:noFill/>
            </a:ln>
          </p:spPr>
          <p:txBody>
            <a:bodyPr wrap="none" lIns="0" tIns="0" rIns="0" bIns="0" anchor="t" anchorCtr="0">
              <a:spAutoFit/>
            </a:bodyPr>
            <a:lstStyle/>
            <a:p>
              <a:pPr algn="ctr"/>
              <a:r>
                <a:rPr lang="zh-CN" sz="3450" dirty="0">
                  <a:solidFill>
                    <a:srgbClr val="F5EFE0"/>
                  </a:solidFill>
                  <a:latin typeface="Impact"/>
                  <a:ea typeface="Microsoft YaHei"/>
                  <a:cs typeface="Impact"/>
                </a:rPr>
                <a:t>01</a:t>
              </a:r>
            </a:p>
          </p:txBody>
        </p:sp>
        <p:sp>
          <p:nvSpPr>
            <p:cNvPr id="19" name="Line 19"/>
            <p:cNvSpPr/>
            <p:nvPr/>
          </p:nvSpPr>
          <p:spPr>
            <a:xfrm>
              <a:off x="1581150" y="2314575"/>
              <a:ext cx="323850" cy="9525"/>
            </a:xfrm>
            <a:custGeom>
              <a:avLst/>
              <a:gdLst/>
              <a:ahLst/>
              <a:cxnLst/>
              <a:rect l="l" t="t" r="r" b="b"/>
              <a:pathLst>
                <a:path w="323850" h="9525">
                  <a:moveTo>
                    <a:pt x="0" y="0"/>
                  </a:moveTo>
                  <a:lnTo>
                    <a:pt x="323850" y="0"/>
                  </a:lnTo>
                </a:path>
              </a:pathLst>
            </a:custGeom>
            <a:noFill/>
            <a:ln w="23812">
              <a:solidFill>
                <a:srgbClr val="FF5C8A"/>
              </a:solidFill>
              <a:custDash>
                <a:ds d="160000" sp="120000"/>
              </a:custDash>
            </a:ln>
          </p:spPr>
        </p:sp>
        <p:sp>
          <p:nvSpPr>
            <p:cNvPr id="20" name="Rectangle 20"/>
            <p:cNvSpPr/>
            <p:nvPr/>
          </p:nvSpPr>
          <p:spPr>
            <a:xfrm>
              <a:off x="1905000" y="1905000"/>
              <a:ext cx="9715500" cy="819150"/>
            </a:xfrm>
            <a:prstGeom prst="rect">
              <a:avLst/>
            </a:prstGeom>
            <a:solidFill>
              <a:srgbClr val="F5EFE0"/>
            </a:solidFill>
            <a:ln>
              <a:noFill/>
            </a:ln>
          </p:spPr>
        </p:sp>
        <p:sp>
          <p:nvSpPr>
            <p:cNvPr id="21" name="Rectangle 21"/>
            <p:cNvSpPr/>
            <p:nvPr/>
          </p:nvSpPr>
          <p:spPr>
            <a:xfrm>
              <a:off x="1905000" y="1905000"/>
              <a:ext cx="9715500" cy="819150"/>
            </a:xfrm>
            <a:prstGeom prst="rect">
              <a:avLst/>
            </a:prstGeom>
            <a:noFill/>
            <a:ln w="19050">
              <a:solidFill>
                <a:srgbClr val="1A1A1A"/>
              </a:solidFill>
            </a:ln>
          </p:spPr>
        </p:sp>
        <p:sp>
          <p:nvSpPr>
            <p:cNvPr id="22" name="Rectangle 22"/>
            <p:cNvSpPr/>
            <p:nvPr/>
          </p:nvSpPr>
          <p:spPr>
            <a:xfrm>
              <a:off x="1905000" y="1905000"/>
              <a:ext cx="76200" cy="819150"/>
            </a:xfrm>
            <a:prstGeom prst="rect">
              <a:avLst/>
            </a:prstGeom>
            <a:solidFill>
              <a:srgbClr val="FF5C8A"/>
            </a:solidFill>
            <a:ln>
              <a:noFill/>
            </a:ln>
          </p:spPr>
        </p:sp>
        <p:sp>
          <p:nvSpPr>
            <p:cNvPr id="23" name="Freeform 23"/>
            <p:cNvSpPr/>
            <p:nvPr/>
          </p:nvSpPr>
          <p:spPr>
            <a:xfrm>
              <a:off x="2133600" y="2105025"/>
              <a:ext cx="457200" cy="400050"/>
            </a:xfrm>
            <a:custGeom>
              <a:avLst/>
              <a:gdLst/>
              <a:ahLst/>
              <a:cxnLst/>
              <a:rect l="l" t="t" r="r" b="b"/>
              <a:pathLst>
                <a:path w="457200" h="400050">
                  <a:moveTo>
                    <a:pt x="35508" y="206958"/>
                  </a:moveTo>
                  <a:lnTo>
                    <a:pt x="228600" y="400050"/>
                  </a:lnTo>
                  <a:lnTo>
                    <a:pt x="421693" y="206958"/>
                  </a:lnTo>
                  <a:cubicBezTo>
                    <a:pt x="444427" y="184223"/>
                    <a:pt x="457200" y="153387"/>
                    <a:pt x="457200" y="121233"/>
                  </a:cubicBezTo>
                  <a:lnTo>
                    <a:pt x="457200" y="115796"/>
                  </a:lnTo>
                  <a:cubicBezTo>
                    <a:pt x="457200" y="51844"/>
                    <a:pt x="405356" y="0"/>
                    <a:pt x="341406" y="0"/>
                  </a:cubicBezTo>
                  <a:cubicBezTo>
                    <a:pt x="306227" y="0"/>
                    <a:pt x="272958" y="15990"/>
                    <a:pt x="250983" y="43459"/>
                  </a:cubicBezTo>
                  <a:lnTo>
                    <a:pt x="228600" y="71438"/>
                  </a:lnTo>
                  <a:lnTo>
                    <a:pt x="206217" y="43459"/>
                  </a:lnTo>
                  <a:cubicBezTo>
                    <a:pt x="184242" y="15990"/>
                    <a:pt x="150973" y="0"/>
                    <a:pt x="115796" y="0"/>
                  </a:cubicBezTo>
                  <a:cubicBezTo>
                    <a:pt x="51844" y="0"/>
                    <a:pt x="0" y="51844"/>
                    <a:pt x="0" y="115796"/>
                  </a:cubicBezTo>
                  <a:lnTo>
                    <a:pt x="0" y="121233"/>
                  </a:lnTo>
                  <a:cubicBezTo>
                    <a:pt x="0" y="153387"/>
                    <a:pt x="12773" y="184223"/>
                    <a:pt x="35508" y="206958"/>
                  </a:cubicBezTo>
                  <a:close/>
                </a:path>
              </a:pathLst>
            </a:custGeom>
            <a:solidFill>
              <a:srgbClr val="FF5C8A"/>
            </a:solidFill>
            <a:ln>
              <a:noFill/>
            </a:ln>
          </p:spPr>
        </p:sp>
        <p:sp>
          <p:nvSpPr>
            <p:cNvPr id="24" name="TextBox 24"/>
            <p:cNvSpPr txBox="1"/>
            <p:nvPr/>
          </p:nvSpPr>
          <p:spPr>
            <a:xfrm>
              <a:off x="2722245" y="2107882"/>
              <a:ext cx="1307068" cy="335280"/>
            </a:xfrm>
            <a:prstGeom prst="rect">
              <a:avLst/>
            </a:prstGeom>
            <a:noFill/>
            <a:ln>
              <a:noFill/>
            </a:ln>
          </p:spPr>
          <p:txBody>
            <a:bodyPr wrap="none" lIns="0" tIns="0" rIns="0" bIns="0" anchor="t" anchorCtr="0">
              <a:spAutoFit/>
            </a:bodyPr>
            <a:lstStyle/>
            <a:p>
              <a:pPr algn="l"/>
              <a:r>
                <a:rPr lang="zh-CN" sz="1650" b="1" dirty="0">
                  <a:solidFill>
                    <a:srgbClr val="1A1A1A"/>
                  </a:solidFill>
                  <a:latin typeface="Arial"/>
                  <a:ea typeface="Microsoft YaHei"/>
                  <a:cs typeface="Arial"/>
                </a:rPr>
                <a:t>从一本起步</a:t>
              </a:r>
            </a:p>
          </p:txBody>
        </p:sp>
        <p:sp>
          <p:nvSpPr>
            <p:cNvPr id="25" name="TextBox 25"/>
            <p:cNvSpPr txBox="1"/>
            <p:nvPr/>
          </p:nvSpPr>
          <p:spPr>
            <a:xfrm>
              <a:off x="2728912" y="2412206"/>
              <a:ext cx="4678442" cy="228600"/>
            </a:xfrm>
            <a:prstGeom prst="rect">
              <a:avLst/>
            </a:prstGeom>
            <a:noFill/>
            <a:ln>
              <a:noFill/>
            </a:ln>
          </p:spPr>
          <p:txBody>
            <a:bodyPr wrap="none" lIns="0" tIns="0" rIns="0" bIns="0" anchor="t" anchorCtr="0">
              <a:spAutoFit/>
            </a:bodyPr>
            <a:lstStyle/>
            <a:p>
              <a:pPr algn="l"/>
              <a:r>
                <a:rPr lang="zh-CN" sz="1125" dirty="0">
                  <a:solidFill>
                    <a:srgbClr val="5A5A5A"/>
                  </a:solidFill>
                  <a:latin typeface="Arial"/>
                  <a:ea typeface="Microsoft YaHei"/>
                  <a:cs typeface="Arial"/>
                </a:rPr>
                <a:t>不要一开始就 100 本目标 · 找你最关心的一个主题 · 滚雪球收藏</a:t>
              </a:r>
            </a:p>
          </p:txBody>
        </p:sp>
      </p:grpSp>
      <p:grpSp>
        <p:nvGrpSpPr>
          <p:cNvPr id="40" name="Group 40"/>
          <p:cNvGrpSpPr/>
          <p:nvPr/>
        </p:nvGrpSpPr>
        <p:grpSpPr>
          <a:xfrm>
            <a:off x="762000" y="2971800"/>
            <a:ext cx="10858500" cy="919162"/>
            <a:chOff x="762000" y="2971800"/>
            <a:chExt cx="10858500" cy="919162"/>
          </a:xfrm>
        </p:grpSpPr>
        <p:sp>
          <p:nvSpPr>
            <p:cNvPr id="27" name="Rectangle 27"/>
            <p:cNvSpPr/>
            <p:nvPr/>
          </p:nvSpPr>
          <p:spPr>
            <a:xfrm>
              <a:off x="762000" y="2971800"/>
              <a:ext cx="819150" cy="819150"/>
            </a:xfrm>
            <a:prstGeom prst="rect">
              <a:avLst/>
            </a:prstGeom>
            <a:solidFill>
              <a:srgbClr val="1E4DBC"/>
            </a:solidFill>
            <a:ln>
              <a:noFill/>
            </a:ln>
          </p:spPr>
        </p:sp>
        <p:sp>
          <p:nvSpPr>
            <p:cNvPr id="28" name="Rectangle 28"/>
            <p:cNvSpPr/>
            <p:nvPr/>
          </p:nvSpPr>
          <p:spPr>
            <a:xfrm>
              <a:off x="790575" y="3000375"/>
              <a:ext cx="819150" cy="819150"/>
            </a:xfrm>
            <a:prstGeom prst="rect">
              <a:avLst/>
            </a:prstGeom>
            <a:solidFill>
              <a:srgbClr val="FF5C8A">
                <a:alpha val="60000"/>
              </a:srgbClr>
            </a:solidFill>
            <a:ln>
              <a:noFill/>
            </a:ln>
          </p:spPr>
        </p:sp>
        <p:sp>
          <p:nvSpPr>
            <p:cNvPr id="29" name="Rectangle 29"/>
            <p:cNvSpPr/>
            <p:nvPr/>
          </p:nvSpPr>
          <p:spPr>
            <a:xfrm>
              <a:off x="762000" y="2971800"/>
              <a:ext cx="819150" cy="819150"/>
            </a:xfrm>
            <a:prstGeom prst="rect">
              <a:avLst/>
            </a:prstGeom>
            <a:solidFill>
              <a:srgbClr val="1E4DBC"/>
            </a:solidFill>
            <a:ln>
              <a:noFill/>
            </a:ln>
          </p:spPr>
        </p:sp>
        <p:sp>
          <p:nvSpPr>
            <p:cNvPr id="30" name="TextBox 30"/>
            <p:cNvSpPr txBox="1"/>
            <p:nvPr/>
          </p:nvSpPr>
          <p:spPr>
            <a:xfrm>
              <a:off x="850630" y="3189922"/>
              <a:ext cx="641890" cy="701040"/>
            </a:xfrm>
            <a:prstGeom prst="rect">
              <a:avLst/>
            </a:prstGeom>
            <a:noFill/>
            <a:ln>
              <a:noFill/>
            </a:ln>
          </p:spPr>
          <p:txBody>
            <a:bodyPr wrap="none" lIns="0" tIns="0" rIns="0" bIns="0" anchor="t" anchorCtr="0">
              <a:spAutoFit/>
            </a:bodyPr>
            <a:lstStyle/>
            <a:p>
              <a:pPr algn="ctr"/>
              <a:r>
                <a:rPr lang="zh-CN" sz="3450" dirty="0">
                  <a:solidFill>
                    <a:srgbClr val="F5EFE0"/>
                  </a:solidFill>
                  <a:latin typeface="Impact"/>
                  <a:ea typeface="Microsoft YaHei"/>
                  <a:cs typeface="Impact"/>
                </a:rPr>
                <a:t>02</a:t>
              </a:r>
            </a:p>
          </p:txBody>
        </p:sp>
        <p:sp>
          <p:nvSpPr>
            <p:cNvPr id="31" name="Line 31"/>
            <p:cNvSpPr/>
            <p:nvPr/>
          </p:nvSpPr>
          <p:spPr>
            <a:xfrm>
              <a:off x="1581150" y="3381375"/>
              <a:ext cx="323850" cy="9525"/>
            </a:xfrm>
            <a:custGeom>
              <a:avLst/>
              <a:gdLst/>
              <a:ahLst/>
              <a:cxnLst/>
              <a:rect l="l" t="t" r="r" b="b"/>
              <a:pathLst>
                <a:path w="323850" h="9525">
                  <a:moveTo>
                    <a:pt x="0" y="0"/>
                  </a:moveTo>
                  <a:lnTo>
                    <a:pt x="323850" y="0"/>
                  </a:lnTo>
                </a:path>
              </a:pathLst>
            </a:custGeom>
            <a:noFill/>
            <a:ln w="23812">
              <a:solidFill>
                <a:srgbClr val="1E4DBC"/>
              </a:solidFill>
              <a:custDash>
                <a:ds d="160000" sp="120000"/>
              </a:custDash>
            </a:ln>
          </p:spPr>
        </p:sp>
        <p:sp>
          <p:nvSpPr>
            <p:cNvPr id="32" name="Rectangle 32"/>
            <p:cNvSpPr/>
            <p:nvPr/>
          </p:nvSpPr>
          <p:spPr>
            <a:xfrm>
              <a:off x="1905000" y="2971800"/>
              <a:ext cx="9715500" cy="819150"/>
            </a:xfrm>
            <a:prstGeom prst="rect">
              <a:avLst/>
            </a:prstGeom>
            <a:solidFill>
              <a:srgbClr val="F5EFE0"/>
            </a:solidFill>
            <a:ln>
              <a:noFill/>
            </a:ln>
          </p:spPr>
        </p:sp>
        <p:sp>
          <p:nvSpPr>
            <p:cNvPr id="33" name="Rectangle 33"/>
            <p:cNvSpPr/>
            <p:nvPr/>
          </p:nvSpPr>
          <p:spPr>
            <a:xfrm>
              <a:off x="1905000" y="2971800"/>
              <a:ext cx="9715500" cy="819150"/>
            </a:xfrm>
            <a:prstGeom prst="rect">
              <a:avLst/>
            </a:prstGeom>
            <a:noFill/>
            <a:ln w="19050">
              <a:solidFill>
                <a:srgbClr val="1A1A1A"/>
              </a:solidFill>
            </a:ln>
          </p:spPr>
        </p:sp>
        <p:sp>
          <p:nvSpPr>
            <p:cNvPr id="34" name="Rectangle 34"/>
            <p:cNvSpPr/>
            <p:nvPr/>
          </p:nvSpPr>
          <p:spPr>
            <a:xfrm>
              <a:off x="1905000" y="2971800"/>
              <a:ext cx="76200" cy="819150"/>
            </a:xfrm>
            <a:prstGeom prst="rect">
              <a:avLst/>
            </a:prstGeom>
            <a:solidFill>
              <a:srgbClr val="1E4DBC"/>
            </a:solidFill>
            <a:ln>
              <a:noFill/>
            </a:ln>
          </p:spPr>
        </p:sp>
        <p:grpSp>
          <p:nvGrpSpPr>
            <p:cNvPr id="37" name="Group 37"/>
            <p:cNvGrpSpPr/>
            <p:nvPr/>
          </p:nvGrpSpPr>
          <p:grpSpPr>
            <a:xfrm>
              <a:off x="2133600" y="3171825"/>
              <a:ext cx="457200" cy="400050"/>
              <a:chOff x="2133600" y="3171825"/>
              <a:chExt cx="457200" cy="400050"/>
            </a:xfrm>
          </p:grpSpPr>
          <p:sp>
            <p:nvSpPr>
              <p:cNvPr id="35" name="Freeform 35"/>
              <p:cNvSpPr/>
              <p:nvPr/>
            </p:nvSpPr>
            <p:spPr>
              <a:xfrm>
                <a:off x="2247900" y="3171825"/>
                <a:ext cx="342900" cy="285750"/>
              </a:xfrm>
              <a:custGeom>
                <a:avLst/>
                <a:gdLst/>
                <a:ahLst/>
                <a:cxnLst/>
                <a:rect l="l" t="t" r="r" b="b"/>
                <a:pathLst>
                  <a:path w="342900" h="285750">
                    <a:moveTo>
                      <a:pt x="142875" y="0"/>
                    </a:moveTo>
                    <a:lnTo>
                      <a:pt x="0" y="0"/>
                    </a:lnTo>
                    <a:lnTo>
                      <a:pt x="0" y="285750"/>
                    </a:lnTo>
                    <a:lnTo>
                      <a:pt x="342900" y="285750"/>
                    </a:lnTo>
                    <a:lnTo>
                      <a:pt x="342900" y="57150"/>
                    </a:lnTo>
                    <a:lnTo>
                      <a:pt x="200025" y="57150"/>
                    </a:lnTo>
                    <a:lnTo>
                      <a:pt x="142875" y="0"/>
                    </a:lnTo>
                    <a:close/>
                  </a:path>
                </a:pathLst>
              </a:custGeom>
              <a:solidFill>
                <a:srgbClr val="1E4DBC"/>
              </a:solidFill>
              <a:ln>
                <a:noFill/>
              </a:ln>
            </p:spPr>
          </p:sp>
          <p:sp>
            <p:nvSpPr>
              <p:cNvPr id="36" name="Freeform 36"/>
              <p:cNvSpPr/>
              <p:nvPr/>
            </p:nvSpPr>
            <p:spPr>
              <a:xfrm>
                <a:off x="2133600" y="3286125"/>
                <a:ext cx="342900" cy="285750"/>
              </a:xfrm>
              <a:custGeom>
                <a:avLst/>
                <a:gdLst/>
                <a:ahLst/>
                <a:cxnLst/>
                <a:rect l="l" t="t" r="r" b="b"/>
                <a:pathLst>
                  <a:path w="342900" h="285750">
                    <a:moveTo>
                      <a:pt x="0" y="0"/>
                    </a:moveTo>
                    <a:lnTo>
                      <a:pt x="0" y="285750"/>
                    </a:lnTo>
                    <a:lnTo>
                      <a:pt x="342900" y="285750"/>
                    </a:lnTo>
                    <a:lnTo>
                      <a:pt x="342900" y="228600"/>
                    </a:lnTo>
                    <a:lnTo>
                      <a:pt x="57150" y="228600"/>
                    </a:lnTo>
                    <a:lnTo>
                      <a:pt x="57150" y="0"/>
                    </a:lnTo>
                    <a:lnTo>
                      <a:pt x="0" y="0"/>
                    </a:lnTo>
                    <a:close/>
                  </a:path>
                </a:pathLst>
              </a:custGeom>
              <a:solidFill>
                <a:srgbClr val="1E4DBC"/>
              </a:solidFill>
              <a:ln>
                <a:noFill/>
              </a:ln>
            </p:spPr>
          </p:sp>
        </p:grpSp>
        <p:sp>
          <p:nvSpPr>
            <p:cNvPr id="38" name="TextBox 38"/>
            <p:cNvSpPr txBox="1"/>
            <p:nvPr/>
          </p:nvSpPr>
          <p:spPr>
            <a:xfrm>
              <a:off x="2722245" y="3174682"/>
              <a:ext cx="1813131" cy="335280"/>
            </a:xfrm>
            <a:prstGeom prst="rect">
              <a:avLst/>
            </a:prstGeom>
            <a:noFill/>
            <a:ln>
              <a:noFill/>
            </a:ln>
          </p:spPr>
          <p:txBody>
            <a:bodyPr wrap="none" lIns="0" tIns="0" rIns="0" bIns="0" anchor="t" anchorCtr="0">
              <a:spAutoFit/>
            </a:bodyPr>
            <a:lstStyle/>
            <a:p>
              <a:pPr algn="l"/>
              <a:r>
                <a:rPr lang="zh-CN" sz="1650" b="1" dirty="0">
                  <a:solidFill>
                    <a:srgbClr val="1A1A1A"/>
                  </a:solidFill>
                  <a:latin typeface="Arial"/>
                  <a:ea typeface="Microsoft YaHei"/>
                  <a:cs typeface="Arial"/>
                </a:rPr>
                <a:t>用塑料封套保护</a:t>
              </a:r>
            </a:p>
          </p:txBody>
        </p:sp>
        <p:sp>
          <p:nvSpPr>
            <p:cNvPr id="39" name="TextBox 39"/>
            <p:cNvSpPr txBox="1"/>
            <p:nvPr/>
          </p:nvSpPr>
          <p:spPr>
            <a:xfrm>
              <a:off x="2728912" y="3479006"/>
              <a:ext cx="4251246" cy="228600"/>
            </a:xfrm>
            <a:prstGeom prst="rect">
              <a:avLst/>
            </a:prstGeom>
            <a:noFill/>
            <a:ln>
              <a:noFill/>
            </a:ln>
          </p:spPr>
          <p:txBody>
            <a:bodyPr wrap="none" lIns="0" tIns="0" rIns="0" bIns="0" anchor="t" anchorCtr="0">
              <a:spAutoFit/>
            </a:bodyPr>
            <a:lstStyle/>
            <a:p>
              <a:pPr algn="l"/>
              <a:r>
                <a:rPr lang="zh-CN" sz="1125" dirty="0">
                  <a:solidFill>
                    <a:srgbClr val="5A5A5A"/>
                  </a:solidFill>
                  <a:latin typeface="Arial"/>
                  <a:ea typeface="Microsoft YaHei"/>
                  <a:cs typeface="Arial"/>
                </a:rPr>
                <a:t>zine 是一次性印刷 · 二次印刷罕见 · 一本破损 = 一本绝版</a:t>
              </a:r>
            </a:p>
          </p:txBody>
        </p:sp>
      </p:grpSp>
      <p:grpSp>
        <p:nvGrpSpPr>
          <p:cNvPr id="56" name="Group 56"/>
          <p:cNvGrpSpPr/>
          <p:nvPr/>
        </p:nvGrpSpPr>
        <p:grpSpPr>
          <a:xfrm>
            <a:off x="762000" y="4038600"/>
            <a:ext cx="10858500" cy="919162"/>
            <a:chOff x="762000" y="4038600"/>
            <a:chExt cx="10858500" cy="919162"/>
          </a:xfrm>
        </p:grpSpPr>
        <p:sp>
          <p:nvSpPr>
            <p:cNvPr id="41" name="Rectangle 41"/>
            <p:cNvSpPr/>
            <p:nvPr/>
          </p:nvSpPr>
          <p:spPr>
            <a:xfrm>
              <a:off x="762000" y="4038600"/>
              <a:ext cx="819150" cy="819150"/>
            </a:xfrm>
            <a:prstGeom prst="rect">
              <a:avLst/>
            </a:prstGeom>
            <a:solidFill>
              <a:srgbClr val="1A1A1A"/>
            </a:solidFill>
            <a:ln>
              <a:noFill/>
            </a:ln>
          </p:spPr>
        </p:sp>
        <p:sp>
          <p:nvSpPr>
            <p:cNvPr id="42" name="Rectangle 42"/>
            <p:cNvSpPr/>
            <p:nvPr/>
          </p:nvSpPr>
          <p:spPr>
            <a:xfrm>
              <a:off x="790575" y="4067175"/>
              <a:ext cx="819150" cy="819150"/>
            </a:xfrm>
            <a:prstGeom prst="rect">
              <a:avLst/>
            </a:prstGeom>
            <a:solidFill>
              <a:srgbClr val="FF5C8A">
                <a:alpha val="60000"/>
              </a:srgbClr>
            </a:solidFill>
            <a:ln>
              <a:noFill/>
            </a:ln>
          </p:spPr>
        </p:sp>
        <p:sp>
          <p:nvSpPr>
            <p:cNvPr id="43" name="Rectangle 43"/>
            <p:cNvSpPr/>
            <p:nvPr/>
          </p:nvSpPr>
          <p:spPr>
            <a:xfrm>
              <a:off x="762000" y="4038600"/>
              <a:ext cx="819150" cy="819150"/>
            </a:xfrm>
            <a:prstGeom prst="rect">
              <a:avLst/>
            </a:prstGeom>
            <a:solidFill>
              <a:srgbClr val="1A1A1A"/>
            </a:solidFill>
            <a:ln>
              <a:noFill/>
            </a:ln>
          </p:spPr>
        </p:sp>
        <p:sp>
          <p:nvSpPr>
            <p:cNvPr id="44" name="TextBox 44"/>
            <p:cNvSpPr txBox="1"/>
            <p:nvPr/>
          </p:nvSpPr>
          <p:spPr>
            <a:xfrm>
              <a:off x="850630" y="4256722"/>
              <a:ext cx="641890" cy="701040"/>
            </a:xfrm>
            <a:prstGeom prst="rect">
              <a:avLst/>
            </a:prstGeom>
            <a:noFill/>
            <a:ln>
              <a:noFill/>
            </a:ln>
          </p:spPr>
          <p:txBody>
            <a:bodyPr wrap="none" lIns="0" tIns="0" rIns="0" bIns="0" anchor="t" anchorCtr="0">
              <a:spAutoFit/>
            </a:bodyPr>
            <a:lstStyle/>
            <a:p>
              <a:pPr algn="ctr"/>
              <a:r>
                <a:rPr lang="zh-CN" sz="3450" dirty="0">
                  <a:solidFill>
                    <a:srgbClr val="FF5C8A"/>
                  </a:solidFill>
                  <a:latin typeface="Impact"/>
                  <a:ea typeface="Microsoft YaHei"/>
                  <a:cs typeface="Impact"/>
                </a:rPr>
                <a:t>03</a:t>
              </a:r>
            </a:p>
          </p:txBody>
        </p:sp>
        <p:sp>
          <p:nvSpPr>
            <p:cNvPr id="45" name="Line 45"/>
            <p:cNvSpPr/>
            <p:nvPr/>
          </p:nvSpPr>
          <p:spPr>
            <a:xfrm>
              <a:off x="1581150" y="4448175"/>
              <a:ext cx="323850" cy="9525"/>
            </a:xfrm>
            <a:custGeom>
              <a:avLst/>
              <a:gdLst/>
              <a:ahLst/>
              <a:cxnLst/>
              <a:rect l="l" t="t" r="r" b="b"/>
              <a:pathLst>
                <a:path w="323850" h="9525">
                  <a:moveTo>
                    <a:pt x="0" y="0"/>
                  </a:moveTo>
                  <a:lnTo>
                    <a:pt x="323850" y="0"/>
                  </a:lnTo>
                </a:path>
              </a:pathLst>
            </a:custGeom>
            <a:noFill/>
            <a:ln w="23812">
              <a:solidFill>
                <a:srgbClr val="1A1A1A"/>
              </a:solidFill>
              <a:custDash>
                <a:ds d="160000" sp="120000"/>
              </a:custDash>
            </a:ln>
          </p:spPr>
        </p:sp>
        <p:sp>
          <p:nvSpPr>
            <p:cNvPr id="46" name="Rectangle 46"/>
            <p:cNvSpPr/>
            <p:nvPr/>
          </p:nvSpPr>
          <p:spPr>
            <a:xfrm>
              <a:off x="1905000" y="4038600"/>
              <a:ext cx="9715500" cy="819150"/>
            </a:xfrm>
            <a:prstGeom prst="rect">
              <a:avLst/>
            </a:prstGeom>
            <a:solidFill>
              <a:srgbClr val="F5EFE0"/>
            </a:solidFill>
            <a:ln>
              <a:noFill/>
            </a:ln>
          </p:spPr>
        </p:sp>
        <p:sp>
          <p:nvSpPr>
            <p:cNvPr id="47" name="Rectangle 47"/>
            <p:cNvSpPr/>
            <p:nvPr/>
          </p:nvSpPr>
          <p:spPr>
            <a:xfrm>
              <a:off x="1905000" y="4038600"/>
              <a:ext cx="9715500" cy="819150"/>
            </a:xfrm>
            <a:prstGeom prst="rect">
              <a:avLst/>
            </a:prstGeom>
            <a:noFill/>
            <a:ln w="19050">
              <a:solidFill>
                <a:srgbClr val="1A1A1A"/>
              </a:solidFill>
            </a:ln>
          </p:spPr>
        </p:sp>
        <p:sp>
          <p:nvSpPr>
            <p:cNvPr id="48" name="Rectangle 48"/>
            <p:cNvSpPr/>
            <p:nvPr/>
          </p:nvSpPr>
          <p:spPr>
            <a:xfrm>
              <a:off x="1905000" y="4038600"/>
              <a:ext cx="76200" cy="819150"/>
            </a:xfrm>
            <a:prstGeom prst="rect">
              <a:avLst/>
            </a:prstGeom>
            <a:solidFill>
              <a:srgbClr val="1A1A1A"/>
            </a:solidFill>
            <a:ln>
              <a:noFill/>
            </a:ln>
          </p:spPr>
        </p:sp>
        <p:grpSp>
          <p:nvGrpSpPr>
            <p:cNvPr id="53" name="Group 53"/>
            <p:cNvGrpSpPr/>
            <p:nvPr/>
          </p:nvGrpSpPr>
          <p:grpSpPr>
            <a:xfrm>
              <a:off x="2133600" y="4238625"/>
              <a:ext cx="457200" cy="400050"/>
              <a:chOff x="2133600" y="4238625"/>
              <a:chExt cx="457200" cy="400050"/>
            </a:xfrm>
          </p:grpSpPr>
          <p:sp>
            <p:nvSpPr>
              <p:cNvPr id="49" name="Freeform 49"/>
              <p:cNvSpPr/>
              <p:nvPr/>
            </p:nvSpPr>
            <p:spPr>
              <a:xfrm>
                <a:off x="2219325" y="4238625"/>
                <a:ext cx="142875" cy="142875"/>
              </a:xfrm>
              <a:custGeom>
                <a:avLst/>
                <a:gdLst/>
                <a:ahLst/>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1A1A1A"/>
              </a:solidFill>
              <a:ln>
                <a:noFill/>
              </a:ln>
            </p:spPr>
          </p:sp>
          <p:sp>
            <p:nvSpPr>
              <p:cNvPr id="50" name="Freeform 50"/>
              <p:cNvSpPr/>
              <p:nvPr/>
            </p:nvSpPr>
            <p:spPr>
              <a:xfrm>
                <a:off x="2133600" y="4438650"/>
                <a:ext cx="228600" cy="200025"/>
              </a:xfrm>
              <a:custGeom>
                <a:avLst/>
                <a:gdLst/>
                <a:ahLst/>
                <a:cxnLst/>
                <a:rect l="l" t="t" r="r" b="b"/>
                <a:pathLst>
                  <a:path w="228600" h="200025">
                    <a:moveTo>
                      <a:pt x="85725" y="0"/>
                    </a:moveTo>
                    <a:cubicBezTo>
                      <a:pt x="38381" y="0"/>
                      <a:pt x="0" y="38381"/>
                      <a:pt x="0" y="85725"/>
                    </a:cubicBezTo>
                    <a:lnTo>
                      <a:pt x="0" y="200025"/>
                    </a:lnTo>
                    <a:lnTo>
                      <a:pt x="228600" y="200025"/>
                    </a:lnTo>
                    <a:lnTo>
                      <a:pt x="228600" y="0"/>
                    </a:lnTo>
                    <a:lnTo>
                      <a:pt x="85725" y="0"/>
                    </a:lnTo>
                    <a:close/>
                  </a:path>
                </a:pathLst>
              </a:custGeom>
              <a:solidFill>
                <a:srgbClr val="1A1A1A"/>
              </a:solidFill>
              <a:ln>
                <a:noFill/>
              </a:ln>
            </p:spPr>
          </p:sp>
          <p:sp>
            <p:nvSpPr>
              <p:cNvPr id="51" name="Freeform 51"/>
              <p:cNvSpPr/>
              <p:nvPr/>
            </p:nvSpPr>
            <p:spPr>
              <a:xfrm>
                <a:off x="2419350" y="4438650"/>
                <a:ext cx="171450" cy="200025"/>
              </a:xfrm>
              <a:custGeom>
                <a:avLst/>
                <a:gdLst/>
                <a:ahLst/>
                <a:cxnLst/>
                <a:rect l="l" t="t" r="r" b="b"/>
                <a:pathLst>
                  <a:path w="171450" h="200025">
                    <a:moveTo>
                      <a:pt x="85725" y="0"/>
                    </a:moveTo>
                    <a:lnTo>
                      <a:pt x="0" y="0"/>
                    </a:lnTo>
                    <a:lnTo>
                      <a:pt x="0" y="200025"/>
                    </a:lnTo>
                    <a:lnTo>
                      <a:pt x="171450" y="200025"/>
                    </a:lnTo>
                    <a:lnTo>
                      <a:pt x="171450" y="85725"/>
                    </a:lnTo>
                    <a:cubicBezTo>
                      <a:pt x="171450" y="38381"/>
                      <a:pt x="133071" y="0"/>
                      <a:pt x="85725" y="0"/>
                    </a:cubicBezTo>
                    <a:close/>
                  </a:path>
                </a:pathLst>
              </a:custGeom>
              <a:solidFill>
                <a:srgbClr val="1A1A1A"/>
              </a:solidFill>
              <a:ln>
                <a:noFill/>
              </a:ln>
            </p:spPr>
          </p:sp>
          <p:sp>
            <p:nvSpPr>
              <p:cNvPr id="52" name="Freeform 52"/>
              <p:cNvSpPr/>
              <p:nvPr/>
            </p:nvSpPr>
            <p:spPr>
              <a:xfrm>
                <a:off x="2419350" y="4267200"/>
                <a:ext cx="114300" cy="114300"/>
              </a:xfrm>
              <a:custGeom>
                <a:avLst/>
                <a:gdLst/>
                <a:ahLst/>
                <a:cxnLst/>
                <a:rect l="l" t="t" r="r" b="b"/>
                <a:pathLst>
                  <a:path w="114300" h="114300">
                    <a:moveTo>
                      <a:pt x="57150" y="114300"/>
                    </a:moveTo>
                    <a:cubicBezTo>
                      <a:pt x="88714" y="114300"/>
                      <a:pt x="114300" y="88713"/>
                      <a:pt x="114300" y="57150"/>
                    </a:cubicBezTo>
                    <a:cubicBezTo>
                      <a:pt x="114300" y="25587"/>
                      <a:pt x="88714" y="0"/>
                      <a:pt x="57150" y="0"/>
                    </a:cubicBezTo>
                    <a:cubicBezTo>
                      <a:pt x="25586" y="0"/>
                      <a:pt x="0" y="25587"/>
                      <a:pt x="0" y="57150"/>
                    </a:cubicBezTo>
                    <a:cubicBezTo>
                      <a:pt x="0" y="88713"/>
                      <a:pt x="25586" y="114300"/>
                      <a:pt x="57150" y="114300"/>
                    </a:cubicBezTo>
                    <a:close/>
                  </a:path>
                </a:pathLst>
              </a:custGeom>
              <a:solidFill>
                <a:srgbClr val="1A1A1A"/>
              </a:solidFill>
              <a:ln>
                <a:noFill/>
              </a:ln>
            </p:spPr>
          </p:sp>
        </p:grpSp>
        <p:sp>
          <p:nvSpPr>
            <p:cNvPr id="54" name="TextBox 54"/>
            <p:cNvSpPr txBox="1"/>
            <p:nvPr/>
          </p:nvSpPr>
          <p:spPr>
            <a:xfrm>
              <a:off x="2722245" y="4241482"/>
              <a:ext cx="3419882" cy="335280"/>
            </a:xfrm>
            <a:prstGeom prst="rect">
              <a:avLst/>
            </a:prstGeom>
            <a:noFill/>
            <a:ln>
              <a:noFill/>
            </a:ln>
          </p:spPr>
          <p:txBody>
            <a:bodyPr wrap="none" lIns="0" tIns="0" rIns="0" bIns="0" anchor="t" anchorCtr="0">
              <a:spAutoFit/>
            </a:bodyPr>
            <a:lstStyle/>
            <a:p>
              <a:pPr algn="l"/>
              <a:r>
                <a:rPr lang="zh-CN" sz="1650" b="1" dirty="0">
                  <a:solidFill>
                    <a:srgbClr val="1A1A1A"/>
                  </a:solidFill>
                  <a:latin typeface="Arial"/>
                  <a:ea typeface="Microsoft YaHei"/>
                  <a:cs typeface="Arial"/>
                </a:rPr>
                <a:t>跟踪作者 / 出版方 Instagram</a:t>
              </a:r>
            </a:p>
          </p:txBody>
        </p:sp>
        <p:sp>
          <p:nvSpPr>
            <p:cNvPr id="55" name="TextBox 55"/>
            <p:cNvSpPr txBox="1"/>
            <p:nvPr/>
          </p:nvSpPr>
          <p:spPr>
            <a:xfrm>
              <a:off x="2728912" y="4545806"/>
              <a:ext cx="4957762" cy="228600"/>
            </a:xfrm>
            <a:prstGeom prst="rect">
              <a:avLst/>
            </a:prstGeom>
            <a:noFill/>
            <a:ln>
              <a:noFill/>
            </a:ln>
          </p:spPr>
          <p:txBody>
            <a:bodyPr wrap="none" lIns="0" tIns="0" rIns="0" bIns="0" anchor="t" anchorCtr="0">
              <a:spAutoFit/>
            </a:bodyPr>
            <a:lstStyle/>
            <a:p>
              <a:pPr algn="l"/>
              <a:r>
                <a:rPr lang="zh-CN" sz="1125" dirty="0">
                  <a:solidFill>
                    <a:srgbClr val="5A5A5A"/>
                  </a:solidFill>
                  <a:latin typeface="Arial"/>
                  <a:ea typeface="Microsoft YaHei"/>
                  <a:cs typeface="Arial"/>
                </a:rPr>
                <a:t>新刊首发是赶圈机会 · 100 份卖完就没了 · 第二天朋友圈截图也没用</a:t>
              </a:r>
            </a:p>
          </p:txBody>
        </p:sp>
      </p:grpSp>
      <p:grpSp>
        <p:nvGrpSpPr>
          <p:cNvPr id="70" name="Group 70"/>
          <p:cNvGrpSpPr/>
          <p:nvPr/>
        </p:nvGrpSpPr>
        <p:grpSpPr>
          <a:xfrm>
            <a:off x="762000" y="5105400"/>
            <a:ext cx="10858500" cy="919162"/>
            <a:chOff x="762000" y="5105400"/>
            <a:chExt cx="10858500" cy="919162"/>
          </a:xfrm>
        </p:grpSpPr>
        <p:sp>
          <p:nvSpPr>
            <p:cNvPr id="57" name="Rectangle 57"/>
            <p:cNvSpPr/>
            <p:nvPr/>
          </p:nvSpPr>
          <p:spPr>
            <a:xfrm>
              <a:off x="762000" y="5105400"/>
              <a:ext cx="819150" cy="819150"/>
            </a:xfrm>
            <a:prstGeom prst="rect">
              <a:avLst/>
            </a:prstGeom>
            <a:solidFill>
              <a:srgbClr val="E8A02E"/>
            </a:solidFill>
            <a:ln>
              <a:noFill/>
            </a:ln>
          </p:spPr>
        </p:sp>
        <p:sp>
          <p:nvSpPr>
            <p:cNvPr id="58" name="Rectangle 58"/>
            <p:cNvSpPr/>
            <p:nvPr/>
          </p:nvSpPr>
          <p:spPr>
            <a:xfrm>
              <a:off x="790575" y="5133975"/>
              <a:ext cx="819150" cy="819150"/>
            </a:xfrm>
            <a:prstGeom prst="rect">
              <a:avLst/>
            </a:prstGeom>
            <a:solidFill>
              <a:srgbClr val="1E4DBC">
                <a:alpha val="60000"/>
              </a:srgbClr>
            </a:solidFill>
            <a:ln>
              <a:noFill/>
            </a:ln>
          </p:spPr>
        </p:sp>
        <p:sp>
          <p:nvSpPr>
            <p:cNvPr id="59" name="Rectangle 59"/>
            <p:cNvSpPr/>
            <p:nvPr/>
          </p:nvSpPr>
          <p:spPr>
            <a:xfrm>
              <a:off x="762000" y="5105400"/>
              <a:ext cx="819150" cy="819150"/>
            </a:xfrm>
            <a:prstGeom prst="rect">
              <a:avLst/>
            </a:prstGeom>
            <a:solidFill>
              <a:srgbClr val="E8A02E"/>
            </a:solidFill>
            <a:ln>
              <a:noFill/>
            </a:ln>
          </p:spPr>
        </p:sp>
        <p:sp>
          <p:nvSpPr>
            <p:cNvPr id="60" name="TextBox 60"/>
            <p:cNvSpPr txBox="1"/>
            <p:nvPr/>
          </p:nvSpPr>
          <p:spPr>
            <a:xfrm>
              <a:off x="850630" y="5323522"/>
              <a:ext cx="641890" cy="701040"/>
            </a:xfrm>
            <a:prstGeom prst="rect">
              <a:avLst/>
            </a:prstGeom>
            <a:noFill/>
            <a:ln>
              <a:noFill/>
            </a:ln>
          </p:spPr>
          <p:txBody>
            <a:bodyPr wrap="none" lIns="0" tIns="0" rIns="0" bIns="0" anchor="t" anchorCtr="0">
              <a:spAutoFit/>
            </a:bodyPr>
            <a:lstStyle/>
            <a:p>
              <a:pPr algn="ctr"/>
              <a:r>
                <a:rPr lang="zh-CN" sz="3450" dirty="0">
                  <a:solidFill>
                    <a:srgbClr val="F5EFE0"/>
                  </a:solidFill>
                  <a:latin typeface="Impact"/>
                  <a:ea typeface="Microsoft YaHei"/>
                  <a:cs typeface="Impact"/>
                </a:rPr>
                <a:t>04</a:t>
              </a:r>
            </a:p>
          </p:txBody>
        </p:sp>
        <p:sp>
          <p:nvSpPr>
            <p:cNvPr id="61" name="Line 61"/>
            <p:cNvSpPr/>
            <p:nvPr/>
          </p:nvSpPr>
          <p:spPr>
            <a:xfrm>
              <a:off x="1581150" y="5514975"/>
              <a:ext cx="323850" cy="9525"/>
            </a:xfrm>
            <a:custGeom>
              <a:avLst/>
              <a:gdLst/>
              <a:ahLst/>
              <a:cxnLst/>
              <a:rect l="l" t="t" r="r" b="b"/>
              <a:pathLst>
                <a:path w="323850" h="9525">
                  <a:moveTo>
                    <a:pt x="0" y="0"/>
                  </a:moveTo>
                  <a:lnTo>
                    <a:pt x="323850" y="0"/>
                  </a:lnTo>
                </a:path>
              </a:pathLst>
            </a:custGeom>
            <a:noFill/>
            <a:ln w="23812">
              <a:solidFill>
                <a:srgbClr val="E8A02E"/>
              </a:solidFill>
              <a:custDash>
                <a:ds d="160000" sp="120000"/>
              </a:custDash>
            </a:ln>
          </p:spPr>
        </p:sp>
        <p:sp>
          <p:nvSpPr>
            <p:cNvPr id="62" name="Rectangle 62"/>
            <p:cNvSpPr/>
            <p:nvPr/>
          </p:nvSpPr>
          <p:spPr>
            <a:xfrm>
              <a:off x="1905000" y="5105400"/>
              <a:ext cx="9715500" cy="819150"/>
            </a:xfrm>
            <a:prstGeom prst="rect">
              <a:avLst/>
            </a:prstGeom>
            <a:solidFill>
              <a:srgbClr val="F5EFE0"/>
            </a:solidFill>
            <a:ln>
              <a:noFill/>
            </a:ln>
          </p:spPr>
        </p:sp>
        <p:sp>
          <p:nvSpPr>
            <p:cNvPr id="63" name="Rectangle 63"/>
            <p:cNvSpPr/>
            <p:nvPr/>
          </p:nvSpPr>
          <p:spPr>
            <a:xfrm>
              <a:off x="1905000" y="5105400"/>
              <a:ext cx="9715500" cy="819150"/>
            </a:xfrm>
            <a:prstGeom prst="rect">
              <a:avLst/>
            </a:prstGeom>
            <a:noFill/>
            <a:ln w="19050">
              <a:solidFill>
                <a:srgbClr val="1A1A1A"/>
              </a:solidFill>
            </a:ln>
          </p:spPr>
        </p:sp>
        <p:sp>
          <p:nvSpPr>
            <p:cNvPr id="64" name="Rectangle 64"/>
            <p:cNvSpPr/>
            <p:nvPr/>
          </p:nvSpPr>
          <p:spPr>
            <a:xfrm>
              <a:off x="1905000" y="5105400"/>
              <a:ext cx="76200" cy="819150"/>
            </a:xfrm>
            <a:prstGeom prst="rect">
              <a:avLst/>
            </a:prstGeom>
            <a:solidFill>
              <a:srgbClr val="E8A02E"/>
            </a:solidFill>
            <a:ln>
              <a:noFill/>
            </a:ln>
          </p:spPr>
        </p:sp>
        <p:grpSp>
          <p:nvGrpSpPr>
            <p:cNvPr id="67" name="Group 67"/>
            <p:cNvGrpSpPr/>
            <p:nvPr/>
          </p:nvGrpSpPr>
          <p:grpSpPr>
            <a:xfrm>
              <a:off x="2162175" y="5276850"/>
              <a:ext cx="400050" cy="428625"/>
              <a:chOff x="2162175" y="5276850"/>
              <a:chExt cx="400050" cy="428625"/>
            </a:xfrm>
          </p:grpSpPr>
          <p:sp>
            <p:nvSpPr>
              <p:cNvPr id="65" name="Freeform 65"/>
              <p:cNvSpPr/>
              <p:nvPr/>
            </p:nvSpPr>
            <p:spPr>
              <a:xfrm>
                <a:off x="2162175" y="5276850"/>
                <a:ext cx="400050" cy="142875"/>
              </a:xfrm>
              <a:custGeom>
                <a:avLst/>
                <a:gdLst/>
                <a:ahLst/>
                <a:cxnLst/>
                <a:rect l="l" t="t" r="r" b="b"/>
                <a:pathLst>
                  <a:path w="400050" h="142875">
                    <a:moveTo>
                      <a:pt x="142875" y="0"/>
                    </a:moveTo>
                    <a:lnTo>
                      <a:pt x="57150" y="0"/>
                    </a:lnTo>
                    <a:lnTo>
                      <a:pt x="57150" y="57150"/>
                    </a:lnTo>
                    <a:lnTo>
                      <a:pt x="0" y="57150"/>
                    </a:lnTo>
                    <a:lnTo>
                      <a:pt x="0" y="142875"/>
                    </a:lnTo>
                    <a:lnTo>
                      <a:pt x="400050" y="142875"/>
                    </a:lnTo>
                    <a:lnTo>
                      <a:pt x="400050" y="57150"/>
                    </a:lnTo>
                    <a:lnTo>
                      <a:pt x="342900" y="57150"/>
                    </a:lnTo>
                    <a:lnTo>
                      <a:pt x="342900" y="0"/>
                    </a:lnTo>
                    <a:lnTo>
                      <a:pt x="257175" y="0"/>
                    </a:lnTo>
                    <a:lnTo>
                      <a:pt x="257175" y="57150"/>
                    </a:lnTo>
                    <a:lnTo>
                      <a:pt x="142875" y="57150"/>
                    </a:lnTo>
                    <a:lnTo>
                      <a:pt x="142875" y="0"/>
                    </a:lnTo>
                    <a:close/>
                  </a:path>
                </a:pathLst>
              </a:custGeom>
              <a:solidFill>
                <a:srgbClr val="E8A02E"/>
              </a:solidFill>
              <a:ln>
                <a:noFill/>
              </a:ln>
            </p:spPr>
          </p:sp>
          <p:sp>
            <p:nvSpPr>
              <p:cNvPr id="66" name="Freeform 66"/>
              <p:cNvSpPr/>
              <p:nvPr/>
            </p:nvSpPr>
            <p:spPr>
              <a:xfrm>
                <a:off x="2162175" y="5476875"/>
                <a:ext cx="400050" cy="228600"/>
              </a:xfrm>
              <a:custGeom>
                <a:avLst/>
                <a:gdLst/>
                <a:ahLst/>
                <a:cxnLst/>
                <a:rect l="l" t="t" r="r" b="b"/>
                <a:pathLst>
                  <a:path w="400050" h="228600">
                    <a:moveTo>
                      <a:pt x="400050" y="0"/>
                    </a:moveTo>
                    <a:lnTo>
                      <a:pt x="0" y="0"/>
                    </a:lnTo>
                    <a:lnTo>
                      <a:pt x="0" y="228600"/>
                    </a:lnTo>
                    <a:lnTo>
                      <a:pt x="400050" y="228600"/>
                    </a:lnTo>
                    <a:lnTo>
                      <a:pt x="400050" y="0"/>
                    </a:lnTo>
                    <a:close/>
                  </a:path>
                </a:pathLst>
              </a:custGeom>
              <a:solidFill>
                <a:srgbClr val="E8A02E"/>
              </a:solidFill>
              <a:ln>
                <a:noFill/>
              </a:ln>
            </p:spPr>
          </p:sp>
        </p:grpSp>
        <p:sp>
          <p:nvSpPr>
            <p:cNvPr id="68" name="TextBox 68"/>
            <p:cNvSpPr txBox="1"/>
            <p:nvPr/>
          </p:nvSpPr>
          <p:spPr>
            <a:xfrm>
              <a:off x="2722245" y="5308282"/>
              <a:ext cx="2217982" cy="335280"/>
            </a:xfrm>
            <a:prstGeom prst="rect">
              <a:avLst/>
            </a:prstGeom>
            <a:noFill/>
            <a:ln>
              <a:noFill/>
            </a:ln>
          </p:spPr>
          <p:txBody>
            <a:bodyPr wrap="none" lIns="0" tIns="0" rIns="0" bIns="0" anchor="t" anchorCtr="0">
              <a:spAutoFit/>
            </a:bodyPr>
            <a:lstStyle/>
            <a:p>
              <a:pPr algn="l"/>
              <a:r>
                <a:rPr lang="zh-CN" sz="1650" b="1" dirty="0">
                  <a:solidFill>
                    <a:srgbClr val="1A1A1A"/>
                  </a:solidFill>
                  <a:latin typeface="Arial"/>
                  <a:ea typeface="Microsoft YaHei"/>
                  <a:cs typeface="Arial"/>
                </a:rPr>
                <a:t>参加 abC / UNFOLD</a:t>
              </a:r>
            </a:p>
          </p:txBody>
        </p:sp>
        <p:sp>
          <p:nvSpPr>
            <p:cNvPr id="69" name="TextBox 69"/>
            <p:cNvSpPr txBox="1"/>
            <p:nvPr/>
          </p:nvSpPr>
          <p:spPr>
            <a:xfrm>
              <a:off x="2728912" y="5612606"/>
              <a:ext cx="4045863" cy="228600"/>
            </a:xfrm>
            <a:prstGeom prst="rect">
              <a:avLst/>
            </a:prstGeom>
            <a:noFill/>
            <a:ln>
              <a:noFill/>
            </a:ln>
          </p:spPr>
          <p:txBody>
            <a:bodyPr wrap="none" lIns="0" tIns="0" rIns="0" bIns="0" anchor="t" anchorCtr="0">
              <a:spAutoFit/>
            </a:bodyPr>
            <a:lstStyle/>
            <a:p>
              <a:pPr algn="l"/>
              <a:r>
                <a:rPr lang="zh-CN" sz="1125" dirty="0">
                  <a:solidFill>
                    <a:srgbClr val="5A5A5A"/>
                  </a:solidFill>
                  <a:latin typeface="Arial"/>
                  <a:ea typeface="Microsoft YaHei"/>
                  <a:cs typeface="Arial"/>
                </a:rPr>
                <a:t>书展现场 = 新刊首发 + 作者签售 · 一年一次的物理朝圣</a:t>
              </a:r>
            </a:p>
          </p:txBody>
        </p:sp>
      </p:grpSp>
      <p:grpSp>
        <p:nvGrpSpPr>
          <p:cNvPr id="75" name="Group 75"/>
          <p:cNvGrpSpPr/>
          <p:nvPr/>
        </p:nvGrpSpPr>
        <p:grpSpPr>
          <a:xfrm>
            <a:off x="571500" y="6229350"/>
            <a:ext cx="11077575" cy="352425"/>
            <a:chOff x="571500" y="6229350"/>
            <a:chExt cx="11077575" cy="352425"/>
          </a:xfrm>
        </p:grpSpPr>
        <p:sp>
          <p:nvSpPr>
            <p:cNvPr id="71" name="Rectangle 71"/>
            <p:cNvSpPr/>
            <p:nvPr/>
          </p:nvSpPr>
          <p:spPr>
            <a:xfrm>
              <a:off x="571500" y="6229350"/>
              <a:ext cx="11049000" cy="323850"/>
            </a:xfrm>
            <a:prstGeom prst="rect">
              <a:avLst/>
            </a:prstGeom>
            <a:solidFill>
              <a:srgbClr val="FF5C8A"/>
            </a:solidFill>
            <a:ln>
              <a:noFill/>
            </a:ln>
          </p:spPr>
        </p:sp>
        <p:sp>
          <p:nvSpPr>
            <p:cNvPr id="72" name="Rectangle 72"/>
            <p:cNvSpPr/>
            <p:nvPr/>
          </p:nvSpPr>
          <p:spPr>
            <a:xfrm>
              <a:off x="600075" y="6257925"/>
              <a:ext cx="11049000" cy="323850"/>
            </a:xfrm>
            <a:prstGeom prst="rect">
              <a:avLst/>
            </a:prstGeom>
            <a:solidFill>
              <a:srgbClr val="1E4DBC">
                <a:alpha val="60000"/>
              </a:srgbClr>
            </a:solidFill>
            <a:ln>
              <a:noFill/>
            </a:ln>
          </p:spPr>
        </p:sp>
        <p:sp>
          <p:nvSpPr>
            <p:cNvPr id="73" name="Rectangle 73"/>
            <p:cNvSpPr/>
            <p:nvPr/>
          </p:nvSpPr>
          <p:spPr>
            <a:xfrm>
              <a:off x="571500" y="6229350"/>
              <a:ext cx="11049000" cy="323850"/>
            </a:xfrm>
            <a:prstGeom prst="rect">
              <a:avLst/>
            </a:prstGeom>
            <a:solidFill>
              <a:srgbClr val="FF5C8A"/>
            </a:solidFill>
            <a:ln>
              <a:noFill/>
            </a:ln>
          </p:spPr>
        </p:sp>
        <p:sp>
          <p:nvSpPr>
            <p:cNvPr id="74" name="TextBox 74"/>
            <p:cNvSpPr txBox="1"/>
            <p:nvPr/>
          </p:nvSpPr>
          <p:spPr>
            <a:xfrm>
              <a:off x="747712" y="6326981"/>
              <a:ext cx="7816691" cy="228600"/>
            </a:xfrm>
            <a:prstGeom prst="rect">
              <a:avLst/>
            </a:prstGeom>
            <a:noFill/>
            <a:ln>
              <a:noFill/>
            </a:ln>
          </p:spPr>
          <p:txBody>
            <a:bodyPr wrap="none" lIns="0" tIns="0" rIns="0" bIns="0" anchor="t" anchorCtr="0">
              <a:spAutoFit/>
            </a:bodyPr>
            <a:lstStyle/>
            <a:p>
              <a:pPr algn="l"/>
              <a:r>
                <a:rPr lang="zh-CN" sz="1125" dirty="0">
                  <a:solidFill>
                    <a:srgbClr val="F5EFE0"/>
                  </a:solidFill>
                  <a:latin typeface="Arial"/>
                  <a:ea typeface="Microsoft YaHei"/>
                  <a:cs typeface="Arial"/>
                </a:rPr>
                <a:t>长期玩家秘诀 ＞ 给自己定一个"我只收集 X 主题的 zine" 的窄锚点 · 5 年后你会拥有这个主题的小型博物馆</a:t>
              </a:r>
            </a:p>
          </p:txBody>
        </p:sp>
      </p:grpSp>
      <p:grpSp>
        <p:nvGrpSpPr>
          <p:cNvPr id="78" name="Group 78"/>
          <p:cNvGrpSpPr/>
          <p:nvPr/>
        </p:nvGrpSpPr>
        <p:grpSpPr>
          <a:xfrm>
            <a:off x="561022" y="6673691"/>
            <a:ext cx="11069956" cy="167640"/>
            <a:chOff x="561022" y="6673691"/>
            <a:chExt cx="11069956" cy="167640"/>
          </a:xfrm>
        </p:grpSpPr>
        <p:sp>
          <p:nvSpPr>
            <p:cNvPr id="76" name="TextBox 76"/>
            <p:cNvSpPr txBox="1"/>
            <p:nvPr/>
          </p:nvSpPr>
          <p:spPr>
            <a:xfrm>
              <a:off x="561022" y="6673691"/>
              <a:ext cx="2051233"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P15 · 4 RULES FOR COLLECTING ZINES</a:t>
              </a:r>
            </a:p>
          </p:txBody>
        </p:sp>
        <p:sp>
          <p:nvSpPr>
            <p:cNvPr id="77" name="TextBox 77"/>
            <p:cNvSpPr txBox="1"/>
            <p:nvPr/>
          </p:nvSpPr>
          <p:spPr>
            <a:xfrm>
              <a:off x="9579745" y="6673691"/>
              <a:ext cx="2051233"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START NARROW · GO DEEP · GO LONG</a:t>
              </a:r>
            </a:p>
          </p:txBody>
        </p:sp>
      </p:grpSp>
    </p:spTree>
  </p:cSld>
  <p:clrMapOvr>
    <a:masterClrMapping/>
  </p:clrMapOvr>
  <p:transition xmlns:p14="http://schemas.microsoft.com/office/powerpoint/2010/main" p14:dur="3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300"/>
                                        <p:tgtEl>
                                          <p:spTgt spid="26"/>
                                        </p:tgtEl>
                                      </p:cBhvr>
                                    </p:animEffect>
                                  </p:childTnLst>
                                </p:cTn>
                              </p:par>
                            </p:childTnLst>
                          </p:cTn>
                        </p:par>
                        <p:par>
                          <p:cTn id="8" fill="hold">
                            <p:stCondLst>
                              <p:cond delay="44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300"/>
                                        <p:tgtEl>
                                          <p:spTgt spid="40"/>
                                        </p:tgtEl>
                                      </p:cBhvr>
                                    </p:animEffect>
                                  </p:childTnLst>
                                </p:cTn>
                              </p:par>
                            </p:childTnLst>
                          </p:cTn>
                        </p:par>
                        <p:par>
                          <p:cTn id="12" fill="hold">
                            <p:stCondLst>
                              <p:cond delay="880"/>
                            </p:stCondLst>
                            <p:childTnLst>
                              <p:par>
                                <p:cTn id="13" presetID="10" presetClass="entr" presetSubtype="0"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300"/>
                                        <p:tgtEl>
                                          <p:spTgt spid="56"/>
                                        </p:tgtEl>
                                      </p:cBhvr>
                                    </p:animEffect>
                                  </p:childTnLst>
                                </p:cTn>
                              </p:par>
                            </p:childTnLst>
                          </p:cTn>
                        </p:par>
                        <p:par>
                          <p:cTn id="16" fill="hold">
                            <p:stCondLst>
                              <p:cond delay="1320"/>
                            </p:stCondLst>
                            <p:childTnLst>
                              <p:par>
                                <p:cTn id="17" presetID="10" presetClass="entr" presetSubtype="0" fill="hold"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300"/>
                                        <p:tgtEl>
                                          <p:spTgt spid="70"/>
                                        </p:tgtEl>
                                      </p:cBhvr>
                                    </p:animEffect>
                                  </p:childTnLst>
                                </p:cTn>
                              </p:par>
                            </p:childTnLst>
                          </p:cTn>
                        </p:par>
                        <p:par>
                          <p:cTn id="20" fill="hold">
                            <p:stCondLst>
                              <p:cond delay="1800"/>
                            </p:stCondLst>
                            <p:childTnLst>
                              <p:par>
                                <p:cTn id="21" presetID="22" presetClass="entr" presetSubtype="1"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wipe(left)">
                                      <p:cBhvr>
                                        <p:cTn id="23" dur="4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0" grpId="0"/>
      <p:bldP spid="56" grpId="0"/>
      <p:bldP spid="70" grpId="0"/>
      <p:bldP spid="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sp>
        <p:nvSpPr>
          <p:cNvPr id="3" name="Rectangle 3"/>
          <p:cNvSpPr/>
          <p:nvPr/>
        </p:nvSpPr>
        <p:spPr>
          <a:xfrm>
            <a:off x="0" y="0"/>
            <a:ext cx="12192000" cy="6858000"/>
          </a:xfrm>
          <a:prstGeom prst="rect">
            <a:avLst/>
          </a:prstGeom>
          <a:noFill/>
          <a:ln>
            <a:noFill/>
          </a:ln>
        </p:spPr>
      </p:sp>
      <p:grpSp>
        <p:nvGrpSpPr>
          <p:cNvPr id="7" name="Group 7"/>
          <p:cNvGrpSpPr/>
          <p:nvPr/>
        </p:nvGrpSpPr>
        <p:grpSpPr>
          <a:xfrm>
            <a:off x="3474720" y="415290"/>
            <a:ext cx="5223510" cy="999172"/>
            <a:chOff x="3474720" y="415290"/>
            <a:chExt cx="5223510" cy="999172"/>
          </a:xfrm>
        </p:grpSpPr>
        <p:sp>
          <p:nvSpPr>
            <p:cNvPr id="4" name="TextBox 4"/>
            <p:cNvSpPr txBox="1"/>
            <p:nvPr/>
          </p:nvSpPr>
          <p:spPr>
            <a:xfrm>
              <a:off x="3493770" y="434340"/>
              <a:ext cx="5204460" cy="975360"/>
            </a:xfrm>
            <a:prstGeom prst="rect">
              <a:avLst/>
            </a:prstGeom>
            <a:noFill/>
            <a:ln>
              <a:noFill/>
            </a:ln>
          </p:spPr>
          <p:txBody>
            <a:bodyPr wrap="none" lIns="0" tIns="0" rIns="0" bIns="0" anchor="t" anchorCtr="0">
              <a:spAutoFit/>
            </a:bodyPr>
            <a:lstStyle/>
            <a:p>
              <a:pPr algn="ctr"/>
              <a:r>
                <a:rPr lang="zh-CN" sz="4800" dirty="0">
                  <a:solidFill>
                    <a:srgbClr val="FF5C8A"/>
                  </a:solidFill>
                  <a:latin typeface="Impact"/>
                  <a:ea typeface="Microsoft YaHei"/>
                  <a:cs typeface="Impact"/>
                </a:rPr>
                <a:t>你的第一本 ZINE</a:t>
              </a:r>
            </a:p>
          </p:txBody>
        </p:sp>
        <p:sp>
          <p:nvSpPr>
            <p:cNvPr id="5" name="TextBox 5"/>
            <p:cNvSpPr txBox="1"/>
            <p:nvPr/>
          </p:nvSpPr>
          <p:spPr>
            <a:xfrm>
              <a:off x="3474720" y="415290"/>
              <a:ext cx="5204460" cy="975360"/>
            </a:xfrm>
            <a:prstGeom prst="rect">
              <a:avLst/>
            </a:prstGeom>
            <a:noFill/>
            <a:ln>
              <a:noFill/>
            </a:ln>
          </p:spPr>
          <p:txBody>
            <a:bodyPr wrap="none" lIns="0" tIns="0" rIns="0" bIns="0" anchor="t" anchorCtr="0">
              <a:spAutoFit/>
            </a:bodyPr>
            <a:lstStyle/>
            <a:p>
              <a:pPr algn="ctr"/>
              <a:r>
                <a:rPr lang="zh-CN" sz="4800" dirty="0">
                  <a:solidFill>
                    <a:srgbClr val="1A1A1A"/>
                  </a:solidFill>
                  <a:latin typeface="Impact"/>
                  <a:ea typeface="Microsoft YaHei"/>
                  <a:cs typeface="Impact"/>
                </a:rPr>
                <a:t>你的第一本 ZINE</a:t>
              </a:r>
            </a:p>
          </p:txBody>
        </p:sp>
        <p:sp>
          <p:nvSpPr>
            <p:cNvPr id="6" name="TextBox 6"/>
            <p:cNvSpPr txBox="1"/>
            <p:nvPr/>
          </p:nvSpPr>
          <p:spPr>
            <a:xfrm>
              <a:off x="4583644" y="1201102"/>
              <a:ext cx="3024711" cy="213360"/>
            </a:xfrm>
            <a:prstGeom prst="rect">
              <a:avLst/>
            </a:prstGeom>
            <a:noFill/>
            <a:ln>
              <a:noFill/>
            </a:ln>
          </p:spPr>
          <p:txBody>
            <a:bodyPr wrap="none" lIns="0" tIns="0" rIns="0" bIns="0" anchor="t" anchorCtr="0">
              <a:spAutoFit/>
            </a:bodyPr>
            <a:lstStyle/>
            <a:p>
              <a:pPr algn="ctr"/>
              <a:r>
                <a:rPr lang="zh-CN" sz="1050" dirty="0">
                  <a:solidFill>
                    <a:srgbClr val="1E4DBC"/>
                  </a:solidFill>
                  <a:latin typeface="Consolas"/>
                  <a:ea typeface="Microsoft YaHei"/>
                  <a:cs typeface="Consolas"/>
                </a:rPr>
                <a:t>YOUR FIRST ZINE · 4 STEPS · ONE WEEKEND</a:t>
              </a:r>
            </a:p>
          </p:txBody>
        </p:sp>
      </p:grpSp>
      <p:sp>
        <p:nvSpPr>
          <p:cNvPr id="8" name="Line 8"/>
          <p:cNvSpPr/>
          <p:nvPr/>
        </p:nvSpPr>
        <p:spPr>
          <a:xfrm>
            <a:off x="2095500" y="1619250"/>
            <a:ext cx="8001000" cy="9525"/>
          </a:xfrm>
          <a:custGeom>
            <a:avLst/>
            <a:gdLst/>
            <a:ahLst/>
            <a:cxnLst/>
            <a:rect l="l" t="t" r="r" b="b"/>
            <a:pathLst>
              <a:path w="8001000" h="9525">
                <a:moveTo>
                  <a:pt x="0" y="0"/>
                </a:moveTo>
                <a:lnTo>
                  <a:pt x="8001000" y="0"/>
                </a:lnTo>
              </a:path>
            </a:pathLst>
          </a:custGeom>
          <a:noFill/>
          <a:ln w="28575">
            <a:solidFill>
              <a:srgbClr val="1A1A1A"/>
            </a:solidFill>
          </a:ln>
        </p:spPr>
      </p:sp>
      <p:grpSp>
        <p:nvGrpSpPr>
          <p:cNvPr id="19" name="Group 19"/>
          <p:cNvGrpSpPr/>
          <p:nvPr/>
        </p:nvGrpSpPr>
        <p:grpSpPr>
          <a:xfrm>
            <a:off x="1143000" y="2438400"/>
            <a:ext cx="1524000" cy="2924175"/>
            <a:chOff x="1143000" y="2438400"/>
            <a:chExt cx="1524000" cy="2924175"/>
          </a:xfrm>
        </p:grpSpPr>
        <p:sp>
          <p:nvSpPr>
            <p:cNvPr id="9" name="Ellipse 9"/>
            <p:cNvSpPr/>
            <p:nvPr/>
          </p:nvSpPr>
          <p:spPr>
            <a:xfrm>
              <a:off x="1295400" y="2438400"/>
              <a:ext cx="1219200" cy="1219200"/>
            </a:xfrm>
            <a:prstGeom prst="ellipse">
              <a:avLst/>
            </a:prstGeom>
            <a:solidFill>
              <a:srgbClr val="1E4DBC"/>
            </a:solidFill>
            <a:ln>
              <a:noFill/>
            </a:ln>
          </p:spPr>
        </p:sp>
        <p:sp>
          <p:nvSpPr>
            <p:cNvPr id="10" name="Ellipse 10"/>
            <p:cNvSpPr/>
            <p:nvPr/>
          </p:nvSpPr>
          <p:spPr>
            <a:xfrm>
              <a:off x="1323975" y="2466975"/>
              <a:ext cx="1219200" cy="1219200"/>
            </a:xfrm>
            <a:prstGeom prst="ellipse">
              <a:avLst/>
            </a:prstGeom>
            <a:solidFill>
              <a:srgbClr val="FF5C8A">
                <a:alpha val="55000"/>
              </a:srgbClr>
            </a:solidFill>
            <a:ln>
              <a:noFill/>
            </a:ln>
          </p:spPr>
        </p:sp>
        <p:sp>
          <p:nvSpPr>
            <p:cNvPr id="11" name="Ellipse 11"/>
            <p:cNvSpPr/>
            <p:nvPr/>
          </p:nvSpPr>
          <p:spPr>
            <a:xfrm>
              <a:off x="1295400" y="2438400"/>
              <a:ext cx="1219200" cy="1219200"/>
            </a:xfrm>
            <a:prstGeom prst="ellipse">
              <a:avLst/>
            </a:prstGeom>
            <a:solidFill>
              <a:srgbClr val="1E4DBC"/>
            </a:solidFill>
            <a:ln>
              <a:noFill/>
            </a:ln>
          </p:spPr>
        </p:sp>
        <p:sp>
          <p:nvSpPr>
            <p:cNvPr id="12" name="TextBox 12"/>
            <p:cNvSpPr txBox="1"/>
            <p:nvPr/>
          </p:nvSpPr>
          <p:spPr>
            <a:xfrm>
              <a:off x="1579745" y="2749868"/>
              <a:ext cx="650510" cy="883920"/>
            </a:xfrm>
            <a:prstGeom prst="rect">
              <a:avLst/>
            </a:prstGeom>
            <a:noFill/>
            <a:ln>
              <a:noFill/>
            </a:ln>
          </p:spPr>
          <p:txBody>
            <a:bodyPr wrap="none" lIns="0" tIns="0" rIns="0" bIns="0" anchor="t" anchorCtr="0">
              <a:spAutoFit/>
            </a:bodyPr>
            <a:lstStyle/>
            <a:p>
              <a:pPr algn="ctr"/>
              <a:r>
                <a:rPr lang="zh-CN" sz="4350" dirty="0">
                  <a:solidFill>
                    <a:srgbClr val="F5EFE0"/>
                  </a:solidFill>
                  <a:latin typeface="Impact"/>
                  <a:ea typeface="Microsoft YaHei"/>
                  <a:cs typeface="Impact"/>
                </a:rPr>
                <a:t>01</a:t>
              </a:r>
            </a:p>
          </p:txBody>
        </p:sp>
        <p:sp>
          <p:nvSpPr>
            <p:cNvPr id="13" name="Rectangle 13"/>
            <p:cNvSpPr/>
            <p:nvPr/>
          </p:nvSpPr>
          <p:spPr>
            <a:xfrm>
              <a:off x="1143000" y="3867150"/>
              <a:ext cx="1524000" cy="342900"/>
            </a:xfrm>
            <a:prstGeom prst="rect">
              <a:avLst/>
            </a:prstGeom>
            <a:solidFill>
              <a:srgbClr val="1A1A1A"/>
            </a:solidFill>
            <a:ln>
              <a:noFill/>
            </a:ln>
          </p:spPr>
        </p:sp>
        <p:sp>
          <p:nvSpPr>
            <p:cNvPr id="14" name="TextBox 14"/>
            <p:cNvSpPr txBox="1"/>
            <p:nvPr/>
          </p:nvSpPr>
          <p:spPr>
            <a:xfrm>
              <a:off x="1629180" y="3990499"/>
              <a:ext cx="551640" cy="198120"/>
            </a:xfrm>
            <a:prstGeom prst="rect">
              <a:avLst/>
            </a:prstGeom>
            <a:noFill/>
            <a:ln>
              <a:noFill/>
            </a:ln>
          </p:spPr>
          <p:txBody>
            <a:bodyPr wrap="none" lIns="0" tIns="0" rIns="0" bIns="0" anchor="t" anchorCtr="0">
              <a:spAutoFit/>
            </a:bodyPr>
            <a:lstStyle/>
            <a:p>
              <a:pPr algn="ctr"/>
              <a:r>
                <a:rPr lang="zh-CN" sz="975" dirty="0">
                  <a:solidFill>
                    <a:srgbClr val="FF5C8A"/>
                  </a:solidFill>
                  <a:latin typeface="Consolas"/>
                  <a:ea typeface="Microsoft YaHei"/>
                  <a:cs typeface="Consolas"/>
                </a:rPr>
                <a:t>CHOOSE</a:t>
              </a:r>
            </a:p>
          </p:txBody>
        </p:sp>
        <p:sp>
          <p:nvSpPr>
            <p:cNvPr id="15" name="TextBox 15"/>
            <p:cNvSpPr txBox="1"/>
            <p:nvPr/>
          </p:nvSpPr>
          <p:spPr>
            <a:xfrm>
              <a:off x="1251466" y="4298632"/>
              <a:ext cx="1307068" cy="335280"/>
            </a:xfrm>
            <a:prstGeom prst="rect">
              <a:avLst/>
            </a:prstGeom>
            <a:noFill/>
            <a:ln>
              <a:noFill/>
            </a:ln>
          </p:spPr>
          <p:txBody>
            <a:bodyPr wrap="none" lIns="0" tIns="0" rIns="0" bIns="0" anchor="t" anchorCtr="0">
              <a:spAutoFit/>
            </a:bodyPr>
            <a:lstStyle/>
            <a:p>
              <a:pPr algn="ctr"/>
              <a:r>
                <a:rPr lang="zh-CN" sz="1650" b="1" dirty="0">
                  <a:solidFill>
                    <a:srgbClr val="1A1A1A"/>
                  </a:solidFill>
                  <a:latin typeface="Arial"/>
                  <a:ea typeface="Microsoft YaHei"/>
                  <a:cs typeface="Arial"/>
                </a:rPr>
                <a:t>选一个主题</a:t>
              </a:r>
            </a:p>
          </p:txBody>
        </p:sp>
        <p:sp>
          <p:nvSpPr>
            <p:cNvPr id="16" name="TextBox 16"/>
            <p:cNvSpPr txBox="1"/>
            <p:nvPr/>
          </p:nvSpPr>
          <p:spPr>
            <a:xfrm>
              <a:off x="1508284" y="4630102"/>
              <a:ext cx="793432" cy="213360"/>
            </a:xfrm>
            <a:prstGeom prst="rect">
              <a:avLst/>
            </a:prstGeom>
            <a:noFill/>
            <a:ln>
              <a:noFill/>
            </a:ln>
          </p:spPr>
          <p:txBody>
            <a:bodyPr wrap="none" lIns="0" tIns="0" rIns="0" bIns="0" anchor="t" anchorCtr="0">
              <a:spAutoFit/>
            </a:bodyPr>
            <a:lstStyle/>
            <a:p>
              <a:pPr algn="ctr"/>
              <a:r>
                <a:rPr lang="zh-CN" sz="1050" dirty="0">
                  <a:solidFill>
                    <a:srgbClr val="5A5A5A"/>
                  </a:solidFill>
                  <a:latin typeface="Arial"/>
                  <a:ea typeface="Microsoft YaHei"/>
                  <a:cs typeface="Arial"/>
                </a:rPr>
                <a:t>真心关心的</a:t>
              </a:r>
            </a:p>
          </p:txBody>
        </p:sp>
        <p:sp>
          <p:nvSpPr>
            <p:cNvPr id="17" name="TextBox 17"/>
            <p:cNvSpPr txBox="1"/>
            <p:nvPr/>
          </p:nvSpPr>
          <p:spPr>
            <a:xfrm>
              <a:off x="1584960" y="4820602"/>
              <a:ext cx="640080" cy="213360"/>
            </a:xfrm>
            <a:prstGeom prst="rect">
              <a:avLst/>
            </a:prstGeom>
            <a:noFill/>
            <a:ln>
              <a:noFill/>
            </a:ln>
          </p:spPr>
          <p:txBody>
            <a:bodyPr wrap="none" lIns="0" tIns="0" rIns="0" bIns="0" anchor="t" anchorCtr="0">
              <a:spAutoFit/>
            </a:bodyPr>
            <a:lstStyle/>
            <a:p>
              <a:pPr algn="ctr"/>
              <a:r>
                <a:rPr lang="zh-CN" sz="1050" dirty="0">
                  <a:solidFill>
                    <a:srgbClr val="5A5A5A"/>
                  </a:solidFill>
                  <a:latin typeface="Arial"/>
                  <a:ea typeface="Microsoft YaHei"/>
                  <a:cs typeface="Arial"/>
                </a:rPr>
                <a:t>不必宏大</a:t>
              </a:r>
            </a:p>
          </p:txBody>
        </p:sp>
        <p:sp>
          <p:nvSpPr>
            <p:cNvPr id="18" name="TextBox 18"/>
            <p:cNvSpPr txBox="1"/>
            <p:nvPr/>
          </p:nvSpPr>
          <p:spPr>
            <a:xfrm>
              <a:off x="1251790" y="5179695"/>
              <a:ext cx="1306420" cy="182880"/>
            </a:xfrm>
            <a:prstGeom prst="rect">
              <a:avLst/>
            </a:prstGeom>
            <a:noFill/>
            <a:ln>
              <a:noFill/>
            </a:ln>
          </p:spPr>
          <p:txBody>
            <a:bodyPr wrap="none" lIns="0" tIns="0" rIns="0" bIns="0" anchor="t" anchorCtr="0">
              <a:spAutoFit/>
            </a:bodyPr>
            <a:lstStyle/>
            <a:p>
              <a:pPr algn="ctr"/>
              <a:r>
                <a:rPr lang="zh-CN" sz="900" b="1" dirty="0">
                  <a:solidFill>
                    <a:srgbClr val="1E4DBC"/>
                  </a:solidFill>
                  <a:latin typeface="Arial"/>
                  <a:ea typeface="Microsoft YaHei"/>
                  <a:cs typeface="Arial"/>
                </a:rPr>
                <a:t>小猫 / 早餐 / 通勤路</a:t>
              </a:r>
            </a:p>
          </p:txBody>
        </p:sp>
      </p:grpSp>
      <p:sp>
        <p:nvSpPr>
          <p:cNvPr id="20" name="Line 20"/>
          <p:cNvSpPr/>
          <p:nvPr/>
        </p:nvSpPr>
        <p:spPr>
          <a:xfrm>
            <a:off x="2628900" y="3048000"/>
            <a:ext cx="838200" cy="1"/>
          </a:xfrm>
          <a:prstGeom prst="line">
            <a:avLst/>
          </a:prstGeom>
          <a:noFill/>
          <a:ln w="38100">
            <a:solidFill>
              <a:srgbClr val="1A1A1A"/>
            </a:solidFill>
            <a:tailEnd type="triangle" w="lg" len="lg"/>
          </a:ln>
        </p:spPr>
      </p:sp>
      <p:grpSp>
        <p:nvGrpSpPr>
          <p:cNvPr id="31" name="Group 31"/>
          <p:cNvGrpSpPr/>
          <p:nvPr/>
        </p:nvGrpSpPr>
        <p:grpSpPr>
          <a:xfrm>
            <a:off x="3429000" y="2438400"/>
            <a:ext cx="1524000" cy="2924175"/>
            <a:chOff x="3429000" y="2438400"/>
            <a:chExt cx="1524000" cy="2924175"/>
          </a:xfrm>
        </p:grpSpPr>
        <p:sp>
          <p:nvSpPr>
            <p:cNvPr id="21" name="Ellipse 21"/>
            <p:cNvSpPr/>
            <p:nvPr/>
          </p:nvSpPr>
          <p:spPr>
            <a:xfrm>
              <a:off x="3581400" y="2438400"/>
              <a:ext cx="1219200" cy="1219200"/>
            </a:xfrm>
            <a:prstGeom prst="ellipse">
              <a:avLst/>
            </a:prstGeom>
            <a:solidFill>
              <a:srgbClr val="FF5C8A"/>
            </a:solidFill>
            <a:ln>
              <a:noFill/>
            </a:ln>
          </p:spPr>
        </p:sp>
        <p:sp>
          <p:nvSpPr>
            <p:cNvPr id="22" name="Ellipse 22"/>
            <p:cNvSpPr/>
            <p:nvPr/>
          </p:nvSpPr>
          <p:spPr>
            <a:xfrm>
              <a:off x="3609975" y="2466975"/>
              <a:ext cx="1219200" cy="1219200"/>
            </a:xfrm>
            <a:prstGeom prst="ellipse">
              <a:avLst/>
            </a:prstGeom>
            <a:solidFill>
              <a:srgbClr val="1E4DBC">
                <a:alpha val="55000"/>
              </a:srgbClr>
            </a:solidFill>
            <a:ln>
              <a:noFill/>
            </a:ln>
          </p:spPr>
        </p:sp>
        <p:sp>
          <p:nvSpPr>
            <p:cNvPr id="23" name="Ellipse 23"/>
            <p:cNvSpPr/>
            <p:nvPr/>
          </p:nvSpPr>
          <p:spPr>
            <a:xfrm>
              <a:off x="3581400" y="2438400"/>
              <a:ext cx="1219200" cy="1219200"/>
            </a:xfrm>
            <a:prstGeom prst="ellipse">
              <a:avLst/>
            </a:prstGeom>
            <a:solidFill>
              <a:srgbClr val="FF5C8A"/>
            </a:solidFill>
            <a:ln>
              <a:noFill/>
            </a:ln>
          </p:spPr>
        </p:sp>
        <p:sp>
          <p:nvSpPr>
            <p:cNvPr id="24" name="TextBox 24"/>
            <p:cNvSpPr txBox="1"/>
            <p:nvPr/>
          </p:nvSpPr>
          <p:spPr>
            <a:xfrm>
              <a:off x="3786330" y="2749868"/>
              <a:ext cx="809339" cy="883920"/>
            </a:xfrm>
            <a:prstGeom prst="rect">
              <a:avLst/>
            </a:prstGeom>
            <a:noFill/>
            <a:ln>
              <a:noFill/>
            </a:ln>
          </p:spPr>
          <p:txBody>
            <a:bodyPr wrap="none" lIns="0" tIns="0" rIns="0" bIns="0" anchor="t" anchorCtr="0">
              <a:spAutoFit/>
            </a:bodyPr>
            <a:lstStyle/>
            <a:p>
              <a:pPr algn="ctr"/>
              <a:r>
                <a:rPr lang="zh-CN" sz="4350" dirty="0">
                  <a:solidFill>
                    <a:srgbClr val="F5EFE0"/>
                  </a:solidFill>
                  <a:latin typeface="Impact"/>
                  <a:ea typeface="Microsoft YaHei"/>
                  <a:cs typeface="Impact"/>
                </a:rPr>
                <a:t>02</a:t>
              </a:r>
            </a:p>
          </p:txBody>
        </p:sp>
        <p:sp>
          <p:nvSpPr>
            <p:cNvPr id="25" name="Rectangle 25"/>
            <p:cNvSpPr/>
            <p:nvPr/>
          </p:nvSpPr>
          <p:spPr>
            <a:xfrm>
              <a:off x="3429000" y="3867150"/>
              <a:ext cx="1524000" cy="342900"/>
            </a:xfrm>
            <a:prstGeom prst="rect">
              <a:avLst/>
            </a:prstGeom>
            <a:solidFill>
              <a:srgbClr val="1A1A1A"/>
            </a:solidFill>
            <a:ln>
              <a:noFill/>
            </a:ln>
          </p:spPr>
        </p:sp>
        <p:sp>
          <p:nvSpPr>
            <p:cNvPr id="26" name="TextBox 26"/>
            <p:cNvSpPr txBox="1"/>
            <p:nvPr/>
          </p:nvSpPr>
          <p:spPr>
            <a:xfrm>
              <a:off x="4007739" y="3990499"/>
              <a:ext cx="366522" cy="198120"/>
            </a:xfrm>
            <a:prstGeom prst="rect">
              <a:avLst/>
            </a:prstGeom>
            <a:noFill/>
            <a:ln>
              <a:noFill/>
            </a:ln>
          </p:spPr>
          <p:txBody>
            <a:bodyPr wrap="none" lIns="0" tIns="0" rIns="0" bIns="0" anchor="t" anchorCtr="0">
              <a:spAutoFit/>
            </a:bodyPr>
            <a:lstStyle/>
            <a:p>
              <a:pPr algn="ctr"/>
              <a:r>
                <a:rPr lang="zh-CN" sz="975" dirty="0">
                  <a:solidFill>
                    <a:srgbClr val="FF5C8A"/>
                  </a:solidFill>
                  <a:latin typeface="Consolas"/>
                  <a:ea typeface="Microsoft YaHei"/>
                  <a:cs typeface="Consolas"/>
                </a:rPr>
                <a:t>FOLD</a:t>
              </a:r>
            </a:p>
          </p:txBody>
        </p:sp>
        <p:sp>
          <p:nvSpPr>
            <p:cNvPr id="27" name="TextBox 27"/>
            <p:cNvSpPr txBox="1"/>
            <p:nvPr/>
          </p:nvSpPr>
          <p:spPr>
            <a:xfrm>
              <a:off x="3613375" y="4298632"/>
              <a:ext cx="1155249" cy="335280"/>
            </a:xfrm>
            <a:prstGeom prst="rect">
              <a:avLst/>
            </a:prstGeom>
            <a:noFill/>
            <a:ln>
              <a:noFill/>
            </a:ln>
          </p:spPr>
          <p:txBody>
            <a:bodyPr wrap="none" lIns="0" tIns="0" rIns="0" bIns="0" anchor="t" anchorCtr="0">
              <a:spAutoFit/>
            </a:bodyPr>
            <a:lstStyle/>
            <a:p>
              <a:pPr algn="ctr"/>
              <a:r>
                <a:rPr lang="zh-CN" sz="1650" b="1" dirty="0">
                  <a:solidFill>
                    <a:srgbClr val="1A1A1A"/>
                  </a:solidFill>
                  <a:latin typeface="Arial"/>
                  <a:ea typeface="Microsoft YaHei"/>
                  <a:cs typeface="Arial"/>
                </a:rPr>
                <a:t>折一张 A4</a:t>
              </a:r>
            </a:p>
          </p:txBody>
        </p:sp>
        <p:sp>
          <p:nvSpPr>
            <p:cNvPr id="28" name="TextBox 28"/>
            <p:cNvSpPr txBox="1"/>
            <p:nvPr/>
          </p:nvSpPr>
          <p:spPr>
            <a:xfrm>
              <a:off x="3775115" y="4630102"/>
              <a:ext cx="831771" cy="213360"/>
            </a:xfrm>
            <a:prstGeom prst="rect">
              <a:avLst/>
            </a:prstGeom>
            <a:noFill/>
            <a:ln>
              <a:noFill/>
            </a:ln>
          </p:spPr>
          <p:txBody>
            <a:bodyPr wrap="none" lIns="0" tIns="0" rIns="0" bIns="0" anchor="t" anchorCtr="0">
              <a:spAutoFit/>
            </a:bodyPr>
            <a:lstStyle/>
            <a:p>
              <a:pPr algn="ctr"/>
              <a:r>
                <a:rPr lang="zh-CN" sz="1050" dirty="0">
                  <a:solidFill>
                    <a:srgbClr val="5A5A5A"/>
                  </a:solidFill>
                  <a:latin typeface="Arial"/>
                  <a:ea typeface="Microsoft YaHei"/>
                  <a:cs typeface="Arial"/>
                </a:rPr>
                <a:t>用 P07 方法</a:t>
              </a:r>
            </a:p>
          </p:txBody>
        </p:sp>
        <p:sp>
          <p:nvSpPr>
            <p:cNvPr id="29" name="TextBox 29"/>
            <p:cNvSpPr txBox="1"/>
            <p:nvPr/>
          </p:nvSpPr>
          <p:spPr>
            <a:xfrm>
              <a:off x="3671602" y="4820602"/>
              <a:ext cx="1038796" cy="213360"/>
            </a:xfrm>
            <a:prstGeom prst="rect">
              <a:avLst/>
            </a:prstGeom>
            <a:noFill/>
            <a:ln>
              <a:noFill/>
            </a:ln>
          </p:spPr>
          <p:txBody>
            <a:bodyPr wrap="none" lIns="0" tIns="0" rIns="0" bIns="0" anchor="t" anchorCtr="0">
              <a:spAutoFit/>
            </a:bodyPr>
            <a:lstStyle/>
            <a:p>
              <a:pPr algn="ctr"/>
              <a:r>
                <a:rPr lang="zh-CN" sz="1050" dirty="0">
                  <a:solidFill>
                    <a:srgbClr val="5A5A5A"/>
                  </a:solidFill>
                  <a:latin typeface="Arial"/>
                  <a:ea typeface="Microsoft YaHei"/>
                  <a:cs typeface="Arial"/>
                </a:rPr>
                <a:t>8 页 + 1 个剪口</a:t>
              </a:r>
            </a:p>
          </p:txBody>
        </p:sp>
        <p:sp>
          <p:nvSpPr>
            <p:cNvPr id="30" name="TextBox 30"/>
            <p:cNvSpPr txBox="1"/>
            <p:nvPr/>
          </p:nvSpPr>
          <p:spPr>
            <a:xfrm>
              <a:off x="3817275" y="5179695"/>
              <a:ext cx="747451" cy="182880"/>
            </a:xfrm>
            <a:prstGeom prst="rect">
              <a:avLst/>
            </a:prstGeom>
            <a:noFill/>
            <a:ln>
              <a:noFill/>
            </a:ln>
          </p:spPr>
          <p:txBody>
            <a:bodyPr wrap="none" lIns="0" tIns="0" rIns="0" bIns="0" anchor="t" anchorCtr="0">
              <a:spAutoFit/>
            </a:bodyPr>
            <a:lstStyle/>
            <a:p>
              <a:pPr algn="ctr"/>
              <a:r>
                <a:rPr lang="zh-CN" sz="900" b="1" dirty="0">
                  <a:solidFill>
                    <a:srgbClr val="FF5C8A"/>
                  </a:solidFill>
                  <a:latin typeface="Arial"/>
                  <a:ea typeface="Microsoft YaHei"/>
                  <a:cs typeface="Arial"/>
                </a:rPr>
                <a:t>≈ 30 秒完成</a:t>
              </a:r>
            </a:p>
          </p:txBody>
        </p:sp>
      </p:grpSp>
      <p:sp>
        <p:nvSpPr>
          <p:cNvPr id="32" name="Line 32"/>
          <p:cNvSpPr/>
          <p:nvPr/>
        </p:nvSpPr>
        <p:spPr>
          <a:xfrm>
            <a:off x="4914900" y="3048000"/>
            <a:ext cx="838200" cy="1"/>
          </a:xfrm>
          <a:prstGeom prst="line">
            <a:avLst/>
          </a:prstGeom>
          <a:noFill/>
          <a:ln w="38100">
            <a:solidFill>
              <a:srgbClr val="1A1A1A"/>
            </a:solidFill>
            <a:tailEnd type="triangle" w="lg" len="lg"/>
          </a:ln>
        </p:spPr>
      </p:sp>
      <p:grpSp>
        <p:nvGrpSpPr>
          <p:cNvPr id="43" name="Group 43"/>
          <p:cNvGrpSpPr/>
          <p:nvPr/>
        </p:nvGrpSpPr>
        <p:grpSpPr>
          <a:xfrm>
            <a:off x="5715000" y="2438400"/>
            <a:ext cx="1524000" cy="2924175"/>
            <a:chOff x="5715000" y="2438400"/>
            <a:chExt cx="1524000" cy="2924175"/>
          </a:xfrm>
        </p:grpSpPr>
        <p:sp>
          <p:nvSpPr>
            <p:cNvPr id="33" name="Ellipse 33"/>
            <p:cNvSpPr/>
            <p:nvPr/>
          </p:nvSpPr>
          <p:spPr>
            <a:xfrm>
              <a:off x="5867400" y="2438400"/>
              <a:ext cx="1219200" cy="1219200"/>
            </a:xfrm>
            <a:prstGeom prst="ellipse">
              <a:avLst/>
            </a:prstGeom>
            <a:solidFill>
              <a:srgbClr val="E8A02E"/>
            </a:solidFill>
            <a:ln>
              <a:noFill/>
            </a:ln>
          </p:spPr>
        </p:sp>
        <p:sp>
          <p:nvSpPr>
            <p:cNvPr id="34" name="Ellipse 34"/>
            <p:cNvSpPr/>
            <p:nvPr/>
          </p:nvSpPr>
          <p:spPr>
            <a:xfrm>
              <a:off x="5895975" y="2466975"/>
              <a:ext cx="1219200" cy="1219200"/>
            </a:xfrm>
            <a:prstGeom prst="ellipse">
              <a:avLst/>
            </a:prstGeom>
            <a:solidFill>
              <a:srgbClr val="1E4DBC">
                <a:alpha val="55000"/>
              </a:srgbClr>
            </a:solidFill>
            <a:ln>
              <a:noFill/>
            </a:ln>
          </p:spPr>
        </p:sp>
        <p:sp>
          <p:nvSpPr>
            <p:cNvPr id="35" name="Ellipse 35"/>
            <p:cNvSpPr/>
            <p:nvPr/>
          </p:nvSpPr>
          <p:spPr>
            <a:xfrm>
              <a:off x="5867400" y="2438400"/>
              <a:ext cx="1219200" cy="1219200"/>
            </a:xfrm>
            <a:prstGeom prst="ellipse">
              <a:avLst/>
            </a:prstGeom>
            <a:solidFill>
              <a:srgbClr val="E8A02E"/>
            </a:solidFill>
            <a:ln>
              <a:noFill/>
            </a:ln>
          </p:spPr>
        </p:sp>
        <p:sp>
          <p:nvSpPr>
            <p:cNvPr id="36" name="TextBox 36"/>
            <p:cNvSpPr txBox="1"/>
            <p:nvPr/>
          </p:nvSpPr>
          <p:spPr>
            <a:xfrm>
              <a:off x="6072330" y="2749868"/>
              <a:ext cx="809339" cy="883920"/>
            </a:xfrm>
            <a:prstGeom prst="rect">
              <a:avLst/>
            </a:prstGeom>
            <a:noFill/>
            <a:ln>
              <a:noFill/>
            </a:ln>
          </p:spPr>
          <p:txBody>
            <a:bodyPr wrap="none" lIns="0" tIns="0" rIns="0" bIns="0" anchor="t" anchorCtr="0">
              <a:spAutoFit/>
            </a:bodyPr>
            <a:lstStyle/>
            <a:p>
              <a:pPr algn="ctr"/>
              <a:r>
                <a:rPr lang="zh-CN" sz="4350" dirty="0">
                  <a:solidFill>
                    <a:srgbClr val="F5EFE0"/>
                  </a:solidFill>
                  <a:latin typeface="Impact"/>
                  <a:ea typeface="Microsoft YaHei"/>
                  <a:cs typeface="Impact"/>
                </a:rPr>
                <a:t>03</a:t>
              </a:r>
            </a:p>
          </p:txBody>
        </p:sp>
        <p:sp>
          <p:nvSpPr>
            <p:cNvPr id="37" name="Rectangle 37"/>
            <p:cNvSpPr/>
            <p:nvPr/>
          </p:nvSpPr>
          <p:spPr>
            <a:xfrm>
              <a:off x="5715000" y="3867150"/>
              <a:ext cx="1524000" cy="342900"/>
            </a:xfrm>
            <a:prstGeom prst="rect">
              <a:avLst/>
            </a:prstGeom>
            <a:solidFill>
              <a:srgbClr val="1A1A1A"/>
            </a:solidFill>
            <a:ln>
              <a:noFill/>
            </a:ln>
          </p:spPr>
        </p:sp>
        <p:sp>
          <p:nvSpPr>
            <p:cNvPr id="38" name="TextBox 38"/>
            <p:cNvSpPr txBox="1"/>
            <p:nvPr/>
          </p:nvSpPr>
          <p:spPr>
            <a:xfrm>
              <a:off x="6325779" y="3990499"/>
              <a:ext cx="302443" cy="198120"/>
            </a:xfrm>
            <a:prstGeom prst="rect">
              <a:avLst/>
            </a:prstGeom>
            <a:noFill/>
            <a:ln>
              <a:noFill/>
            </a:ln>
          </p:spPr>
          <p:txBody>
            <a:bodyPr wrap="none" lIns="0" tIns="0" rIns="0" bIns="0" anchor="t" anchorCtr="0">
              <a:spAutoFit/>
            </a:bodyPr>
            <a:lstStyle/>
            <a:p>
              <a:pPr algn="ctr"/>
              <a:r>
                <a:rPr lang="zh-CN" sz="975" dirty="0">
                  <a:solidFill>
                    <a:srgbClr val="E8A02E"/>
                  </a:solidFill>
                  <a:latin typeface="Consolas"/>
                  <a:ea typeface="Microsoft YaHei"/>
                  <a:cs typeface="Consolas"/>
                </a:rPr>
                <a:t>FILL</a:t>
              </a:r>
            </a:p>
          </p:txBody>
        </p:sp>
        <p:sp>
          <p:nvSpPr>
            <p:cNvPr id="39" name="TextBox 39"/>
            <p:cNvSpPr txBox="1"/>
            <p:nvPr/>
          </p:nvSpPr>
          <p:spPr>
            <a:xfrm>
              <a:off x="6057520" y="4298632"/>
              <a:ext cx="838960" cy="335280"/>
            </a:xfrm>
            <a:prstGeom prst="rect">
              <a:avLst/>
            </a:prstGeom>
            <a:noFill/>
            <a:ln>
              <a:noFill/>
            </a:ln>
          </p:spPr>
          <p:txBody>
            <a:bodyPr wrap="none" lIns="0" tIns="0" rIns="0" bIns="0" anchor="t" anchorCtr="0">
              <a:spAutoFit/>
            </a:bodyPr>
            <a:lstStyle/>
            <a:p>
              <a:pPr algn="ctr"/>
              <a:r>
                <a:rPr lang="zh-CN" sz="1650" b="1" dirty="0">
                  <a:solidFill>
                    <a:srgbClr val="1A1A1A"/>
                  </a:solidFill>
                  <a:latin typeface="Arial"/>
                  <a:ea typeface="Microsoft YaHei"/>
                  <a:cs typeface="Arial"/>
                </a:rPr>
                <a:t>填 8 页</a:t>
              </a:r>
            </a:p>
          </p:txBody>
        </p:sp>
        <p:sp>
          <p:nvSpPr>
            <p:cNvPr id="40" name="TextBox 40"/>
            <p:cNvSpPr txBox="1"/>
            <p:nvPr/>
          </p:nvSpPr>
          <p:spPr>
            <a:xfrm>
              <a:off x="6068782" y="4630102"/>
              <a:ext cx="816435" cy="213360"/>
            </a:xfrm>
            <a:prstGeom prst="rect">
              <a:avLst/>
            </a:prstGeom>
            <a:noFill/>
            <a:ln>
              <a:noFill/>
            </a:ln>
          </p:spPr>
          <p:txBody>
            <a:bodyPr wrap="none" lIns="0" tIns="0" rIns="0" bIns="0" anchor="t" anchorCtr="0">
              <a:spAutoFit/>
            </a:bodyPr>
            <a:lstStyle/>
            <a:p>
              <a:pPr algn="ctr"/>
              <a:r>
                <a:rPr lang="zh-CN" sz="1050" dirty="0">
                  <a:solidFill>
                    <a:srgbClr val="5A5A5A"/>
                  </a:solidFill>
                  <a:latin typeface="Arial"/>
                  <a:ea typeface="Microsoft YaHei"/>
                  <a:cs typeface="Arial"/>
                </a:rPr>
                <a:t>手写 / 拼贴</a:t>
              </a:r>
            </a:p>
          </p:txBody>
        </p:sp>
        <p:sp>
          <p:nvSpPr>
            <p:cNvPr id="41" name="TextBox 41"/>
            <p:cNvSpPr txBox="1"/>
            <p:nvPr/>
          </p:nvSpPr>
          <p:spPr>
            <a:xfrm>
              <a:off x="6015109" y="4820602"/>
              <a:ext cx="923782" cy="213360"/>
            </a:xfrm>
            <a:prstGeom prst="rect">
              <a:avLst/>
            </a:prstGeom>
            <a:noFill/>
            <a:ln>
              <a:noFill/>
            </a:ln>
          </p:spPr>
          <p:txBody>
            <a:bodyPr wrap="none" lIns="0" tIns="0" rIns="0" bIns="0" anchor="t" anchorCtr="0">
              <a:spAutoFit/>
            </a:bodyPr>
            <a:lstStyle/>
            <a:p>
              <a:pPr algn="ctr"/>
              <a:r>
                <a:rPr lang="zh-CN" sz="1050" dirty="0">
                  <a:solidFill>
                    <a:srgbClr val="5A5A5A"/>
                  </a:solidFill>
                  <a:latin typeface="Arial"/>
                  <a:ea typeface="Microsoft YaHei"/>
                  <a:cs typeface="Arial"/>
                </a:rPr>
                <a:t>/ 复印旧照片</a:t>
              </a:r>
            </a:p>
          </p:txBody>
        </p:sp>
        <p:sp>
          <p:nvSpPr>
            <p:cNvPr id="42" name="TextBox 42"/>
            <p:cNvSpPr txBox="1"/>
            <p:nvPr/>
          </p:nvSpPr>
          <p:spPr>
            <a:xfrm>
              <a:off x="5803087" y="5179695"/>
              <a:ext cx="1347826" cy="182880"/>
            </a:xfrm>
            <a:prstGeom prst="rect">
              <a:avLst/>
            </a:prstGeom>
            <a:noFill/>
            <a:ln>
              <a:noFill/>
            </a:ln>
          </p:spPr>
          <p:txBody>
            <a:bodyPr wrap="none" lIns="0" tIns="0" rIns="0" bIns="0" anchor="t" anchorCtr="0">
              <a:spAutoFit/>
            </a:bodyPr>
            <a:lstStyle/>
            <a:p>
              <a:pPr algn="ctr"/>
              <a:r>
                <a:rPr lang="zh-CN" sz="900" b="1" dirty="0">
                  <a:solidFill>
                    <a:srgbClr val="E8A02E"/>
                  </a:solidFill>
                  <a:latin typeface="Arial"/>
                  <a:ea typeface="Microsoft YaHei"/>
                  <a:cs typeface="Arial"/>
                </a:rPr>
                <a:t>第一本 ＝ 粗糙就对了</a:t>
              </a:r>
            </a:p>
          </p:txBody>
        </p:sp>
      </p:grpSp>
      <p:sp>
        <p:nvSpPr>
          <p:cNvPr id="44" name="Line 44"/>
          <p:cNvSpPr/>
          <p:nvPr/>
        </p:nvSpPr>
        <p:spPr>
          <a:xfrm>
            <a:off x="7200900" y="3048000"/>
            <a:ext cx="838200" cy="1"/>
          </a:xfrm>
          <a:prstGeom prst="line">
            <a:avLst/>
          </a:prstGeom>
          <a:noFill/>
          <a:ln w="38100">
            <a:solidFill>
              <a:srgbClr val="1A1A1A"/>
            </a:solidFill>
            <a:tailEnd type="triangle" w="lg" len="lg"/>
          </a:ln>
        </p:spPr>
      </p:sp>
      <p:grpSp>
        <p:nvGrpSpPr>
          <p:cNvPr id="55" name="Group 55"/>
          <p:cNvGrpSpPr/>
          <p:nvPr/>
        </p:nvGrpSpPr>
        <p:grpSpPr>
          <a:xfrm>
            <a:off x="7885512" y="2438400"/>
            <a:ext cx="1754976" cy="2924175"/>
            <a:chOff x="7885512" y="2438400"/>
            <a:chExt cx="1754976" cy="2924175"/>
          </a:xfrm>
        </p:grpSpPr>
        <p:sp>
          <p:nvSpPr>
            <p:cNvPr id="45" name="Ellipse 45"/>
            <p:cNvSpPr/>
            <p:nvPr/>
          </p:nvSpPr>
          <p:spPr>
            <a:xfrm>
              <a:off x="8153400" y="2438400"/>
              <a:ext cx="1219200" cy="1219200"/>
            </a:xfrm>
            <a:prstGeom prst="ellipse">
              <a:avLst/>
            </a:prstGeom>
            <a:solidFill>
              <a:srgbClr val="1A1A1A"/>
            </a:solidFill>
            <a:ln>
              <a:noFill/>
            </a:ln>
          </p:spPr>
        </p:sp>
        <p:sp>
          <p:nvSpPr>
            <p:cNvPr id="46" name="Ellipse 46"/>
            <p:cNvSpPr/>
            <p:nvPr/>
          </p:nvSpPr>
          <p:spPr>
            <a:xfrm>
              <a:off x="8181975" y="2466975"/>
              <a:ext cx="1219200" cy="1219200"/>
            </a:xfrm>
            <a:prstGeom prst="ellipse">
              <a:avLst/>
            </a:prstGeom>
            <a:solidFill>
              <a:srgbClr val="FF5C8A">
                <a:alpha val="55000"/>
              </a:srgbClr>
            </a:solidFill>
            <a:ln>
              <a:noFill/>
            </a:ln>
          </p:spPr>
        </p:sp>
        <p:sp>
          <p:nvSpPr>
            <p:cNvPr id="47" name="Ellipse 47"/>
            <p:cNvSpPr/>
            <p:nvPr/>
          </p:nvSpPr>
          <p:spPr>
            <a:xfrm>
              <a:off x="8153400" y="2438400"/>
              <a:ext cx="1219200" cy="1219200"/>
            </a:xfrm>
            <a:prstGeom prst="ellipse">
              <a:avLst/>
            </a:prstGeom>
            <a:solidFill>
              <a:srgbClr val="1A1A1A"/>
            </a:solidFill>
            <a:ln>
              <a:noFill/>
            </a:ln>
          </p:spPr>
        </p:sp>
        <p:sp>
          <p:nvSpPr>
            <p:cNvPr id="48" name="TextBox 48"/>
            <p:cNvSpPr txBox="1"/>
            <p:nvPr/>
          </p:nvSpPr>
          <p:spPr>
            <a:xfrm>
              <a:off x="8358330" y="2749868"/>
              <a:ext cx="809339" cy="883920"/>
            </a:xfrm>
            <a:prstGeom prst="rect">
              <a:avLst/>
            </a:prstGeom>
            <a:noFill/>
            <a:ln>
              <a:noFill/>
            </a:ln>
          </p:spPr>
          <p:txBody>
            <a:bodyPr wrap="none" lIns="0" tIns="0" rIns="0" bIns="0" anchor="t" anchorCtr="0">
              <a:spAutoFit/>
            </a:bodyPr>
            <a:lstStyle/>
            <a:p>
              <a:pPr algn="ctr"/>
              <a:r>
                <a:rPr lang="zh-CN" sz="4350" dirty="0">
                  <a:solidFill>
                    <a:srgbClr val="FF5C8A"/>
                  </a:solidFill>
                  <a:latin typeface="Impact"/>
                  <a:ea typeface="Microsoft YaHei"/>
                  <a:cs typeface="Impact"/>
                </a:rPr>
                <a:t>04</a:t>
              </a:r>
            </a:p>
          </p:txBody>
        </p:sp>
        <p:sp>
          <p:nvSpPr>
            <p:cNvPr id="49" name="Rectangle 49"/>
            <p:cNvSpPr/>
            <p:nvPr/>
          </p:nvSpPr>
          <p:spPr>
            <a:xfrm>
              <a:off x="8001000" y="3867150"/>
              <a:ext cx="1524000" cy="342900"/>
            </a:xfrm>
            <a:prstGeom prst="rect">
              <a:avLst/>
            </a:prstGeom>
            <a:solidFill>
              <a:srgbClr val="FF5C8A"/>
            </a:solidFill>
            <a:ln>
              <a:noFill/>
            </a:ln>
          </p:spPr>
        </p:sp>
        <p:sp>
          <p:nvSpPr>
            <p:cNvPr id="50" name="TextBox 50"/>
            <p:cNvSpPr txBox="1"/>
            <p:nvPr/>
          </p:nvSpPr>
          <p:spPr>
            <a:xfrm>
              <a:off x="8554819" y="3990499"/>
              <a:ext cx="416362" cy="198120"/>
            </a:xfrm>
            <a:prstGeom prst="rect">
              <a:avLst/>
            </a:prstGeom>
            <a:noFill/>
            <a:ln>
              <a:noFill/>
            </a:ln>
          </p:spPr>
          <p:txBody>
            <a:bodyPr wrap="none" lIns="0" tIns="0" rIns="0" bIns="0" anchor="t" anchorCtr="0">
              <a:spAutoFit/>
            </a:bodyPr>
            <a:lstStyle/>
            <a:p>
              <a:pPr algn="ctr"/>
              <a:r>
                <a:rPr lang="zh-CN" sz="975" dirty="0">
                  <a:solidFill>
                    <a:srgbClr val="1A1A1A"/>
                  </a:solidFill>
                  <a:latin typeface="Consolas"/>
                  <a:ea typeface="Microsoft YaHei"/>
                  <a:cs typeface="Consolas"/>
                </a:rPr>
                <a:t>SHARE</a:t>
              </a:r>
            </a:p>
          </p:txBody>
        </p:sp>
        <p:sp>
          <p:nvSpPr>
            <p:cNvPr id="51" name="TextBox 51"/>
            <p:cNvSpPr txBox="1"/>
            <p:nvPr/>
          </p:nvSpPr>
          <p:spPr>
            <a:xfrm>
              <a:off x="7926018" y="4298632"/>
              <a:ext cx="1673964" cy="335280"/>
            </a:xfrm>
            <a:prstGeom prst="rect">
              <a:avLst/>
            </a:prstGeom>
            <a:noFill/>
            <a:ln>
              <a:noFill/>
            </a:ln>
          </p:spPr>
          <p:txBody>
            <a:bodyPr wrap="none" lIns="0" tIns="0" rIns="0" bIns="0" anchor="t" anchorCtr="0">
              <a:spAutoFit/>
            </a:bodyPr>
            <a:lstStyle/>
            <a:p>
              <a:pPr algn="ctr"/>
              <a:r>
                <a:rPr lang="zh-CN" sz="1650" b="1" dirty="0">
                  <a:solidFill>
                    <a:srgbClr val="1A1A1A"/>
                  </a:solidFill>
                  <a:latin typeface="Arial"/>
                  <a:ea typeface="Microsoft YaHei"/>
                  <a:cs typeface="Arial"/>
                </a:rPr>
                <a:t>印 10 份送出去</a:t>
              </a:r>
            </a:p>
          </p:txBody>
        </p:sp>
        <p:sp>
          <p:nvSpPr>
            <p:cNvPr id="52" name="TextBox 52"/>
            <p:cNvSpPr txBox="1"/>
            <p:nvPr/>
          </p:nvSpPr>
          <p:spPr>
            <a:xfrm>
              <a:off x="8377785" y="4630102"/>
              <a:ext cx="770430" cy="213360"/>
            </a:xfrm>
            <a:prstGeom prst="rect">
              <a:avLst/>
            </a:prstGeom>
            <a:noFill/>
            <a:ln>
              <a:noFill/>
            </a:ln>
          </p:spPr>
          <p:txBody>
            <a:bodyPr wrap="none" lIns="0" tIns="0" rIns="0" bIns="0" anchor="t" anchorCtr="0">
              <a:spAutoFit/>
            </a:bodyPr>
            <a:lstStyle/>
            <a:p>
              <a:pPr algn="ctr"/>
              <a:r>
                <a:rPr lang="zh-CN" sz="1050" dirty="0">
                  <a:solidFill>
                    <a:srgbClr val="5A5A5A"/>
                  </a:solidFill>
                  <a:latin typeface="Arial"/>
                  <a:ea typeface="Microsoft YaHei"/>
                  <a:cs typeface="Arial"/>
                </a:rPr>
                <a:t>5 份给朋友</a:t>
              </a:r>
            </a:p>
          </p:txBody>
        </p:sp>
        <p:sp>
          <p:nvSpPr>
            <p:cNvPr id="53" name="TextBox 53"/>
            <p:cNvSpPr txBox="1"/>
            <p:nvPr/>
          </p:nvSpPr>
          <p:spPr>
            <a:xfrm>
              <a:off x="8224433" y="4820602"/>
              <a:ext cx="1077135" cy="213360"/>
            </a:xfrm>
            <a:prstGeom prst="rect">
              <a:avLst/>
            </a:prstGeom>
            <a:noFill/>
            <a:ln>
              <a:noFill/>
            </a:ln>
          </p:spPr>
          <p:txBody>
            <a:bodyPr wrap="none" lIns="0" tIns="0" rIns="0" bIns="0" anchor="t" anchorCtr="0">
              <a:spAutoFit/>
            </a:bodyPr>
            <a:lstStyle/>
            <a:p>
              <a:pPr algn="ctr"/>
              <a:r>
                <a:rPr lang="zh-CN" sz="1050" dirty="0">
                  <a:solidFill>
                    <a:srgbClr val="5A5A5A"/>
                  </a:solidFill>
                  <a:latin typeface="Arial"/>
                  <a:ea typeface="Microsoft YaHei"/>
                  <a:cs typeface="Arial"/>
                </a:rPr>
                <a:t>5 份寄独立书店</a:t>
              </a:r>
            </a:p>
          </p:txBody>
        </p:sp>
        <p:sp>
          <p:nvSpPr>
            <p:cNvPr id="54" name="TextBox 54"/>
            <p:cNvSpPr txBox="1"/>
            <p:nvPr/>
          </p:nvSpPr>
          <p:spPr>
            <a:xfrm>
              <a:off x="7885512" y="5179695"/>
              <a:ext cx="1754976" cy="182880"/>
            </a:xfrm>
            <a:prstGeom prst="rect">
              <a:avLst/>
            </a:prstGeom>
            <a:noFill/>
            <a:ln>
              <a:noFill/>
            </a:ln>
          </p:spPr>
          <p:txBody>
            <a:bodyPr wrap="none" lIns="0" tIns="0" rIns="0" bIns="0" anchor="t" anchorCtr="0">
              <a:spAutoFit/>
            </a:bodyPr>
            <a:lstStyle/>
            <a:p>
              <a:pPr algn="ctr"/>
              <a:r>
                <a:rPr lang="zh-CN" sz="900" b="1" dirty="0">
                  <a:solidFill>
                    <a:srgbClr val="FF5C8A"/>
                  </a:solidFill>
                  <a:latin typeface="Arial"/>
                  <a:ea typeface="Microsoft YaHei"/>
                  <a:cs typeface="Arial"/>
                </a:rPr>
                <a:t>这一刻你就成 zine 出版者了</a:t>
              </a:r>
            </a:p>
          </p:txBody>
        </p:sp>
      </p:grpSp>
      <p:grpSp>
        <p:nvGrpSpPr>
          <p:cNvPr id="61" name="Group 61"/>
          <p:cNvGrpSpPr/>
          <p:nvPr/>
        </p:nvGrpSpPr>
        <p:grpSpPr>
          <a:xfrm>
            <a:off x="9558147" y="2782252"/>
            <a:ext cx="2581656" cy="1808798"/>
            <a:chOff x="9558147" y="2782252"/>
            <a:chExt cx="2581656" cy="1808798"/>
          </a:xfrm>
        </p:grpSpPr>
        <p:sp>
          <p:nvSpPr>
            <p:cNvPr id="56" name="TextBox 56"/>
            <p:cNvSpPr txBox="1"/>
            <p:nvPr/>
          </p:nvSpPr>
          <p:spPr>
            <a:xfrm>
              <a:off x="10691812" y="2782252"/>
              <a:ext cx="333375" cy="213360"/>
            </a:xfrm>
            <a:prstGeom prst="rect">
              <a:avLst/>
            </a:prstGeom>
            <a:noFill/>
            <a:ln>
              <a:noFill/>
            </a:ln>
          </p:spPr>
          <p:txBody>
            <a:bodyPr wrap="none" lIns="0" tIns="0" rIns="0" bIns="0" anchor="t" anchorCtr="0">
              <a:spAutoFit/>
            </a:bodyPr>
            <a:lstStyle/>
            <a:p>
              <a:pPr algn="ctr"/>
              <a:r>
                <a:rPr lang="zh-CN" sz="1050" dirty="0">
                  <a:solidFill>
                    <a:srgbClr val="5A5A5A"/>
                  </a:solidFill>
                  <a:latin typeface="Arial"/>
                  <a:ea typeface="Microsoft YaHei"/>
                  <a:cs typeface="Arial"/>
                </a:rPr>
                <a:t>结果</a:t>
              </a:r>
            </a:p>
          </p:txBody>
        </p:sp>
        <p:sp>
          <p:nvSpPr>
            <p:cNvPr id="57" name="TextBox 57"/>
            <p:cNvSpPr txBox="1"/>
            <p:nvPr/>
          </p:nvSpPr>
          <p:spPr>
            <a:xfrm>
              <a:off x="10326434" y="3021330"/>
              <a:ext cx="1064133" cy="731520"/>
            </a:xfrm>
            <a:prstGeom prst="rect">
              <a:avLst/>
            </a:prstGeom>
            <a:noFill/>
            <a:ln>
              <a:noFill/>
            </a:ln>
          </p:spPr>
          <p:txBody>
            <a:bodyPr wrap="none" lIns="0" tIns="0" rIns="0" bIns="0" anchor="t" anchorCtr="0">
              <a:spAutoFit/>
            </a:bodyPr>
            <a:lstStyle/>
            <a:p>
              <a:pPr algn="ctr"/>
              <a:r>
                <a:rPr lang="zh-CN" sz="3600" dirty="0">
                  <a:solidFill>
                    <a:srgbClr val="FF5C8A"/>
                  </a:solidFill>
                  <a:latin typeface="Impact"/>
                  <a:ea typeface="Microsoft YaHei"/>
                  <a:cs typeface="Impact"/>
                </a:rPr>
                <a:t>YOU</a:t>
              </a:r>
            </a:p>
          </p:txBody>
        </p:sp>
        <p:sp>
          <p:nvSpPr>
            <p:cNvPr id="58" name="TextBox 58"/>
            <p:cNvSpPr txBox="1"/>
            <p:nvPr/>
          </p:nvSpPr>
          <p:spPr>
            <a:xfrm>
              <a:off x="10155555" y="3440430"/>
              <a:ext cx="1405890" cy="731520"/>
            </a:xfrm>
            <a:prstGeom prst="rect">
              <a:avLst/>
            </a:prstGeom>
            <a:noFill/>
            <a:ln>
              <a:noFill/>
            </a:ln>
          </p:spPr>
          <p:txBody>
            <a:bodyPr wrap="none" lIns="0" tIns="0" rIns="0" bIns="0" anchor="t" anchorCtr="0">
              <a:spAutoFit/>
            </a:bodyPr>
            <a:lstStyle/>
            <a:p>
              <a:pPr algn="ctr"/>
              <a:r>
                <a:rPr lang="zh-CN" sz="3600" dirty="0">
                  <a:solidFill>
                    <a:srgbClr val="FF5C8A"/>
                  </a:solidFill>
                  <a:latin typeface="Impact"/>
                  <a:ea typeface="Microsoft YaHei"/>
                  <a:cs typeface="Impact"/>
                </a:rPr>
                <a:t>ARE A</a:t>
              </a:r>
            </a:p>
          </p:txBody>
        </p:sp>
        <p:sp>
          <p:nvSpPr>
            <p:cNvPr id="59" name="TextBox 59"/>
            <p:cNvSpPr txBox="1"/>
            <p:nvPr/>
          </p:nvSpPr>
          <p:spPr>
            <a:xfrm>
              <a:off x="9577197" y="3859530"/>
              <a:ext cx="2562606" cy="731520"/>
            </a:xfrm>
            <a:prstGeom prst="rect">
              <a:avLst/>
            </a:prstGeom>
            <a:noFill/>
            <a:ln>
              <a:noFill/>
            </a:ln>
          </p:spPr>
          <p:txBody>
            <a:bodyPr wrap="none" lIns="0" tIns="0" rIns="0" bIns="0" anchor="t" anchorCtr="0">
              <a:spAutoFit/>
            </a:bodyPr>
            <a:lstStyle/>
            <a:p>
              <a:pPr algn="ctr"/>
              <a:r>
                <a:rPr lang="zh-CN" sz="3600" dirty="0">
                  <a:solidFill>
                    <a:srgbClr val="1E4DBC"/>
                  </a:solidFill>
                  <a:latin typeface="Impact"/>
                  <a:ea typeface="Microsoft YaHei"/>
                  <a:cs typeface="Impact"/>
                </a:rPr>
                <a:t>PUBLISHER</a:t>
              </a:r>
            </a:p>
          </p:txBody>
        </p:sp>
        <p:sp>
          <p:nvSpPr>
            <p:cNvPr id="60" name="TextBox 60"/>
            <p:cNvSpPr txBox="1"/>
            <p:nvPr/>
          </p:nvSpPr>
          <p:spPr>
            <a:xfrm>
              <a:off x="9558147" y="3840480"/>
              <a:ext cx="2562606" cy="731520"/>
            </a:xfrm>
            <a:prstGeom prst="rect">
              <a:avLst/>
            </a:prstGeom>
            <a:noFill/>
            <a:ln>
              <a:noFill/>
            </a:ln>
          </p:spPr>
          <p:txBody>
            <a:bodyPr wrap="none" lIns="0" tIns="0" rIns="0" bIns="0" anchor="t" anchorCtr="0">
              <a:spAutoFit/>
            </a:bodyPr>
            <a:lstStyle/>
            <a:p>
              <a:pPr algn="ctr"/>
              <a:r>
                <a:rPr lang="zh-CN" sz="3600" dirty="0">
                  <a:solidFill>
                    <a:srgbClr val="1A1A1A"/>
                  </a:solidFill>
                  <a:latin typeface="Impact"/>
                  <a:ea typeface="Microsoft YaHei"/>
                  <a:cs typeface="Impact"/>
                </a:rPr>
                <a:t>PUBLISHER</a:t>
              </a:r>
            </a:p>
          </p:txBody>
        </p:sp>
      </p:grpSp>
      <p:grpSp>
        <p:nvGrpSpPr>
          <p:cNvPr id="66" name="Group 66"/>
          <p:cNvGrpSpPr/>
          <p:nvPr/>
        </p:nvGrpSpPr>
        <p:grpSpPr>
          <a:xfrm>
            <a:off x="571500" y="5810250"/>
            <a:ext cx="11077575" cy="600075"/>
            <a:chOff x="571500" y="5810250"/>
            <a:chExt cx="11077575" cy="600075"/>
          </a:xfrm>
        </p:grpSpPr>
        <p:sp>
          <p:nvSpPr>
            <p:cNvPr id="62" name="Rectangle 62"/>
            <p:cNvSpPr/>
            <p:nvPr/>
          </p:nvSpPr>
          <p:spPr>
            <a:xfrm>
              <a:off x="571500" y="5810250"/>
              <a:ext cx="11049000" cy="571500"/>
            </a:xfrm>
            <a:prstGeom prst="rect">
              <a:avLst/>
            </a:prstGeom>
            <a:solidFill>
              <a:srgbClr val="1A1A1A"/>
            </a:solidFill>
            <a:ln>
              <a:noFill/>
            </a:ln>
          </p:spPr>
        </p:sp>
        <p:sp>
          <p:nvSpPr>
            <p:cNvPr id="63" name="Rectangle 63"/>
            <p:cNvSpPr/>
            <p:nvPr/>
          </p:nvSpPr>
          <p:spPr>
            <a:xfrm>
              <a:off x="600075" y="5838825"/>
              <a:ext cx="11049000" cy="571500"/>
            </a:xfrm>
            <a:prstGeom prst="rect">
              <a:avLst/>
            </a:prstGeom>
            <a:solidFill>
              <a:srgbClr val="FF5C8A">
                <a:alpha val="55000"/>
              </a:srgbClr>
            </a:solidFill>
            <a:ln>
              <a:noFill/>
            </a:ln>
          </p:spPr>
        </p:sp>
        <p:sp>
          <p:nvSpPr>
            <p:cNvPr id="64" name="Rectangle 64"/>
            <p:cNvSpPr/>
            <p:nvPr/>
          </p:nvSpPr>
          <p:spPr>
            <a:xfrm>
              <a:off x="571500" y="5810250"/>
              <a:ext cx="11049000" cy="571500"/>
            </a:xfrm>
            <a:prstGeom prst="rect">
              <a:avLst/>
            </a:prstGeom>
            <a:solidFill>
              <a:srgbClr val="1A1A1A"/>
            </a:solidFill>
            <a:ln>
              <a:noFill/>
            </a:ln>
          </p:spPr>
        </p:sp>
        <p:sp>
          <p:nvSpPr>
            <p:cNvPr id="65" name="TextBox 65"/>
            <p:cNvSpPr txBox="1"/>
            <p:nvPr/>
          </p:nvSpPr>
          <p:spPr>
            <a:xfrm>
              <a:off x="1311725" y="6013132"/>
              <a:ext cx="9568551" cy="335280"/>
            </a:xfrm>
            <a:prstGeom prst="rect">
              <a:avLst/>
            </a:prstGeom>
            <a:noFill/>
            <a:ln>
              <a:noFill/>
            </a:ln>
          </p:spPr>
          <p:txBody>
            <a:bodyPr wrap="none" lIns="0" tIns="0" rIns="0" bIns="0" anchor="t" anchorCtr="0">
              <a:spAutoFit/>
            </a:bodyPr>
            <a:lstStyle/>
            <a:p>
              <a:pPr algn="ctr"/>
              <a:r>
                <a:rPr lang="zh-CN" sz="1650" b="1" dirty="0">
                  <a:solidFill>
                    <a:srgbClr val="F5EFE0"/>
                  </a:solidFill>
                  <a:latin typeface="Arial"/>
                  <a:ea typeface="Microsoft YaHei"/>
                  <a:cs typeface="Arial"/>
                </a:rPr>
                <a:t>"zine 出版者"的门槛 ＝ 寄出第一本的那一秒 · 不是商业注册 · 不是 ISBN · 不是销量</a:t>
              </a:r>
            </a:p>
          </p:txBody>
        </p:sp>
      </p:grpSp>
      <p:grpSp>
        <p:nvGrpSpPr>
          <p:cNvPr id="69" name="Group 69"/>
          <p:cNvGrpSpPr/>
          <p:nvPr/>
        </p:nvGrpSpPr>
        <p:grpSpPr>
          <a:xfrm>
            <a:off x="561022" y="6616541"/>
            <a:ext cx="11069955" cy="167640"/>
            <a:chOff x="561022" y="6616541"/>
            <a:chExt cx="11069955" cy="167640"/>
          </a:xfrm>
        </p:grpSpPr>
        <p:sp>
          <p:nvSpPr>
            <p:cNvPr id="67" name="TextBox 67"/>
            <p:cNvSpPr txBox="1"/>
            <p:nvPr/>
          </p:nvSpPr>
          <p:spPr>
            <a:xfrm>
              <a:off x="561022" y="6616541"/>
              <a:ext cx="1834348"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P16 · YOUR FIRST ZINE IN 4 STEPS</a:t>
              </a:r>
            </a:p>
          </p:txBody>
        </p:sp>
        <p:sp>
          <p:nvSpPr>
            <p:cNvPr id="68" name="TextBox 68"/>
            <p:cNvSpPr txBox="1"/>
            <p:nvPr/>
          </p:nvSpPr>
          <p:spPr>
            <a:xfrm>
              <a:off x="9893022" y="6616541"/>
              <a:ext cx="1737955"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CHOOSE → FOLD → FILL → SHARE</a:t>
              </a:r>
            </a:p>
          </p:txBody>
        </p:sp>
      </p:grpSp>
    </p:spTree>
  </p:cSld>
  <p:clrMapOvr>
    <a:masterClrMapping/>
  </p:clrMapOvr>
  <p:transition xmlns:p14="http://schemas.microsoft.com/office/powerpoint/2010/main" p14:dur="45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450"/>
                                        <p:tgtEl>
                                          <p:spTgt spid="19"/>
                                        </p:tgtEl>
                                      </p:cBhvr>
                                    </p:animEffect>
                                  </p:childTnLst>
                                </p:cTn>
                              </p:par>
                            </p:childTnLst>
                          </p:cTn>
                        </p:par>
                        <p:par>
                          <p:cTn id="8" fill="hold">
                            <p:stCondLst>
                              <p:cond delay="670"/>
                            </p:stCondLst>
                            <p:childTnLst>
                              <p:par>
                                <p:cTn id="9" presetID="4"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ox(in)">
                                      <p:cBhvr>
                                        <p:cTn id="11" dur="450"/>
                                        <p:tgtEl>
                                          <p:spTgt spid="31"/>
                                        </p:tgtEl>
                                      </p:cBhvr>
                                    </p:animEffect>
                                  </p:childTnLst>
                                </p:cTn>
                              </p:par>
                            </p:childTnLst>
                          </p:cTn>
                        </p:par>
                        <p:par>
                          <p:cTn id="12" fill="hold">
                            <p:stCondLst>
                              <p:cond delay="1340"/>
                            </p:stCondLst>
                            <p:childTnLst>
                              <p:par>
                                <p:cTn id="13" presetID="4"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ox(in)">
                                      <p:cBhvr>
                                        <p:cTn id="15" dur="450"/>
                                        <p:tgtEl>
                                          <p:spTgt spid="43"/>
                                        </p:tgtEl>
                                      </p:cBhvr>
                                    </p:animEffect>
                                  </p:childTnLst>
                                </p:cTn>
                              </p:par>
                            </p:childTnLst>
                          </p:cTn>
                        </p:par>
                        <p:par>
                          <p:cTn id="16" fill="hold">
                            <p:stCondLst>
                              <p:cond delay="2010"/>
                            </p:stCondLst>
                            <p:childTnLst>
                              <p:par>
                                <p:cTn id="17" presetID="4"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ox(in)">
                                      <p:cBhvr>
                                        <p:cTn id="19" dur="450"/>
                                        <p:tgtEl>
                                          <p:spTgt spid="55"/>
                                        </p:tgtEl>
                                      </p:cBhvr>
                                    </p:animEffect>
                                  </p:childTnLst>
                                </p:cTn>
                              </p:par>
                            </p:childTnLst>
                          </p:cTn>
                        </p:par>
                        <p:par>
                          <p:cTn id="20" fill="hold">
                            <p:stCondLst>
                              <p:cond delay="2710"/>
                            </p:stCondLst>
                            <p:childTnLst>
                              <p:par>
                                <p:cTn id="21" presetID="1"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par>
                          <p:cTn id="24" fill="hold">
                            <p:stCondLst>
                              <p:cond delay="3310"/>
                            </p:stCondLst>
                            <p:childTnLst>
                              <p:par>
                                <p:cTn id="25" presetID="22" presetClass="entr" presetSubtype="1"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P spid="43" grpId="0"/>
      <p:bldP spid="55" grpId="0"/>
      <p:bldP spid="61" grpId="0"/>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sp>
        <p:nvSpPr>
          <p:cNvPr id="3" name="Rectangle 3"/>
          <p:cNvSpPr/>
          <p:nvPr/>
        </p:nvSpPr>
        <p:spPr>
          <a:xfrm>
            <a:off x="0" y="0"/>
            <a:ext cx="12192000" cy="6858000"/>
          </a:xfrm>
          <a:prstGeom prst="rect">
            <a:avLst/>
          </a:prstGeom>
          <a:noFill/>
          <a:ln>
            <a:noFill/>
          </a:ln>
        </p:spPr>
      </p:sp>
      <p:grpSp>
        <p:nvGrpSpPr>
          <p:cNvPr id="9" name="Group 9"/>
          <p:cNvGrpSpPr/>
          <p:nvPr/>
        </p:nvGrpSpPr>
        <p:grpSpPr>
          <a:xfrm>
            <a:off x="571500" y="533400"/>
            <a:ext cx="5066181" cy="778669"/>
            <a:chOff x="571500" y="533400"/>
            <a:chExt cx="5066181" cy="778669"/>
          </a:xfrm>
        </p:grpSpPr>
        <p:sp>
          <p:nvSpPr>
            <p:cNvPr id="4" name="Rectangle 4"/>
            <p:cNvSpPr/>
            <p:nvPr/>
          </p:nvSpPr>
          <p:spPr>
            <a:xfrm>
              <a:off x="571500" y="533400"/>
              <a:ext cx="133350" cy="647700"/>
            </a:xfrm>
            <a:prstGeom prst="rect">
              <a:avLst/>
            </a:prstGeom>
            <a:solidFill>
              <a:srgbClr val="1E4DBC"/>
            </a:solidFill>
            <a:ln>
              <a:noFill/>
            </a:ln>
          </p:spPr>
        </p:sp>
        <p:sp>
          <p:nvSpPr>
            <p:cNvPr id="5" name="Rectangle 5"/>
            <p:cNvSpPr/>
            <p:nvPr/>
          </p:nvSpPr>
          <p:spPr>
            <a:xfrm>
              <a:off x="600075" y="561975"/>
              <a:ext cx="133350" cy="647700"/>
            </a:xfrm>
            <a:prstGeom prst="rect">
              <a:avLst/>
            </a:prstGeom>
            <a:solidFill>
              <a:srgbClr val="FF5C8A">
                <a:alpha val="70000"/>
              </a:srgbClr>
            </a:solidFill>
            <a:ln>
              <a:noFill/>
            </a:ln>
          </p:spPr>
        </p:sp>
        <p:sp>
          <p:nvSpPr>
            <p:cNvPr id="6" name="Rectangle 6"/>
            <p:cNvSpPr/>
            <p:nvPr/>
          </p:nvSpPr>
          <p:spPr>
            <a:xfrm>
              <a:off x="571500" y="533400"/>
              <a:ext cx="133350" cy="647700"/>
            </a:xfrm>
            <a:prstGeom prst="rect">
              <a:avLst/>
            </a:prstGeom>
            <a:solidFill>
              <a:srgbClr val="1E4DBC"/>
            </a:solidFill>
            <a:ln>
              <a:noFill/>
            </a:ln>
          </p:spPr>
        </p:sp>
        <p:sp>
          <p:nvSpPr>
            <p:cNvPr id="7" name="TextBox 7"/>
            <p:cNvSpPr txBox="1"/>
            <p:nvPr/>
          </p:nvSpPr>
          <p:spPr>
            <a:xfrm>
              <a:off x="830580" y="544830"/>
              <a:ext cx="4718304" cy="731520"/>
            </a:xfrm>
            <a:prstGeom prst="rect">
              <a:avLst/>
            </a:prstGeom>
            <a:noFill/>
            <a:ln>
              <a:noFill/>
            </a:ln>
          </p:spPr>
          <p:txBody>
            <a:bodyPr wrap="none" lIns="0" tIns="0" rIns="0" bIns="0" anchor="t" anchorCtr="0">
              <a:spAutoFit/>
            </a:bodyPr>
            <a:lstStyle/>
            <a:p>
              <a:pPr algn="l"/>
              <a:r>
                <a:rPr lang="zh-CN" sz="3600" dirty="0">
                  <a:solidFill>
                    <a:srgbClr val="1A1A1A"/>
                  </a:solidFill>
                  <a:latin typeface="Impact"/>
                  <a:ea typeface="Microsoft YaHei"/>
                  <a:cs typeface="Impact"/>
                </a:rPr>
                <a:t>SOURCES &amp; CREDITS</a:t>
              </a:r>
            </a:p>
          </p:txBody>
        </p:sp>
        <p:sp>
          <p:nvSpPr>
            <p:cNvPr id="8" name="TextBox 8"/>
            <p:cNvSpPr txBox="1"/>
            <p:nvPr/>
          </p:nvSpPr>
          <p:spPr>
            <a:xfrm>
              <a:off x="863918" y="1113949"/>
              <a:ext cx="4773763" cy="198120"/>
            </a:xfrm>
            <a:prstGeom prst="rect">
              <a:avLst/>
            </a:prstGeom>
            <a:noFill/>
            <a:ln>
              <a:noFill/>
            </a:ln>
          </p:spPr>
          <p:txBody>
            <a:bodyPr wrap="none" lIns="0" tIns="0" rIns="0" bIns="0" anchor="t" anchorCtr="0">
              <a:spAutoFit/>
            </a:bodyPr>
            <a:lstStyle/>
            <a:p>
              <a:pPr algn="l"/>
              <a:r>
                <a:rPr lang="zh-CN" sz="975" dirty="0">
                  <a:solidFill>
                    <a:srgbClr val="5A5A5A"/>
                  </a:solidFill>
                  <a:latin typeface="Consolas"/>
                  <a:ea typeface="Microsoft YaHei"/>
                  <a:cs typeface="Consolas"/>
                </a:rPr>
                <a:t>PRIMARY REFERENCES · 20 SOURCES · WIKIPEDIA + INDIE PRESS + 中文社区</a:t>
              </a:r>
            </a:p>
          </p:txBody>
        </p:sp>
      </p:grpSp>
      <p:sp>
        <p:nvSpPr>
          <p:cNvPr id="10" name="Line 10"/>
          <p:cNvSpPr/>
          <p:nvPr/>
        </p:nvSpPr>
        <p:spPr>
          <a:xfrm>
            <a:off x="571500" y="1447800"/>
            <a:ext cx="11049000" cy="9525"/>
          </a:xfrm>
          <a:custGeom>
            <a:avLst/>
            <a:gdLst/>
            <a:ahLst/>
            <a:cxnLst/>
            <a:rect l="l" t="t" r="r" b="b"/>
            <a:pathLst>
              <a:path w="11049000" h="9525">
                <a:moveTo>
                  <a:pt x="0" y="0"/>
                </a:moveTo>
                <a:lnTo>
                  <a:pt x="11049000" y="0"/>
                </a:lnTo>
              </a:path>
            </a:pathLst>
          </a:custGeom>
          <a:noFill/>
          <a:ln w="28575">
            <a:solidFill>
              <a:srgbClr val="1A1A1A"/>
            </a:solidFill>
          </a:ln>
        </p:spPr>
      </p:sp>
      <p:grpSp>
        <p:nvGrpSpPr>
          <p:cNvPr id="31" name="Group 31"/>
          <p:cNvGrpSpPr/>
          <p:nvPr/>
        </p:nvGrpSpPr>
        <p:grpSpPr>
          <a:xfrm>
            <a:off x="571500" y="1714500"/>
            <a:ext cx="3619500" cy="3278981"/>
            <a:chOff x="571500" y="1714500"/>
            <a:chExt cx="3619500" cy="3278981"/>
          </a:xfrm>
        </p:grpSpPr>
        <p:sp>
          <p:nvSpPr>
            <p:cNvPr id="11" name="Rectangle 11"/>
            <p:cNvSpPr/>
            <p:nvPr/>
          </p:nvSpPr>
          <p:spPr>
            <a:xfrm>
              <a:off x="571500" y="1714500"/>
              <a:ext cx="3619500" cy="342900"/>
            </a:xfrm>
            <a:prstGeom prst="rect">
              <a:avLst/>
            </a:prstGeom>
            <a:solidFill>
              <a:srgbClr val="1E4DBC"/>
            </a:solidFill>
            <a:ln>
              <a:noFill/>
            </a:ln>
          </p:spPr>
        </p:sp>
        <p:sp>
          <p:nvSpPr>
            <p:cNvPr id="12" name="TextBox 12"/>
            <p:cNvSpPr txBox="1"/>
            <p:nvPr/>
          </p:nvSpPr>
          <p:spPr>
            <a:xfrm>
              <a:off x="742950" y="1790700"/>
              <a:ext cx="1845469" cy="304800"/>
            </a:xfrm>
            <a:prstGeom prst="rect">
              <a:avLst/>
            </a:prstGeom>
            <a:noFill/>
            <a:ln>
              <a:noFill/>
            </a:ln>
          </p:spPr>
          <p:txBody>
            <a:bodyPr wrap="none" lIns="0" tIns="0" rIns="0" bIns="0" anchor="t" anchorCtr="0">
              <a:spAutoFit/>
            </a:bodyPr>
            <a:lstStyle/>
            <a:p>
              <a:pPr algn="l"/>
              <a:r>
                <a:rPr lang="zh-CN" sz="1500" dirty="0">
                  <a:solidFill>
                    <a:srgbClr val="F5EFE0"/>
                  </a:solidFill>
                  <a:latin typeface="Impact"/>
                  <a:ea typeface="Microsoft YaHei"/>
                  <a:cs typeface="Impact"/>
                </a:rPr>
                <a:t>ZINE · 简史 · 制作</a:t>
              </a:r>
            </a:p>
          </p:txBody>
        </p:sp>
        <p:sp>
          <p:nvSpPr>
            <p:cNvPr id="13" name="TextBox 13"/>
            <p:cNvSpPr txBox="1"/>
            <p:nvPr/>
          </p:nvSpPr>
          <p:spPr>
            <a:xfrm>
              <a:off x="580072" y="2254091"/>
              <a:ext cx="123373" cy="167640"/>
            </a:xfrm>
            <a:prstGeom prst="rect">
              <a:avLst/>
            </a:prstGeom>
            <a:noFill/>
            <a:ln>
              <a:noFill/>
            </a:ln>
          </p:spPr>
          <p:txBody>
            <a:bodyPr wrap="none" lIns="0" tIns="0" rIns="0" bIns="0" anchor="t" anchorCtr="0">
              <a:spAutoFit/>
            </a:bodyPr>
            <a:lstStyle/>
            <a:p>
              <a:pPr algn="l"/>
              <a:r>
                <a:rPr lang="zh-CN" sz="825" dirty="0">
                  <a:solidFill>
                    <a:srgbClr val="FF5C8A"/>
                  </a:solidFill>
                  <a:latin typeface="Consolas"/>
                  <a:ea typeface="Microsoft YaHei"/>
                  <a:cs typeface="Consolas"/>
                </a:rPr>
                <a:t>01</a:t>
              </a:r>
            </a:p>
          </p:txBody>
        </p:sp>
        <p:sp>
          <p:nvSpPr>
            <p:cNvPr id="14" name="TextBox 14"/>
            <p:cNvSpPr txBox="1"/>
            <p:nvPr/>
          </p:nvSpPr>
          <p:spPr>
            <a:xfrm>
              <a:off x="863918" y="2237899"/>
              <a:ext cx="1146155"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Wikipedia · Zine</a:t>
              </a:r>
            </a:p>
          </p:txBody>
        </p:sp>
        <p:sp>
          <p:nvSpPr>
            <p:cNvPr id="15" name="TextBox 15"/>
            <p:cNvSpPr txBox="1"/>
            <p:nvPr/>
          </p:nvSpPr>
          <p:spPr>
            <a:xfrm>
              <a:off x="580072" y="2444591"/>
              <a:ext cx="1611439"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en.wikipedia.org/wiki/Zine</a:t>
              </a:r>
            </a:p>
          </p:txBody>
        </p:sp>
        <p:sp>
          <p:nvSpPr>
            <p:cNvPr id="16" name="TextBox 16"/>
            <p:cNvSpPr txBox="1"/>
            <p:nvPr/>
          </p:nvSpPr>
          <p:spPr>
            <a:xfrm>
              <a:off x="580072" y="2730341"/>
              <a:ext cx="153495" cy="167640"/>
            </a:xfrm>
            <a:prstGeom prst="rect">
              <a:avLst/>
            </a:prstGeom>
            <a:noFill/>
            <a:ln>
              <a:noFill/>
            </a:ln>
          </p:spPr>
          <p:txBody>
            <a:bodyPr wrap="none" lIns="0" tIns="0" rIns="0" bIns="0" anchor="t" anchorCtr="0">
              <a:spAutoFit/>
            </a:bodyPr>
            <a:lstStyle/>
            <a:p>
              <a:pPr algn="l"/>
              <a:r>
                <a:rPr lang="zh-CN" sz="825" dirty="0">
                  <a:solidFill>
                    <a:srgbClr val="FF5C8A"/>
                  </a:solidFill>
                  <a:latin typeface="Consolas"/>
                  <a:ea typeface="Microsoft YaHei"/>
                  <a:cs typeface="Consolas"/>
                </a:rPr>
                <a:t>02</a:t>
              </a:r>
            </a:p>
          </p:txBody>
        </p:sp>
        <p:sp>
          <p:nvSpPr>
            <p:cNvPr id="17" name="TextBox 17"/>
            <p:cNvSpPr txBox="1"/>
            <p:nvPr/>
          </p:nvSpPr>
          <p:spPr>
            <a:xfrm>
              <a:off x="863918" y="2714149"/>
              <a:ext cx="1564807"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Wikipedia · Riot grrrl</a:t>
              </a:r>
            </a:p>
          </p:txBody>
        </p:sp>
        <p:sp>
          <p:nvSpPr>
            <p:cNvPr id="18" name="TextBox 18"/>
            <p:cNvSpPr txBox="1"/>
            <p:nvPr/>
          </p:nvSpPr>
          <p:spPr>
            <a:xfrm>
              <a:off x="580072" y="2920841"/>
              <a:ext cx="1978938"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en.wikipedia.org/wiki/Riot_grrrl</a:t>
              </a:r>
            </a:p>
          </p:txBody>
        </p:sp>
        <p:sp>
          <p:nvSpPr>
            <p:cNvPr id="19" name="TextBox 19"/>
            <p:cNvSpPr txBox="1"/>
            <p:nvPr/>
          </p:nvSpPr>
          <p:spPr>
            <a:xfrm>
              <a:off x="580072" y="3206591"/>
              <a:ext cx="153495" cy="167640"/>
            </a:xfrm>
            <a:prstGeom prst="rect">
              <a:avLst/>
            </a:prstGeom>
            <a:noFill/>
            <a:ln>
              <a:noFill/>
            </a:ln>
          </p:spPr>
          <p:txBody>
            <a:bodyPr wrap="none" lIns="0" tIns="0" rIns="0" bIns="0" anchor="t" anchorCtr="0">
              <a:spAutoFit/>
            </a:bodyPr>
            <a:lstStyle/>
            <a:p>
              <a:pPr algn="l"/>
              <a:r>
                <a:rPr lang="zh-CN" sz="825" dirty="0">
                  <a:solidFill>
                    <a:srgbClr val="FF5C8A"/>
                  </a:solidFill>
                  <a:latin typeface="Consolas"/>
                  <a:ea typeface="Microsoft YaHei"/>
                  <a:cs typeface="Consolas"/>
                </a:rPr>
                <a:t>03</a:t>
              </a:r>
            </a:p>
          </p:txBody>
        </p:sp>
        <p:sp>
          <p:nvSpPr>
            <p:cNvPr id="20" name="TextBox 20"/>
            <p:cNvSpPr txBox="1"/>
            <p:nvPr/>
          </p:nvSpPr>
          <p:spPr>
            <a:xfrm>
              <a:off x="863918" y="3190399"/>
              <a:ext cx="1893749"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JSTOR Daily — Start a Riot</a:t>
              </a:r>
            </a:p>
          </p:txBody>
        </p:sp>
        <p:sp>
          <p:nvSpPr>
            <p:cNvPr id="21" name="TextBox 21"/>
            <p:cNvSpPr txBox="1"/>
            <p:nvPr/>
          </p:nvSpPr>
          <p:spPr>
            <a:xfrm>
              <a:off x="580072" y="3397091"/>
              <a:ext cx="2822377"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daily.jstor.org/start-a-riot-and-a-zine-grrrl</a:t>
              </a:r>
            </a:p>
          </p:txBody>
        </p:sp>
        <p:sp>
          <p:nvSpPr>
            <p:cNvPr id="22" name="TextBox 22"/>
            <p:cNvSpPr txBox="1"/>
            <p:nvPr/>
          </p:nvSpPr>
          <p:spPr>
            <a:xfrm>
              <a:off x="580072" y="3682841"/>
              <a:ext cx="153495" cy="167640"/>
            </a:xfrm>
            <a:prstGeom prst="rect">
              <a:avLst/>
            </a:prstGeom>
            <a:noFill/>
            <a:ln>
              <a:noFill/>
            </a:ln>
          </p:spPr>
          <p:txBody>
            <a:bodyPr wrap="none" lIns="0" tIns="0" rIns="0" bIns="0" anchor="t" anchorCtr="0">
              <a:spAutoFit/>
            </a:bodyPr>
            <a:lstStyle/>
            <a:p>
              <a:pPr algn="l"/>
              <a:r>
                <a:rPr lang="zh-CN" sz="825" dirty="0">
                  <a:solidFill>
                    <a:srgbClr val="FF5C8A"/>
                  </a:solidFill>
                  <a:latin typeface="Consolas"/>
                  <a:ea typeface="Microsoft YaHei"/>
                  <a:cs typeface="Consolas"/>
                </a:rPr>
                <a:t>04</a:t>
              </a:r>
            </a:p>
          </p:txBody>
        </p:sp>
        <p:sp>
          <p:nvSpPr>
            <p:cNvPr id="23" name="TextBox 23"/>
            <p:cNvSpPr txBox="1"/>
            <p:nvPr/>
          </p:nvSpPr>
          <p:spPr>
            <a:xfrm>
              <a:off x="863918" y="3666649"/>
              <a:ext cx="2162882"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UNC Chapel Hill · Brief History</a:t>
              </a:r>
            </a:p>
          </p:txBody>
        </p:sp>
        <p:sp>
          <p:nvSpPr>
            <p:cNvPr id="24" name="TextBox 24"/>
            <p:cNvSpPr txBox="1"/>
            <p:nvPr/>
          </p:nvSpPr>
          <p:spPr>
            <a:xfrm>
              <a:off x="580072" y="3873341"/>
              <a:ext cx="1990987"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blogs.lib.unc.edu/rbc/2017/10/25</a:t>
              </a:r>
            </a:p>
          </p:txBody>
        </p:sp>
        <p:sp>
          <p:nvSpPr>
            <p:cNvPr id="25" name="TextBox 25"/>
            <p:cNvSpPr txBox="1"/>
            <p:nvPr/>
          </p:nvSpPr>
          <p:spPr>
            <a:xfrm>
              <a:off x="580072" y="4159091"/>
              <a:ext cx="153495" cy="167640"/>
            </a:xfrm>
            <a:prstGeom prst="rect">
              <a:avLst/>
            </a:prstGeom>
            <a:noFill/>
            <a:ln>
              <a:noFill/>
            </a:ln>
          </p:spPr>
          <p:txBody>
            <a:bodyPr wrap="none" lIns="0" tIns="0" rIns="0" bIns="0" anchor="t" anchorCtr="0">
              <a:spAutoFit/>
            </a:bodyPr>
            <a:lstStyle/>
            <a:p>
              <a:pPr algn="l"/>
              <a:r>
                <a:rPr lang="zh-CN" sz="825" dirty="0">
                  <a:solidFill>
                    <a:srgbClr val="FF5C8A"/>
                  </a:solidFill>
                  <a:latin typeface="Consolas"/>
                  <a:ea typeface="Microsoft YaHei"/>
                  <a:cs typeface="Consolas"/>
                </a:rPr>
                <a:t>05</a:t>
              </a:r>
            </a:p>
          </p:txBody>
        </p:sp>
        <p:sp>
          <p:nvSpPr>
            <p:cNvPr id="26" name="TextBox 26"/>
            <p:cNvSpPr txBox="1"/>
            <p:nvPr/>
          </p:nvSpPr>
          <p:spPr>
            <a:xfrm>
              <a:off x="863918" y="4142899"/>
              <a:ext cx="2910476"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The Creative Independent · How to make</a:t>
              </a:r>
            </a:p>
          </p:txBody>
        </p:sp>
        <p:sp>
          <p:nvSpPr>
            <p:cNvPr id="27" name="TextBox 27"/>
            <p:cNvSpPr txBox="1"/>
            <p:nvPr/>
          </p:nvSpPr>
          <p:spPr>
            <a:xfrm>
              <a:off x="580072" y="4349591"/>
              <a:ext cx="3418808"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thecreativeindependent.com/guides/how-to-make-a-zine</a:t>
              </a:r>
            </a:p>
          </p:txBody>
        </p:sp>
        <p:sp>
          <p:nvSpPr>
            <p:cNvPr id="28" name="TextBox 28"/>
            <p:cNvSpPr txBox="1"/>
            <p:nvPr/>
          </p:nvSpPr>
          <p:spPr>
            <a:xfrm>
              <a:off x="580072" y="4635341"/>
              <a:ext cx="153495" cy="167640"/>
            </a:xfrm>
            <a:prstGeom prst="rect">
              <a:avLst/>
            </a:prstGeom>
            <a:noFill/>
            <a:ln>
              <a:noFill/>
            </a:ln>
          </p:spPr>
          <p:txBody>
            <a:bodyPr wrap="none" lIns="0" tIns="0" rIns="0" bIns="0" anchor="t" anchorCtr="0">
              <a:spAutoFit/>
            </a:bodyPr>
            <a:lstStyle/>
            <a:p>
              <a:pPr algn="l"/>
              <a:r>
                <a:rPr lang="zh-CN" sz="825" dirty="0">
                  <a:solidFill>
                    <a:srgbClr val="FF5C8A"/>
                  </a:solidFill>
                  <a:latin typeface="Consolas"/>
                  <a:ea typeface="Microsoft YaHei"/>
                  <a:cs typeface="Consolas"/>
                </a:rPr>
                <a:t>06</a:t>
              </a:r>
            </a:p>
          </p:txBody>
        </p:sp>
        <p:sp>
          <p:nvSpPr>
            <p:cNvPr id="29" name="TextBox 29"/>
            <p:cNvSpPr txBox="1"/>
            <p:nvPr/>
          </p:nvSpPr>
          <p:spPr>
            <a:xfrm>
              <a:off x="863918" y="4619149"/>
              <a:ext cx="2065695"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Book Riot · Beginner's Guide</a:t>
              </a:r>
            </a:p>
          </p:txBody>
        </p:sp>
        <p:sp>
          <p:nvSpPr>
            <p:cNvPr id="30" name="TextBox 30"/>
            <p:cNvSpPr txBox="1"/>
            <p:nvPr/>
          </p:nvSpPr>
          <p:spPr>
            <a:xfrm>
              <a:off x="580072" y="4825841"/>
              <a:ext cx="2087380"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bookriot.com/how-to-make-a-zine</a:t>
              </a:r>
            </a:p>
          </p:txBody>
        </p:sp>
      </p:grpSp>
      <p:grpSp>
        <p:nvGrpSpPr>
          <p:cNvPr id="55" name="Group 55"/>
          <p:cNvGrpSpPr/>
          <p:nvPr/>
        </p:nvGrpSpPr>
        <p:grpSpPr>
          <a:xfrm>
            <a:off x="4286250" y="1714500"/>
            <a:ext cx="3619500" cy="3755231"/>
            <a:chOff x="4286250" y="1714500"/>
            <a:chExt cx="3619500" cy="3755231"/>
          </a:xfrm>
        </p:grpSpPr>
        <p:sp>
          <p:nvSpPr>
            <p:cNvPr id="32" name="Rectangle 32"/>
            <p:cNvSpPr/>
            <p:nvPr/>
          </p:nvSpPr>
          <p:spPr>
            <a:xfrm>
              <a:off x="4286250" y="1714500"/>
              <a:ext cx="3619500" cy="342900"/>
            </a:xfrm>
            <a:prstGeom prst="rect">
              <a:avLst/>
            </a:prstGeom>
            <a:solidFill>
              <a:srgbClr val="FF5C8A"/>
            </a:solidFill>
            <a:ln>
              <a:noFill/>
            </a:ln>
          </p:spPr>
        </p:sp>
        <p:sp>
          <p:nvSpPr>
            <p:cNvPr id="33" name="TextBox 33"/>
            <p:cNvSpPr txBox="1"/>
            <p:nvPr/>
          </p:nvSpPr>
          <p:spPr>
            <a:xfrm>
              <a:off x="4457700" y="1790700"/>
              <a:ext cx="1637347" cy="304800"/>
            </a:xfrm>
            <a:prstGeom prst="rect">
              <a:avLst/>
            </a:prstGeom>
            <a:noFill/>
            <a:ln>
              <a:noFill/>
            </a:ln>
          </p:spPr>
          <p:txBody>
            <a:bodyPr wrap="none" lIns="0" tIns="0" rIns="0" bIns="0" anchor="t" anchorCtr="0">
              <a:spAutoFit/>
            </a:bodyPr>
            <a:lstStyle/>
            <a:p>
              <a:pPr algn="l"/>
              <a:r>
                <a:rPr lang="zh-CN" sz="1500" dirty="0">
                  <a:solidFill>
                    <a:srgbClr val="F5EFE0"/>
                  </a:solidFill>
                  <a:latin typeface="Impact"/>
                  <a:ea typeface="Microsoft YaHei"/>
                  <a:cs typeface="Impact"/>
                </a:rPr>
                <a:t>RISO · 全球书店</a:t>
              </a:r>
            </a:p>
          </p:txBody>
        </p:sp>
        <p:sp>
          <p:nvSpPr>
            <p:cNvPr id="34" name="TextBox 34"/>
            <p:cNvSpPr txBox="1"/>
            <p:nvPr/>
          </p:nvSpPr>
          <p:spPr>
            <a:xfrm>
              <a:off x="4294822" y="2254091"/>
              <a:ext cx="153495" cy="167640"/>
            </a:xfrm>
            <a:prstGeom prst="rect">
              <a:avLst/>
            </a:prstGeom>
            <a:noFill/>
            <a:ln>
              <a:noFill/>
            </a:ln>
          </p:spPr>
          <p:txBody>
            <a:bodyPr wrap="none" lIns="0" tIns="0" rIns="0" bIns="0" anchor="t" anchorCtr="0">
              <a:spAutoFit/>
            </a:bodyPr>
            <a:lstStyle/>
            <a:p>
              <a:pPr algn="l"/>
              <a:r>
                <a:rPr lang="zh-CN" sz="825" dirty="0">
                  <a:solidFill>
                    <a:srgbClr val="1E4DBC"/>
                  </a:solidFill>
                  <a:latin typeface="Consolas"/>
                  <a:ea typeface="Microsoft YaHei"/>
                  <a:cs typeface="Consolas"/>
                </a:rPr>
                <a:t>07</a:t>
              </a:r>
            </a:p>
          </p:txBody>
        </p:sp>
        <p:sp>
          <p:nvSpPr>
            <p:cNvPr id="35" name="TextBox 35"/>
            <p:cNvSpPr txBox="1"/>
            <p:nvPr/>
          </p:nvSpPr>
          <p:spPr>
            <a:xfrm>
              <a:off x="4578668" y="2237899"/>
              <a:ext cx="2895524"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My Modern Met · Risograph Renaissance</a:t>
              </a:r>
            </a:p>
          </p:txBody>
        </p:sp>
        <p:sp>
          <p:nvSpPr>
            <p:cNvPr id="36" name="TextBox 36"/>
            <p:cNvSpPr txBox="1"/>
            <p:nvPr/>
          </p:nvSpPr>
          <p:spPr>
            <a:xfrm>
              <a:off x="4294822" y="2444591"/>
              <a:ext cx="2244019"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mymodernmet.com/risograph-printer</a:t>
              </a:r>
            </a:p>
          </p:txBody>
        </p:sp>
        <p:sp>
          <p:nvSpPr>
            <p:cNvPr id="37" name="TextBox 37"/>
            <p:cNvSpPr txBox="1"/>
            <p:nvPr/>
          </p:nvSpPr>
          <p:spPr>
            <a:xfrm>
              <a:off x="4294822" y="2730341"/>
              <a:ext cx="153495" cy="167640"/>
            </a:xfrm>
            <a:prstGeom prst="rect">
              <a:avLst/>
            </a:prstGeom>
            <a:noFill/>
            <a:ln>
              <a:noFill/>
            </a:ln>
          </p:spPr>
          <p:txBody>
            <a:bodyPr wrap="none" lIns="0" tIns="0" rIns="0" bIns="0" anchor="t" anchorCtr="0">
              <a:spAutoFit/>
            </a:bodyPr>
            <a:lstStyle/>
            <a:p>
              <a:pPr algn="l"/>
              <a:r>
                <a:rPr lang="zh-CN" sz="825" dirty="0">
                  <a:solidFill>
                    <a:srgbClr val="1E4DBC"/>
                  </a:solidFill>
                  <a:latin typeface="Consolas"/>
                  <a:ea typeface="Microsoft YaHei"/>
                  <a:cs typeface="Consolas"/>
                </a:rPr>
                <a:t>08</a:t>
              </a:r>
            </a:p>
          </p:txBody>
        </p:sp>
        <p:sp>
          <p:nvSpPr>
            <p:cNvPr id="38" name="TextBox 38"/>
            <p:cNvSpPr txBox="1"/>
            <p:nvPr/>
          </p:nvSpPr>
          <p:spPr>
            <a:xfrm>
              <a:off x="4578668" y="2714149"/>
              <a:ext cx="2394636"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KPBS · Risograph revival podcast</a:t>
              </a:r>
            </a:p>
          </p:txBody>
        </p:sp>
        <p:sp>
          <p:nvSpPr>
            <p:cNvPr id="39" name="TextBox 39"/>
            <p:cNvSpPr txBox="1"/>
            <p:nvPr/>
          </p:nvSpPr>
          <p:spPr>
            <a:xfrm>
              <a:off x="4294822" y="2920841"/>
              <a:ext cx="2948892"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kpbs.org/podcasts/the-finest/risograph-revival</a:t>
              </a:r>
            </a:p>
          </p:txBody>
        </p:sp>
        <p:sp>
          <p:nvSpPr>
            <p:cNvPr id="40" name="TextBox 40"/>
            <p:cNvSpPr txBox="1"/>
            <p:nvPr/>
          </p:nvSpPr>
          <p:spPr>
            <a:xfrm>
              <a:off x="4294822" y="3206591"/>
              <a:ext cx="153495" cy="167640"/>
            </a:xfrm>
            <a:prstGeom prst="rect">
              <a:avLst/>
            </a:prstGeom>
            <a:noFill/>
            <a:ln>
              <a:noFill/>
            </a:ln>
          </p:spPr>
          <p:txBody>
            <a:bodyPr wrap="none" lIns="0" tIns="0" rIns="0" bIns="0" anchor="t" anchorCtr="0">
              <a:spAutoFit/>
            </a:bodyPr>
            <a:lstStyle/>
            <a:p>
              <a:pPr algn="l"/>
              <a:r>
                <a:rPr lang="zh-CN" sz="825" dirty="0">
                  <a:solidFill>
                    <a:srgbClr val="1E4DBC"/>
                  </a:solidFill>
                  <a:latin typeface="Consolas"/>
                  <a:ea typeface="Microsoft YaHei"/>
                  <a:cs typeface="Consolas"/>
                </a:rPr>
                <a:t>09</a:t>
              </a:r>
            </a:p>
          </p:txBody>
        </p:sp>
        <p:sp>
          <p:nvSpPr>
            <p:cNvPr id="41" name="TextBox 41"/>
            <p:cNvSpPr txBox="1"/>
            <p:nvPr/>
          </p:nvSpPr>
          <p:spPr>
            <a:xfrm>
              <a:off x="4578668" y="3190399"/>
              <a:ext cx="2357257"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It's Nice That · Tokyo Risograph</a:t>
              </a:r>
            </a:p>
          </p:txBody>
        </p:sp>
        <p:sp>
          <p:nvSpPr>
            <p:cNvPr id="42" name="TextBox 42"/>
            <p:cNvSpPr txBox="1"/>
            <p:nvPr/>
          </p:nvSpPr>
          <p:spPr>
            <a:xfrm>
              <a:off x="4294822" y="3397091"/>
              <a:ext cx="3491103"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itsnicethat.com/articles/the-view-from-tokyo-risograph</a:t>
              </a:r>
            </a:p>
          </p:txBody>
        </p:sp>
        <p:sp>
          <p:nvSpPr>
            <p:cNvPr id="43" name="TextBox 43"/>
            <p:cNvSpPr txBox="1"/>
            <p:nvPr/>
          </p:nvSpPr>
          <p:spPr>
            <a:xfrm>
              <a:off x="4294822" y="3682841"/>
              <a:ext cx="123373" cy="167640"/>
            </a:xfrm>
            <a:prstGeom prst="rect">
              <a:avLst/>
            </a:prstGeom>
            <a:noFill/>
            <a:ln>
              <a:noFill/>
            </a:ln>
          </p:spPr>
          <p:txBody>
            <a:bodyPr wrap="none" lIns="0" tIns="0" rIns="0" bIns="0" anchor="t" anchorCtr="0">
              <a:spAutoFit/>
            </a:bodyPr>
            <a:lstStyle/>
            <a:p>
              <a:pPr algn="l"/>
              <a:r>
                <a:rPr lang="zh-CN" sz="825" dirty="0">
                  <a:solidFill>
                    <a:srgbClr val="1E4DBC"/>
                  </a:solidFill>
                  <a:latin typeface="Consolas"/>
                  <a:ea typeface="Microsoft YaHei"/>
                  <a:cs typeface="Consolas"/>
                </a:rPr>
                <a:t>10</a:t>
              </a:r>
            </a:p>
          </p:txBody>
        </p:sp>
        <p:sp>
          <p:nvSpPr>
            <p:cNvPr id="44" name="TextBox 44"/>
            <p:cNvSpPr txBox="1"/>
            <p:nvPr/>
          </p:nvSpPr>
          <p:spPr>
            <a:xfrm>
              <a:off x="4578668" y="3666649"/>
              <a:ext cx="2432016"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AFAR · 17 Independent Bookstores</a:t>
              </a:r>
            </a:p>
          </p:txBody>
        </p:sp>
        <p:sp>
          <p:nvSpPr>
            <p:cNvPr id="45" name="TextBox 45"/>
            <p:cNvSpPr txBox="1"/>
            <p:nvPr/>
          </p:nvSpPr>
          <p:spPr>
            <a:xfrm>
              <a:off x="4294822" y="3873341"/>
              <a:ext cx="3256145"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afar.com/magazine/the-best-independent-bookstores</a:t>
              </a:r>
            </a:p>
          </p:txBody>
        </p:sp>
        <p:sp>
          <p:nvSpPr>
            <p:cNvPr id="46" name="TextBox 46"/>
            <p:cNvSpPr txBox="1"/>
            <p:nvPr/>
          </p:nvSpPr>
          <p:spPr>
            <a:xfrm>
              <a:off x="4294822" y="4159091"/>
              <a:ext cx="93250" cy="167640"/>
            </a:xfrm>
            <a:prstGeom prst="rect">
              <a:avLst/>
            </a:prstGeom>
            <a:noFill/>
            <a:ln>
              <a:noFill/>
            </a:ln>
          </p:spPr>
          <p:txBody>
            <a:bodyPr wrap="none" lIns="0" tIns="0" rIns="0" bIns="0" anchor="t" anchorCtr="0">
              <a:spAutoFit/>
            </a:bodyPr>
            <a:lstStyle/>
            <a:p>
              <a:pPr algn="l"/>
              <a:r>
                <a:rPr lang="zh-CN" sz="825" dirty="0">
                  <a:solidFill>
                    <a:srgbClr val="1E4DBC"/>
                  </a:solidFill>
                  <a:latin typeface="Consolas"/>
                  <a:ea typeface="Microsoft YaHei"/>
                  <a:cs typeface="Consolas"/>
                </a:rPr>
                <a:t>11</a:t>
              </a:r>
            </a:p>
          </p:txBody>
        </p:sp>
        <p:sp>
          <p:nvSpPr>
            <p:cNvPr id="47" name="TextBox 47"/>
            <p:cNvSpPr txBox="1"/>
            <p:nvPr/>
          </p:nvSpPr>
          <p:spPr>
            <a:xfrm>
              <a:off x="4578668" y="4142899"/>
              <a:ext cx="2282497"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Wikipedia · Jimbōchō Book Town</a:t>
              </a:r>
            </a:p>
          </p:txBody>
        </p:sp>
        <p:sp>
          <p:nvSpPr>
            <p:cNvPr id="48" name="TextBox 48"/>
            <p:cNvSpPr txBox="1"/>
            <p:nvPr/>
          </p:nvSpPr>
          <p:spPr>
            <a:xfrm>
              <a:off x="4294822" y="4349591"/>
              <a:ext cx="2587419"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en.wikipedia.org/wiki/Jimbōchō_Book_Town</a:t>
              </a:r>
            </a:p>
          </p:txBody>
        </p:sp>
        <p:sp>
          <p:nvSpPr>
            <p:cNvPr id="49" name="TextBox 49"/>
            <p:cNvSpPr txBox="1"/>
            <p:nvPr/>
          </p:nvSpPr>
          <p:spPr>
            <a:xfrm>
              <a:off x="4294822" y="4635341"/>
              <a:ext cx="123373" cy="167640"/>
            </a:xfrm>
            <a:prstGeom prst="rect">
              <a:avLst/>
            </a:prstGeom>
            <a:noFill/>
            <a:ln>
              <a:noFill/>
            </a:ln>
          </p:spPr>
          <p:txBody>
            <a:bodyPr wrap="none" lIns="0" tIns="0" rIns="0" bIns="0" anchor="t" anchorCtr="0">
              <a:spAutoFit/>
            </a:bodyPr>
            <a:lstStyle/>
            <a:p>
              <a:pPr algn="l"/>
              <a:r>
                <a:rPr lang="zh-CN" sz="825" dirty="0">
                  <a:solidFill>
                    <a:srgbClr val="1E4DBC"/>
                  </a:solidFill>
                  <a:latin typeface="Consolas"/>
                  <a:ea typeface="Microsoft YaHei"/>
                  <a:cs typeface="Consolas"/>
                </a:rPr>
                <a:t>12</a:t>
              </a:r>
            </a:p>
          </p:txBody>
        </p:sp>
        <p:sp>
          <p:nvSpPr>
            <p:cNvPr id="50" name="TextBox 50"/>
            <p:cNvSpPr txBox="1"/>
            <p:nvPr/>
          </p:nvSpPr>
          <p:spPr>
            <a:xfrm>
              <a:off x="4578668" y="4619149"/>
              <a:ext cx="2701150"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Wikipedia · Shakespeare and Company</a:t>
              </a:r>
            </a:p>
          </p:txBody>
        </p:sp>
        <p:sp>
          <p:nvSpPr>
            <p:cNvPr id="51" name="TextBox 51"/>
            <p:cNvSpPr txBox="1"/>
            <p:nvPr/>
          </p:nvSpPr>
          <p:spPr>
            <a:xfrm>
              <a:off x="4294822" y="4825841"/>
              <a:ext cx="2924794"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en.wikipedia.org/wiki/Shakespeare_and_Company</a:t>
              </a:r>
            </a:p>
          </p:txBody>
        </p:sp>
        <p:sp>
          <p:nvSpPr>
            <p:cNvPr id="52" name="TextBox 52"/>
            <p:cNvSpPr txBox="1"/>
            <p:nvPr/>
          </p:nvSpPr>
          <p:spPr>
            <a:xfrm>
              <a:off x="4294822" y="5111591"/>
              <a:ext cx="123373" cy="167640"/>
            </a:xfrm>
            <a:prstGeom prst="rect">
              <a:avLst/>
            </a:prstGeom>
            <a:noFill/>
            <a:ln>
              <a:noFill/>
            </a:ln>
          </p:spPr>
          <p:txBody>
            <a:bodyPr wrap="none" lIns="0" tIns="0" rIns="0" bIns="0" anchor="t" anchorCtr="0">
              <a:spAutoFit/>
            </a:bodyPr>
            <a:lstStyle/>
            <a:p>
              <a:pPr algn="l"/>
              <a:r>
                <a:rPr lang="zh-CN" sz="825" dirty="0">
                  <a:solidFill>
                    <a:srgbClr val="1E4DBC"/>
                  </a:solidFill>
                  <a:latin typeface="Consolas"/>
                  <a:ea typeface="Microsoft YaHei"/>
                  <a:cs typeface="Consolas"/>
                </a:rPr>
                <a:t>13</a:t>
              </a:r>
            </a:p>
          </p:txBody>
        </p:sp>
        <p:sp>
          <p:nvSpPr>
            <p:cNvPr id="53" name="TextBox 53"/>
            <p:cNvSpPr txBox="1"/>
            <p:nvPr/>
          </p:nvSpPr>
          <p:spPr>
            <a:xfrm>
              <a:off x="4578668" y="5095399"/>
              <a:ext cx="2491823"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Time Out Tokyo · Best bookstores</a:t>
              </a:r>
            </a:p>
          </p:txBody>
        </p:sp>
        <p:sp>
          <p:nvSpPr>
            <p:cNvPr id="54" name="TextBox 54"/>
            <p:cNvSpPr txBox="1"/>
            <p:nvPr/>
          </p:nvSpPr>
          <p:spPr>
            <a:xfrm>
              <a:off x="4294822" y="5302091"/>
              <a:ext cx="3057335"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timeout.com/tokyo/shopping/the-best-bookstores</a:t>
              </a:r>
            </a:p>
          </p:txBody>
        </p:sp>
      </p:grpSp>
      <p:grpSp>
        <p:nvGrpSpPr>
          <p:cNvPr id="79" name="Group 79"/>
          <p:cNvGrpSpPr/>
          <p:nvPr/>
        </p:nvGrpSpPr>
        <p:grpSpPr>
          <a:xfrm>
            <a:off x="8001000" y="1714500"/>
            <a:ext cx="3619500" cy="3755231"/>
            <a:chOff x="8001000" y="1714500"/>
            <a:chExt cx="3619500" cy="3755231"/>
          </a:xfrm>
        </p:grpSpPr>
        <p:sp>
          <p:nvSpPr>
            <p:cNvPr id="56" name="Rectangle 56"/>
            <p:cNvSpPr/>
            <p:nvPr/>
          </p:nvSpPr>
          <p:spPr>
            <a:xfrm>
              <a:off x="8001000" y="1714500"/>
              <a:ext cx="3619500" cy="342900"/>
            </a:xfrm>
            <a:prstGeom prst="rect">
              <a:avLst/>
            </a:prstGeom>
            <a:solidFill>
              <a:srgbClr val="E8A02E"/>
            </a:solidFill>
            <a:ln>
              <a:noFill/>
            </a:ln>
          </p:spPr>
        </p:sp>
        <p:sp>
          <p:nvSpPr>
            <p:cNvPr id="57" name="TextBox 57"/>
            <p:cNvSpPr txBox="1"/>
            <p:nvPr/>
          </p:nvSpPr>
          <p:spPr>
            <a:xfrm>
              <a:off x="8172450" y="1790700"/>
              <a:ext cx="1856422" cy="304800"/>
            </a:xfrm>
            <a:prstGeom prst="rect">
              <a:avLst/>
            </a:prstGeom>
            <a:noFill/>
            <a:ln>
              <a:noFill/>
            </a:ln>
          </p:spPr>
          <p:txBody>
            <a:bodyPr wrap="none" lIns="0" tIns="0" rIns="0" bIns="0" anchor="t" anchorCtr="0">
              <a:spAutoFit/>
            </a:bodyPr>
            <a:lstStyle/>
            <a:p>
              <a:pPr algn="l"/>
              <a:r>
                <a:rPr lang="zh-CN" sz="1500" dirty="0">
                  <a:solidFill>
                    <a:srgbClr val="1A1A1A"/>
                  </a:solidFill>
                  <a:latin typeface="Impact"/>
                  <a:ea typeface="Microsoft YaHei"/>
                  <a:cs typeface="Impact"/>
                </a:rPr>
                <a:t>中文 · 书店 · 书展</a:t>
              </a:r>
            </a:p>
          </p:txBody>
        </p:sp>
        <p:sp>
          <p:nvSpPr>
            <p:cNvPr id="58" name="TextBox 58"/>
            <p:cNvSpPr txBox="1"/>
            <p:nvPr/>
          </p:nvSpPr>
          <p:spPr>
            <a:xfrm>
              <a:off x="8009572" y="2254091"/>
              <a:ext cx="123373" cy="167640"/>
            </a:xfrm>
            <a:prstGeom prst="rect">
              <a:avLst/>
            </a:prstGeom>
            <a:noFill/>
            <a:ln>
              <a:noFill/>
            </a:ln>
          </p:spPr>
          <p:txBody>
            <a:bodyPr wrap="none" lIns="0" tIns="0" rIns="0" bIns="0" anchor="t" anchorCtr="0">
              <a:spAutoFit/>
            </a:bodyPr>
            <a:lstStyle/>
            <a:p>
              <a:pPr algn="l"/>
              <a:r>
                <a:rPr lang="zh-CN" sz="825" dirty="0">
                  <a:solidFill>
                    <a:srgbClr val="1A1A1A"/>
                  </a:solidFill>
                  <a:latin typeface="Consolas"/>
                  <a:ea typeface="Microsoft YaHei"/>
                  <a:cs typeface="Consolas"/>
                </a:rPr>
                <a:t>14</a:t>
              </a:r>
            </a:p>
          </p:txBody>
        </p:sp>
        <p:sp>
          <p:nvSpPr>
            <p:cNvPr id="59" name="TextBox 59"/>
            <p:cNvSpPr txBox="1"/>
            <p:nvPr/>
          </p:nvSpPr>
          <p:spPr>
            <a:xfrm>
              <a:off x="8293418" y="2237899"/>
              <a:ext cx="2357257"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数英 · 国内 13 家独立书店漫游指南</a:t>
              </a:r>
            </a:p>
          </p:txBody>
        </p:sp>
        <p:sp>
          <p:nvSpPr>
            <p:cNvPr id="60" name="TextBox 60"/>
            <p:cNvSpPr txBox="1"/>
            <p:nvPr/>
          </p:nvSpPr>
          <p:spPr>
            <a:xfrm>
              <a:off x="8009572" y="2444591"/>
              <a:ext cx="1822299"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digitaling.com/articles/701483</a:t>
              </a:r>
            </a:p>
          </p:txBody>
        </p:sp>
        <p:sp>
          <p:nvSpPr>
            <p:cNvPr id="61" name="TextBox 61"/>
            <p:cNvSpPr txBox="1"/>
            <p:nvPr/>
          </p:nvSpPr>
          <p:spPr>
            <a:xfrm>
              <a:off x="8009572" y="2730341"/>
              <a:ext cx="123373" cy="167640"/>
            </a:xfrm>
            <a:prstGeom prst="rect">
              <a:avLst/>
            </a:prstGeom>
            <a:noFill/>
            <a:ln>
              <a:noFill/>
            </a:ln>
          </p:spPr>
          <p:txBody>
            <a:bodyPr wrap="none" lIns="0" tIns="0" rIns="0" bIns="0" anchor="t" anchorCtr="0">
              <a:spAutoFit/>
            </a:bodyPr>
            <a:lstStyle/>
            <a:p>
              <a:pPr algn="l"/>
              <a:r>
                <a:rPr lang="zh-CN" sz="825" dirty="0">
                  <a:solidFill>
                    <a:srgbClr val="1A1A1A"/>
                  </a:solidFill>
                  <a:latin typeface="Consolas"/>
                  <a:ea typeface="Microsoft YaHei"/>
                  <a:cs typeface="Consolas"/>
                </a:rPr>
                <a:t>15</a:t>
              </a:r>
            </a:p>
          </p:txBody>
        </p:sp>
        <p:sp>
          <p:nvSpPr>
            <p:cNvPr id="62" name="TextBox 62"/>
            <p:cNvSpPr txBox="1"/>
            <p:nvPr/>
          </p:nvSpPr>
          <p:spPr>
            <a:xfrm>
              <a:off x="8293418" y="2714149"/>
              <a:ext cx="1691898"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搜狐 · 北京最棒独立书店</a:t>
              </a:r>
            </a:p>
          </p:txBody>
        </p:sp>
        <p:sp>
          <p:nvSpPr>
            <p:cNvPr id="63" name="TextBox 63"/>
            <p:cNvSpPr txBox="1"/>
            <p:nvPr/>
          </p:nvSpPr>
          <p:spPr>
            <a:xfrm>
              <a:off x="8009572" y="2920841"/>
              <a:ext cx="1804226"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sohu.com/a/234189890_554564</a:t>
              </a:r>
            </a:p>
          </p:txBody>
        </p:sp>
        <p:sp>
          <p:nvSpPr>
            <p:cNvPr id="64" name="TextBox 64"/>
            <p:cNvSpPr txBox="1"/>
            <p:nvPr/>
          </p:nvSpPr>
          <p:spPr>
            <a:xfrm>
              <a:off x="8009572" y="3206591"/>
              <a:ext cx="123373" cy="167640"/>
            </a:xfrm>
            <a:prstGeom prst="rect">
              <a:avLst/>
            </a:prstGeom>
            <a:noFill/>
            <a:ln>
              <a:noFill/>
            </a:ln>
          </p:spPr>
          <p:txBody>
            <a:bodyPr wrap="none" lIns="0" tIns="0" rIns="0" bIns="0" anchor="t" anchorCtr="0">
              <a:spAutoFit/>
            </a:bodyPr>
            <a:lstStyle/>
            <a:p>
              <a:pPr algn="l"/>
              <a:r>
                <a:rPr lang="zh-CN" sz="825" dirty="0">
                  <a:solidFill>
                    <a:srgbClr val="1A1A1A"/>
                  </a:solidFill>
                  <a:latin typeface="Consolas"/>
                  <a:ea typeface="Microsoft YaHei"/>
                  <a:cs typeface="Consolas"/>
                </a:rPr>
                <a:t>16</a:t>
              </a:r>
            </a:p>
          </p:txBody>
        </p:sp>
        <p:sp>
          <p:nvSpPr>
            <p:cNvPr id="65" name="TextBox 65"/>
            <p:cNvSpPr txBox="1"/>
            <p:nvPr/>
          </p:nvSpPr>
          <p:spPr>
            <a:xfrm>
              <a:off x="8293418" y="3190399"/>
              <a:ext cx="1961032"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UNFOLD Shanghai · Official</a:t>
              </a:r>
            </a:p>
          </p:txBody>
        </p:sp>
        <p:sp>
          <p:nvSpPr>
            <p:cNvPr id="66" name="TextBox 66"/>
            <p:cNvSpPr txBox="1"/>
            <p:nvPr/>
          </p:nvSpPr>
          <p:spPr>
            <a:xfrm>
              <a:off x="8009572" y="3397091"/>
              <a:ext cx="1509022"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shanghaiartbookfair.com</a:t>
              </a:r>
            </a:p>
          </p:txBody>
        </p:sp>
        <p:sp>
          <p:nvSpPr>
            <p:cNvPr id="67" name="TextBox 67"/>
            <p:cNvSpPr txBox="1"/>
            <p:nvPr/>
          </p:nvSpPr>
          <p:spPr>
            <a:xfrm>
              <a:off x="8009572" y="3682841"/>
              <a:ext cx="123373" cy="167640"/>
            </a:xfrm>
            <a:prstGeom prst="rect">
              <a:avLst/>
            </a:prstGeom>
            <a:noFill/>
            <a:ln>
              <a:noFill/>
            </a:ln>
          </p:spPr>
          <p:txBody>
            <a:bodyPr wrap="none" lIns="0" tIns="0" rIns="0" bIns="0" anchor="t" anchorCtr="0">
              <a:spAutoFit/>
            </a:bodyPr>
            <a:lstStyle/>
            <a:p>
              <a:pPr algn="l"/>
              <a:r>
                <a:rPr lang="zh-CN" sz="825" dirty="0">
                  <a:solidFill>
                    <a:srgbClr val="1A1A1A"/>
                  </a:solidFill>
                  <a:latin typeface="Consolas"/>
                  <a:ea typeface="Microsoft YaHei"/>
                  <a:cs typeface="Consolas"/>
                </a:rPr>
                <a:t>17</a:t>
              </a:r>
            </a:p>
          </p:txBody>
        </p:sp>
        <p:sp>
          <p:nvSpPr>
            <p:cNvPr id="68" name="TextBox 68"/>
            <p:cNvSpPr txBox="1"/>
            <p:nvPr/>
          </p:nvSpPr>
          <p:spPr>
            <a:xfrm>
              <a:off x="8293418" y="3666649"/>
              <a:ext cx="2230166"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abC Art Book Fair · Official EN</a:t>
              </a:r>
            </a:p>
          </p:txBody>
        </p:sp>
        <p:sp>
          <p:nvSpPr>
            <p:cNvPr id="69" name="TextBox 69"/>
            <p:cNvSpPr txBox="1"/>
            <p:nvPr/>
          </p:nvSpPr>
          <p:spPr>
            <a:xfrm>
              <a:off x="8009572" y="3873341"/>
              <a:ext cx="1376482"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artbookinchina.com/en</a:t>
              </a:r>
            </a:p>
          </p:txBody>
        </p:sp>
        <p:sp>
          <p:nvSpPr>
            <p:cNvPr id="70" name="TextBox 70"/>
            <p:cNvSpPr txBox="1"/>
            <p:nvPr/>
          </p:nvSpPr>
          <p:spPr>
            <a:xfrm>
              <a:off x="8009572" y="4159091"/>
              <a:ext cx="123373" cy="167640"/>
            </a:xfrm>
            <a:prstGeom prst="rect">
              <a:avLst/>
            </a:prstGeom>
            <a:noFill/>
            <a:ln>
              <a:noFill/>
            </a:ln>
          </p:spPr>
          <p:txBody>
            <a:bodyPr wrap="none" lIns="0" tIns="0" rIns="0" bIns="0" anchor="t" anchorCtr="0">
              <a:spAutoFit/>
            </a:bodyPr>
            <a:lstStyle/>
            <a:p>
              <a:pPr algn="l"/>
              <a:r>
                <a:rPr lang="zh-CN" sz="825" dirty="0">
                  <a:solidFill>
                    <a:srgbClr val="1A1A1A"/>
                  </a:solidFill>
                  <a:latin typeface="Consolas"/>
                  <a:ea typeface="Microsoft YaHei"/>
                  <a:cs typeface="Consolas"/>
                </a:rPr>
                <a:t>18</a:t>
              </a:r>
            </a:p>
          </p:txBody>
        </p:sp>
        <p:sp>
          <p:nvSpPr>
            <p:cNvPr id="71" name="TextBox 71"/>
            <p:cNvSpPr txBox="1"/>
            <p:nvPr/>
          </p:nvSpPr>
          <p:spPr>
            <a:xfrm>
              <a:off x="8293418" y="4142899"/>
              <a:ext cx="2402112"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Sixth Tone · Art Book Fair Bubble</a:t>
              </a:r>
            </a:p>
          </p:txBody>
        </p:sp>
        <p:sp>
          <p:nvSpPr>
            <p:cNvPr id="72" name="TextBox 72"/>
            <p:cNvSpPr txBox="1"/>
            <p:nvPr/>
          </p:nvSpPr>
          <p:spPr>
            <a:xfrm>
              <a:off x="8009572" y="4349591"/>
              <a:ext cx="1731931"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sixthtone.com/news/1008799</a:t>
              </a:r>
            </a:p>
          </p:txBody>
        </p:sp>
        <p:sp>
          <p:nvSpPr>
            <p:cNvPr id="73" name="TextBox 73"/>
            <p:cNvSpPr txBox="1"/>
            <p:nvPr/>
          </p:nvSpPr>
          <p:spPr>
            <a:xfrm>
              <a:off x="8009572" y="4635341"/>
              <a:ext cx="123373" cy="167640"/>
            </a:xfrm>
            <a:prstGeom prst="rect">
              <a:avLst/>
            </a:prstGeom>
            <a:noFill/>
            <a:ln>
              <a:noFill/>
            </a:ln>
          </p:spPr>
          <p:txBody>
            <a:bodyPr wrap="none" lIns="0" tIns="0" rIns="0" bIns="0" anchor="t" anchorCtr="0">
              <a:spAutoFit/>
            </a:bodyPr>
            <a:lstStyle/>
            <a:p>
              <a:pPr algn="l"/>
              <a:r>
                <a:rPr lang="zh-CN" sz="825" dirty="0">
                  <a:solidFill>
                    <a:srgbClr val="1A1A1A"/>
                  </a:solidFill>
                  <a:latin typeface="Consolas"/>
                  <a:ea typeface="Microsoft YaHei"/>
                  <a:cs typeface="Consolas"/>
                </a:rPr>
                <a:t>19</a:t>
              </a:r>
            </a:p>
          </p:txBody>
        </p:sp>
        <p:sp>
          <p:nvSpPr>
            <p:cNvPr id="74" name="TextBox 74"/>
            <p:cNvSpPr txBox="1"/>
            <p:nvPr/>
          </p:nvSpPr>
          <p:spPr>
            <a:xfrm>
              <a:off x="8293418" y="4619149"/>
              <a:ext cx="2125503"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Nippon.com · 神保町 Jinbōchō</a:t>
              </a:r>
            </a:p>
          </p:txBody>
        </p:sp>
        <p:sp>
          <p:nvSpPr>
            <p:cNvPr id="75" name="TextBox 75"/>
            <p:cNvSpPr txBox="1"/>
            <p:nvPr/>
          </p:nvSpPr>
          <p:spPr>
            <a:xfrm>
              <a:off x="8009572" y="4825841"/>
              <a:ext cx="2081355"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nippon.com/en/japan-topics/b11003</a:t>
              </a:r>
            </a:p>
          </p:txBody>
        </p:sp>
        <p:sp>
          <p:nvSpPr>
            <p:cNvPr id="76" name="TextBox 76"/>
            <p:cNvSpPr txBox="1"/>
            <p:nvPr/>
          </p:nvSpPr>
          <p:spPr>
            <a:xfrm>
              <a:off x="8009572" y="5111591"/>
              <a:ext cx="153495" cy="167640"/>
            </a:xfrm>
            <a:prstGeom prst="rect">
              <a:avLst/>
            </a:prstGeom>
            <a:noFill/>
            <a:ln>
              <a:noFill/>
            </a:ln>
          </p:spPr>
          <p:txBody>
            <a:bodyPr wrap="none" lIns="0" tIns="0" rIns="0" bIns="0" anchor="t" anchorCtr="0">
              <a:spAutoFit/>
            </a:bodyPr>
            <a:lstStyle/>
            <a:p>
              <a:pPr algn="l"/>
              <a:r>
                <a:rPr lang="zh-CN" sz="825" dirty="0">
                  <a:solidFill>
                    <a:srgbClr val="1A1A1A"/>
                  </a:solidFill>
                  <a:latin typeface="Consolas"/>
                  <a:ea typeface="Microsoft YaHei"/>
                  <a:cs typeface="Consolas"/>
                </a:rPr>
                <a:t>20</a:t>
              </a:r>
            </a:p>
          </p:txBody>
        </p:sp>
        <p:sp>
          <p:nvSpPr>
            <p:cNvPr id="77" name="TextBox 77"/>
            <p:cNvSpPr txBox="1"/>
            <p:nvPr/>
          </p:nvSpPr>
          <p:spPr>
            <a:xfrm>
              <a:off x="8293418" y="5095399"/>
              <a:ext cx="2162882" cy="198120"/>
            </a:xfrm>
            <a:prstGeom prst="rect">
              <a:avLst/>
            </a:prstGeom>
            <a:noFill/>
            <a:ln>
              <a:noFill/>
            </a:ln>
          </p:spPr>
          <p:txBody>
            <a:bodyPr wrap="none" lIns="0" tIns="0" rIns="0" bIns="0" anchor="t" anchorCtr="0">
              <a:spAutoFit/>
            </a:bodyPr>
            <a:lstStyle/>
            <a:p>
              <a:pPr algn="l"/>
              <a:r>
                <a:rPr lang="zh-CN" sz="975" b="1" dirty="0">
                  <a:solidFill>
                    <a:srgbClr val="1A1A1A"/>
                  </a:solidFill>
                  <a:latin typeface="Arial"/>
                  <a:ea typeface="Microsoft YaHei"/>
                  <a:cs typeface="Arial"/>
                </a:rPr>
                <a:t>Wikimedia Commons · 图片素材</a:t>
              </a:r>
            </a:p>
          </p:txBody>
        </p:sp>
        <p:sp>
          <p:nvSpPr>
            <p:cNvPr id="78" name="TextBox 78"/>
            <p:cNvSpPr txBox="1"/>
            <p:nvPr/>
          </p:nvSpPr>
          <p:spPr>
            <a:xfrm>
              <a:off x="8009572" y="5302091"/>
              <a:ext cx="2093405"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commons.wikimedia.org · CC BY 2.0</a:t>
              </a:r>
            </a:p>
          </p:txBody>
        </p:sp>
      </p:grpSp>
      <p:grpSp>
        <p:nvGrpSpPr>
          <p:cNvPr id="86" name="Group 86"/>
          <p:cNvGrpSpPr/>
          <p:nvPr/>
        </p:nvGrpSpPr>
        <p:grpSpPr>
          <a:xfrm>
            <a:off x="571500" y="5715000"/>
            <a:ext cx="11077575" cy="695325"/>
            <a:chOff x="571500" y="5715000"/>
            <a:chExt cx="11077575" cy="695325"/>
          </a:xfrm>
        </p:grpSpPr>
        <p:sp>
          <p:nvSpPr>
            <p:cNvPr id="80" name="Rectangle 80"/>
            <p:cNvSpPr/>
            <p:nvPr/>
          </p:nvSpPr>
          <p:spPr>
            <a:xfrm>
              <a:off x="571500" y="5715000"/>
              <a:ext cx="11049000" cy="666750"/>
            </a:xfrm>
            <a:prstGeom prst="rect">
              <a:avLst/>
            </a:prstGeom>
            <a:solidFill>
              <a:srgbClr val="1A1A1A"/>
            </a:solidFill>
            <a:ln>
              <a:noFill/>
            </a:ln>
          </p:spPr>
        </p:sp>
        <p:sp>
          <p:nvSpPr>
            <p:cNvPr id="81" name="Rectangle 81"/>
            <p:cNvSpPr/>
            <p:nvPr/>
          </p:nvSpPr>
          <p:spPr>
            <a:xfrm>
              <a:off x="600075" y="5743575"/>
              <a:ext cx="11049000" cy="666750"/>
            </a:xfrm>
            <a:prstGeom prst="rect">
              <a:avLst/>
            </a:prstGeom>
            <a:solidFill>
              <a:srgbClr val="FF5C8A">
                <a:alpha val="55000"/>
              </a:srgbClr>
            </a:solidFill>
            <a:ln>
              <a:noFill/>
            </a:ln>
          </p:spPr>
        </p:sp>
        <p:sp>
          <p:nvSpPr>
            <p:cNvPr id="82" name="Rectangle 82"/>
            <p:cNvSpPr/>
            <p:nvPr/>
          </p:nvSpPr>
          <p:spPr>
            <a:xfrm>
              <a:off x="571500" y="5715000"/>
              <a:ext cx="11049000" cy="666750"/>
            </a:xfrm>
            <a:prstGeom prst="rect">
              <a:avLst/>
            </a:prstGeom>
            <a:solidFill>
              <a:srgbClr val="1A1A1A"/>
            </a:solidFill>
            <a:ln>
              <a:noFill/>
            </a:ln>
          </p:spPr>
        </p:sp>
        <p:sp>
          <p:nvSpPr>
            <p:cNvPr id="83" name="TextBox 83"/>
            <p:cNvSpPr txBox="1"/>
            <p:nvPr/>
          </p:nvSpPr>
          <p:spPr>
            <a:xfrm>
              <a:off x="748665" y="5887402"/>
              <a:ext cx="558036" cy="213360"/>
            </a:xfrm>
            <a:prstGeom prst="rect">
              <a:avLst/>
            </a:prstGeom>
            <a:noFill/>
            <a:ln>
              <a:noFill/>
            </a:ln>
          </p:spPr>
          <p:txBody>
            <a:bodyPr wrap="none" lIns="0" tIns="0" rIns="0" bIns="0" anchor="t" anchorCtr="0">
              <a:spAutoFit/>
            </a:bodyPr>
            <a:lstStyle/>
            <a:p>
              <a:pPr algn="l"/>
              <a:r>
                <a:rPr lang="zh-CN" sz="1050" b="1" dirty="0">
                  <a:solidFill>
                    <a:srgbClr val="FF5C8A"/>
                  </a:solidFill>
                  <a:latin typeface="Arial"/>
                  <a:ea typeface="Microsoft YaHei"/>
                  <a:cs typeface="Arial"/>
                </a:rPr>
                <a:t>致谢 ＞</a:t>
              </a:r>
            </a:p>
          </p:txBody>
        </p:sp>
        <p:sp>
          <p:nvSpPr>
            <p:cNvPr id="84" name="TextBox 84"/>
            <p:cNvSpPr txBox="1"/>
            <p:nvPr/>
          </p:nvSpPr>
          <p:spPr>
            <a:xfrm>
              <a:off x="1415415" y="5887402"/>
              <a:ext cx="6743509"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研究 / 排版 / 视觉 由 PPT Master + Gemini 3.1 Flash Image + screen-print × duotone 风格生成</a:t>
              </a:r>
            </a:p>
          </p:txBody>
        </p:sp>
        <p:sp>
          <p:nvSpPr>
            <p:cNvPr id="85" name="TextBox 85"/>
            <p:cNvSpPr txBox="1"/>
            <p:nvPr/>
          </p:nvSpPr>
          <p:spPr>
            <a:xfrm>
              <a:off x="748665" y="6125528"/>
              <a:ext cx="7295578"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参考图像取自 Wikimedia Commons (CC BY 2.0)；AI 图像为本 deck 专属合成，不构成任何品牌 / 商标关联</a:t>
              </a:r>
            </a:p>
          </p:txBody>
        </p:sp>
      </p:grpSp>
      <p:grpSp>
        <p:nvGrpSpPr>
          <p:cNvPr id="89" name="Group 89"/>
          <p:cNvGrpSpPr/>
          <p:nvPr/>
        </p:nvGrpSpPr>
        <p:grpSpPr>
          <a:xfrm>
            <a:off x="561022" y="6654641"/>
            <a:ext cx="11069956" cy="167640"/>
            <a:chOff x="561022" y="6654641"/>
            <a:chExt cx="11069956" cy="167640"/>
          </a:xfrm>
        </p:grpSpPr>
        <p:sp>
          <p:nvSpPr>
            <p:cNvPr id="87" name="TextBox 87"/>
            <p:cNvSpPr txBox="1"/>
            <p:nvPr/>
          </p:nvSpPr>
          <p:spPr>
            <a:xfrm>
              <a:off x="561022" y="6654641"/>
              <a:ext cx="1388531"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P17 · SOURCES &amp; CREDITS</a:t>
              </a:r>
            </a:p>
          </p:txBody>
        </p:sp>
        <p:sp>
          <p:nvSpPr>
            <p:cNvPr id="88" name="TextBox 88"/>
            <p:cNvSpPr txBox="1"/>
            <p:nvPr/>
          </p:nvSpPr>
          <p:spPr>
            <a:xfrm>
              <a:off x="9405033" y="6654641"/>
              <a:ext cx="2225945"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RESEARCHED 2026-05-17 · CHECKED LIVE</a:t>
              </a:r>
            </a:p>
          </p:txBody>
        </p:sp>
      </p:grpSp>
    </p:spTree>
  </p:cSld>
  <p:clrMapOvr>
    <a:masterClrMapping/>
  </p:clrMapOvr>
  <p:transition xmlns:p14="http://schemas.microsoft.com/office/powerpoint/2010/main" p14:dur="3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50"/>
                                        <p:tgtEl>
                                          <p:spTgt spid="31"/>
                                        </p:tgtEl>
                                      </p:cBhvr>
                                    </p:animEffect>
                                  </p:childTnLst>
                                </p:cTn>
                              </p:par>
                            </p:childTnLst>
                          </p:cTn>
                        </p:par>
                        <p:par>
                          <p:cTn id="8" fill="hold">
                            <p:stCondLst>
                              <p:cond delay="530"/>
                            </p:stCondLst>
                            <p:childTnLst>
                              <p:par>
                                <p:cTn id="9" presetID="1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350"/>
                                        <p:tgtEl>
                                          <p:spTgt spid="55"/>
                                        </p:tgtEl>
                                      </p:cBhvr>
                                    </p:animEffect>
                                  </p:childTnLst>
                                </p:cTn>
                              </p:par>
                            </p:childTnLst>
                          </p:cTn>
                        </p:par>
                        <p:par>
                          <p:cTn id="12" fill="hold">
                            <p:stCondLst>
                              <p:cond delay="1060"/>
                            </p:stCondLst>
                            <p:childTnLst>
                              <p:par>
                                <p:cTn id="13" presetID="10" presetClass="entr" presetSubtype="0"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350"/>
                                        <p:tgtEl>
                                          <p:spTgt spid="79"/>
                                        </p:tgtEl>
                                      </p:cBhvr>
                                    </p:animEffect>
                                  </p:childTnLst>
                                </p:cTn>
                              </p:par>
                            </p:childTnLst>
                          </p:cTn>
                        </p:par>
                        <p:par>
                          <p:cTn id="16" fill="hold">
                            <p:stCondLst>
                              <p:cond delay="1610"/>
                            </p:stCondLst>
                            <p:childTnLst>
                              <p:par>
                                <p:cTn id="17" presetID="22" presetClass="entr" presetSubtype="1" fill="hold"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left)">
                                      <p:cBhvr>
                                        <p:cTn id="19" dur="4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5" grpId="0"/>
      <p:bldP spid="79" grpId="0"/>
      <p:bldP spid="8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grpSp>
        <p:nvGrpSpPr>
          <p:cNvPr id="4" name="Group 4"/>
          <p:cNvGrpSpPr/>
          <p:nvPr/>
        </p:nvGrpSpPr>
        <p:grpSpPr>
          <a:xfrm>
            <a:off x="0" y="0"/>
            <a:ext cx="12192000" cy="6858000"/>
            <a:chOff x="0" y="0"/>
            <a:chExt cx="12192000" cy="6858000"/>
          </a:xfrm>
        </p:grpSpPr>
        <p:pic>
          <p:nvPicPr>
            <p:cNvPr id="3" name="Image 3"/>
            <p:cNvPicPr>
              <a:picLocks noChangeAspect="1"/>
            </p:cNvPicPr>
            <p:nvPr/>
          </p:nvPicPr>
          <p:blipFill>
            <a:blip r:embed="rId2"/>
            <a:stretch>
              <a:fillRect/>
            </a:stretch>
          </p:blipFill>
          <p:spPr>
            <a:xfrm>
              <a:off x="0" y="0"/>
              <a:ext cx="12192000" cy="6858000"/>
            </a:xfrm>
            <a:prstGeom prst="rect">
              <a:avLst/>
            </a:prstGeom>
          </p:spPr>
        </p:pic>
      </p:grpSp>
      <p:sp>
        <p:nvSpPr>
          <p:cNvPr id="5" name="Rectangle 5"/>
          <p:cNvSpPr/>
          <p:nvPr/>
        </p:nvSpPr>
        <p:spPr>
          <a:xfrm>
            <a:off x="0" y="0"/>
            <a:ext cx="8572500" cy="6858000"/>
          </a:xfrm>
          <a:prstGeom prst="rect">
            <a:avLst/>
          </a:prstGeom>
          <a:gradFill>
            <a:gsLst>
              <a:gs pos="0">
                <a:srgbClr val="F5EFE0">
                  <a:alpha val="94000"/>
                </a:srgbClr>
              </a:gs>
              <a:gs pos="55000">
                <a:srgbClr val="F5EFE0">
                  <a:alpha val="20000"/>
                </a:srgbClr>
              </a:gs>
              <a:gs pos="100000">
                <a:srgbClr val="F5EFE0">
                  <a:alpha val="0"/>
                </a:srgbClr>
              </a:gs>
            </a:gsLst>
            <a:lin ang="0" scaled="1"/>
          </a:gradFill>
          <a:ln>
            <a:noFill/>
          </a:ln>
        </p:spPr>
      </p:sp>
      <p:sp>
        <p:nvSpPr>
          <p:cNvPr id="6" name="Rectangle 6"/>
          <p:cNvSpPr/>
          <p:nvPr/>
        </p:nvSpPr>
        <p:spPr>
          <a:xfrm>
            <a:off x="0" y="0"/>
            <a:ext cx="12192000" cy="6858000"/>
          </a:xfrm>
          <a:prstGeom prst="rect">
            <a:avLst/>
          </a:prstGeom>
          <a:noFill/>
          <a:ln>
            <a:noFill/>
          </a:ln>
        </p:spPr>
      </p:sp>
      <p:grpSp>
        <p:nvGrpSpPr>
          <p:cNvPr id="11" name="Group 11"/>
          <p:cNvGrpSpPr/>
          <p:nvPr/>
        </p:nvGrpSpPr>
        <p:grpSpPr>
          <a:xfrm>
            <a:off x="571500" y="476250"/>
            <a:ext cx="2124075" cy="381000"/>
            <a:chOff x="571500" y="476250"/>
            <a:chExt cx="2124075" cy="381000"/>
          </a:xfrm>
        </p:grpSpPr>
        <p:sp>
          <p:nvSpPr>
            <p:cNvPr id="7" name="Rectangle 7"/>
            <p:cNvSpPr/>
            <p:nvPr/>
          </p:nvSpPr>
          <p:spPr>
            <a:xfrm>
              <a:off x="571500" y="476250"/>
              <a:ext cx="2095500" cy="342900"/>
            </a:xfrm>
            <a:prstGeom prst="rect">
              <a:avLst/>
            </a:prstGeom>
            <a:solidFill>
              <a:srgbClr val="1E4DBC"/>
            </a:solidFill>
            <a:ln>
              <a:noFill/>
            </a:ln>
          </p:spPr>
        </p:sp>
        <p:sp>
          <p:nvSpPr>
            <p:cNvPr id="8" name="Rectangle 8"/>
            <p:cNvSpPr/>
            <p:nvPr/>
          </p:nvSpPr>
          <p:spPr>
            <a:xfrm>
              <a:off x="600075" y="504825"/>
              <a:ext cx="2095500" cy="342900"/>
            </a:xfrm>
            <a:prstGeom prst="rect">
              <a:avLst/>
            </a:prstGeom>
            <a:solidFill>
              <a:srgbClr val="FF5C8A">
                <a:alpha val="85000"/>
              </a:srgbClr>
            </a:solidFill>
            <a:ln>
              <a:noFill/>
            </a:ln>
          </p:spPr>
        </p:sp>
        <p:sp>
          <p:nvSpPr>
            <p:cNvPr id="9" name="Rectangle 9"/>
            <p:cNvSpPr/>
            <p:nvPr/>
          </p:nvSpPr>
          <p:spPr>
            <a:xfrm>
              <a:off x="571500" y="476250"/>
              <a:ext cx="2095500" cy="342900"/>
            </a:xfrm>
            <a:prstGeom prst="rect">
              <a:avLst/>
            </a:prstGeom>
            <a:solidFill>
              <a:srgbClr val="1E4DBC"/>
            </a:solidFill>
            <a:ln>
              <a:noFill/>
            </a:ln>
          </p:spPr>
        </p:sp>
        <p:sp>
          <p:nvSpPr>
            <p:cNvPr id="10" name="TextBox 10"/>
            <p:cNvSpPr txBox="1"/>
            <p:nvPr/>
          </p:nvSpPr>
          <p:spPr>
            <a:xfrm>
              <a:off x="751284" y="552450"/>
              <a:ext cx="1735931" cy="304800"/>
            </a:xfrm>
            <a:prstGeom prst="rect">
              <a:avLst/>
            </a:prstGeom>
            <a:noFill/>
            <a:ln>
              <a:noFill/>
            </a:ln>
          </p:spPr>
          <p:txBody>
            <a:bodyPr wrap="none" lIns="0" tIns="0" rIns="0" bIns="0" anchor="t" anchorCtr="0">
              <a:spAutoFit/>
            </a:bodyPr>
            <a:lstStyle/>
            <a:p>
              <a:pPr algn="ctr"/>
              <a:r>
                <a:rPr lang="zh-CN" sz="1500" dirty="0">
                  <a:solidFill>
                    <a:srgbClr val="F5EFE0"/>
                  </a:solidFill>
                  <a:latin typeface="Impact"/>
                  <a:ea typeface="Microsoft YaHei"/>
                  <a:cs typeface="Impact"/>
                </a:rPr>
                <a:t>END OF ISSUE №01</a:t>
              </a:r>
            </a:p>
          </p:txBody>
        </p:sp>
      </p:grpSp>
      <p:grpSp>
        <p:nvGrpSpPr>
          <p:cNvPr id="18" name="Group 18"/>
          <p:cNvGrpSpPr/>
          <p:nvPr/>
        </p:nvGrpSpPr>
        <p:grpSpPr>
          <a:xfrm>
            <a:off x="457200" y="1933575"/>
            <a:ext cx="4591050" cy="3638550"/>
            <a:chOff x="457200" y="1933575"/>
            <a:chExt cx="4591050" cy="3638550"/>
          </a:xfrm>
        </p:grpSpPr>
        <p:sp>
          <p:nvSpPr>
            <p:cNvPr id="12" name="TextBox 12"/>
            <p:cNvSpPr txBox="1"/>
            <p:nvPr/>
          </p:nvSpPr>
          <p:spPr>
            <a:xfrm>
              <a:off x="476250" y="1952625"/>
              <a:ext cx="4572000" cy="1524000"/>
            </a:xfrm>
            <a:prstGeom prst="rect">
              <a:avLst/>
            </a:prstGeom>
            <a:noFill/>
            <a:ln>
              <a:noFill/>
            </a:ln>
          </p:spPr>
          <p:txBody>
            <a:bodyPr wrap="none" lIns="0" tIns="0" rIns="0" bIns="0" anchor="t" anchorCtr="0">
              <a:spAutoFit/>
            </a:bodyPr>
            <a:lstStyle/>
            <a:p>
              <a:pPr algn="l"/>
              <a:r>
                <a:rPr lang="zh-CN" sz="7500" dirty="0">
                  <a:solidFill>
                    <a:srgbClr val="FF5C8A"/>
                  </a:solidFill>
                  <a:latin typeface="Impact"/>
                  <a:ea typeface="Microsoft YaHei"/>
                  <a:cs typeface="Impact"/>
                </a:rPr>
                <a:t>印一份。</a:t>
              </a:r>
            </a:p>
          </p:txBody>
        </p:sp>
        <p:sp>
          <p:nvSpPr>
            <p:cNvPr id="13" name="TextBox 13"/>
            <p:cNvSpPr txBox="1"/>
            <p:nvPr/>
          </p:nvSpPr>
          <p:spPr>
            <a:xfrm>
              <a:off x="457200" y="1933575"/>
              <a:ext cx="4572000" cy="1524000"/>
            </a:xfrm>
            <a:prstGeom prst="rect">
              <a:avLst/>
            </a:prstGeom>
            <a:noFill/>
            <a:ln>
              <a:noFill/>
            </a:ln>
          </p:spPr>
          <p:txBody>
            <a:bodyPr wrap="none" lIns="0" tIns="0" rIns="0" bIns="0" anchor="t" anchorCtr="0">
              <a:spAutoFit/>
            </a:bodyPr>
            <a:lstStyle/>
            <a:p>
              <a:pPr algn="l"/>
              <a:r>
                <a:rPr lang="zh-CN" sz="7500" dirty="0">
                  <a:solidFill>
                    <a:srgbClr val="1A1A1A"/>
                  </a:solidFill>
                  <a:latin typeface="Impact"/>
                  <a:ea typeface="Microsoft YaHei"/>
                  <a:cs typeface="Impact"/>
                </a:rPr>
                <a:t>印一份。</a:t>
              </a:r>
            </a:p>
          </p:txBody>
        </p:sp>
        <p:sp>
          <p:nvSpPr>
            <p:cNvPr id="14" name="TextBox 14"/>
            <p:cNvSpPr txBox="1"/>
            <p:nvPr/>
          </p:nvSpPr>
          <p:spPr>
            <a:xfrm>
              <a:off x="476250" y="3000375"/>
              <a:ext cx="4572000" cy="1524000"/>
            </a:xfrm>
            <a:prstGeom prst="rect">
              <a:avLst/>
            </a:prstGeom>
            <a:noFill/>
            <a:ln>
              <a:noFill/>
            </a:ln>
          </p:spPr>
          <p:txBody>
            <a:bodyPr wrap="none" lIns="0" tIns="0" rIns="0" bIns="0" anchor="t" anchorCtr="0">
              <a:spAutoFit/>
            </a:bodyPr>
            <a:lstStyle/>
            <a:p>
              <a:pPr algn="l"/>
              <a:r>
                <a:rPr lang="zh-CN" sz="7500" dirty="0">
                  <a:solidFill>
                    <a:srgbClr val="FF5C8A"/>
                  </a:solidFill>
                  <a:latin typeface="Impact"/>
                  <a:ea typeface="Microsoft YaHei"/>
                  <a:cs typeface="Impact"/>
                </a:rPr>
                <a:t>送一份。</a:t>
              </a:r>
            </a:p>
          </p:txBody>
        </p:sp>
        <p:sp>
          <p:nvSpPr>
            <p:cNvPr id="15" name="TextBox 15"/>
            <p:cNvSpPr txBox="1"/>
            <p:nvPr/>
          </p:nvSpPr>
          <p:spPr>
            <a:xfrm>
              <a:off x="457200" y="2981325"/>
              <a:ext cx="4572000" cy="1524000"/>
            </a:xfrm>
            <a:prstGeom prst="rect">
              <a:avLst/>
            </a:prstGeom>
            <a:noFill/>
            <a:ln>
              <a:noFill/>
            </a:ln>
          </p:spPr>
          <p:txBody>
            <a:bodyPr wrap="none" lIns="0" tIns="0" rIns="0" bIns="0" anchor="t" anchorCtr="0">
              <a:spAutoFit/>
            </a:bodyPr>
            <a:lstStyle/>
            <a:p>
              <a:pPr algn="l"/>
              <a:r>
                <a:rPr lang="zh-CN" sz="7500" dirty="0">
                  <a:solidFill>
                    <a:srgbClr val="1E4DBC"/>
                  </a:solidFill>
                  <a:latin typeface="Impact"/>
                  <a:ea typeface="Microsoft YaHei"/>
                  <a:cs typeface="Impact"/>
                </a:rPr>
                <a:t>送一份。</a:t>
              </a:r>
            </a:p>
          </p:txBody>
        </p:sp>
        <p:sp>
          <p:nvSpPr>
            <p:cNvPr id="16" name="TextBox 16"/>
            <p:cNvSpPr txBox="1"/>
            <p:nvPr/>
          </p:nvSpPr>
          <p:spPr>
            <a:xfrm>
              <a:off x="476250" y="4048125"/>
              <a:ext cx="4572000" cy="1524000"/>
            </a:xfrm>
            <a:prstGeom prst="rect">
              <a:avLst/>
            </a:prstGeom>
            <a:noFill/>
            <a:ln>
              <a:noFill/>
            </a:ln>
          </p:spPr>
          <p:txBody>
            <a:bodyPr wrap="none" lIns="0" tIns="0" rIns="0" bIns="0" anchor="t" anchorCtr="0">
              <a:spAutoFit/>
            </a:bodyPr>
            <a:lstStyle/>
            <a:p>
              <a:pPr algn="l"/>
              <a:r>
                <a:rPr lang="zh-CN" sz="7500" dirty="0">
                  <a:solidFill>
                    <a:srgbClr val="1E4DBC"/>
                  </a:solidFill>
                  <a:latin typeface="Impact"/>
                  <a:ea typeface="Microsoft YaHei"/>
                  <a:cs typeface="Impact"/>
                </a:rPr>
                <a:t>换一份。</a:t>
              </a:r>
            </a:p>
          </p:txBody>
        </p:sp>
        <p:sp>
          <p:nvSpPr>
            <p:cNvPr id="17" name="TextBox 17"/>
            <p:cNvSpPr txBox="1"/>
            <p:nvPr/>
          </p:nvSpPr>
          <p:spPr>
            <a:xfrm>
              <a:off x="457200" y="4029075"/>
              <a:ext cx="4572000" cy="1524000"/>
            </a:xfrm>
            <a:prstGeom prst="rect">
              <a:avLst/>
            </a:prstGeom>
            <a:noFill/>
            <a:ln>
              <a:noFill/>
            </a:ln>
          </p:spPr>
          <p:txBody>
            <a:bodyPr wrap="none" lIns="0" tIns="0" rIns="0" bIns="0" anchor="t" anchorCtr="0">
              <a:spAutoFit/>
            </a:bodyPr>
            <a:lstStyle/>
            <a:p>
              <a:pPr algn="l"/>
              <a:r>
                <a:rPr lang="zh-CN" sz="7500" dirty="0">
                  <a:solidFill>
                    <a:srgbClr val="1A1A1A"/>
                  </a:solidFill>
                  <a:latin typeface="Impact"/>
                  <a:ea typeface="Microsoft YaHei"/>
                  <a:cs typeface="Impact"/>
                </a:rPr>
                <a:t>换一份。</a:t>
              </a:r>
            </a:p>
          </p:txBody>
        </p:sp>
      </p:grpSp>
      <p:grpSp>
        <p:nvGrpSpPr>
          <p:cNvPr id="25" name="Group 25"/>
          <p:cNvGrpSpPr/>
          <p:nvPr/>
        </p:nvGrpSpPr>
        <p:grpSpPr>
          <a:xfrm>
            <a:off x="571500" y="5314950"/>
            <a:ext cx="6315075" cy="828675"/>
            <a:chOff x="571500" y="5314950"/>
            <a:chExt cx="6315075" cy="828675"/>
          </a:xfrm>
        </p:grpSpPr>
        <p:sp>
          <p:nvSpPr>
            <p:cNvPr id="19" name="Rectangle 19"/>
            <p:cNvSpPr/>
            <p:nvPr/>
          </p:nvSpPr>
          <p:spPr>
            <a:xfrm>
              <a:off x="571500" y="5314950"/>
              <a:ext cx="6286500" cy="800100"/>
            </a:xfrm>
            <a:prstGeom prst="rect">
              <a:avLst/>
            </a:prstGeom>
            <a:solidFill>
              <a:srgbClr val="1A1A1A"/>
            </a:solidFill>
            <a:ln>
              <a:noFill/>
            </a:ln>
          </p:spPr>
        </p:sp>
        <p:sp>
          <p:nvSpPr>
            <p:cNvPr id="20" name="Rectangle 20"/>
            <p:cNvSpPr/>
            <p:nvPr/>
          </p:nvSpPr>
          <p:spPr>
            <a:xfrm>
              <a:off x="600075" y="5343525"/>
              <a:ext cx="6286500" cy="800100"/>
            </a:xfrm>
            <a:prstGeom prst="rect">
              <a:avLst/>
            </a:prstGeom>
            <a:solidFill>
              <a:srgbClr val="FF5C8A">
                <a:alpha val="55000"/>
              </a:srgbClr>
            </a:solidFill>
            <a:ln>
              <a:noFill/>
            </a:ln>
          </p:spPr>
        </p:sp>
        <p:sp>
          <p:nvSpPr>
            <p:cNvPr id="21" name="Rectangle 21"/>
            <p:cNvSpPr/>
            <p:nvPr/>
          </p:nvSpPr>
          <p:spPr>
            <a:xfrm>
              <a:off x="571500" y="5314950"/>
              <a:ext cx="6286500" cy="800100"/>
            </a:xfrm>
            <a:prstGeom prst="rect">
              <a:avLst/>
            </a:prstGeom>
            <a:solidFill>
              <a:srgbClr val="1A1A1A"/>
            </a:solidFill>
            <a:ln>
              <a:noFill/>
            </a:ln>
          </p:spPr>
        </p:sp>
        <p:sp>
          <p:nvSpPr>
            <p:cNvPr id="22" name="TextBox 22"/>
            <p:cNvSpPr txBox="1"/>
            <p:nvPr/>
          </p:nvSpPr>
          <p:spPr>
            <a:xfrm>
              <a:off x="735330" y="5412105"/>
              <a:ext cx="3258407" cy="426720"/>
            </a:xfrm>
            <a:prstGeom prst="rect">
              <a:avLst/>
            </a:prstGeom>
            <a:noFill/>
            <a:ln>
              <a:noFill/>
            </a:ln>
          </p:spPr>
          <p:txBody>
            <a:bodyPr wrap="none" lIns="0" tIns="0" rIns="0" bIns="0" anchor="t" anchorCtr="0">
              <a:spAutoFit/>
            </a:bodyPr>
            <a:lstStyle/>
            <a:p>
              <a:pPr algn="l"/>
              <a:r>
                <a:rPr lang="zh-CN" sz="2100" dirty="0">
                  <a:solidFill>
                    <a:srgbClr val="FF5C8A"/>
                  </a:solidFill>
                  <a:latin typeface="Impact"/>
                  <a:ea typeface="Microsoft YaHei"/>
                  <a:cs typeface="Impact"/>
                </a:rPr>
                <a:t>A ZINE IS THE WORLD'S</a:t>
              </a:r>
            </a:p>
          </p:txBody>
        </p:sp>
        <p:sp>
          <p:nvSpPr>
            <p:cNvPr id="23" name="TextBox 23"/>
            <p:cNvSpPr txBox="1"/>
            <p:nvPr/>
          </p:nvSpPr>
          <p:spPr>
            <a:xfrm>
              <a:off x="735330" y="5716905"/>
              <a:ext cx="4255198" cy="426720"/>
            </a:xfrm>
            <a:prstGeom prst="rect">
              <a:avLst/>
            </a:prstGeom>
            <a:noFill/>
            <a:ln>
              <a:noFill/>
            </a:ln>
          </p:spPr>
          <p:txBody>
            <a:bodyPr wrap="none" lIns="0" tIns="0" rIns="0" bIns="0" anchor="t" anchorCtr="0">
              <a:spAutoFit/>
            </a:bodyPr>
            <a:lstStyle/>
            <a:p>
              <a:pPr algn="l"/>
              <a:r>
                <a:rPr lang="zh-CN" sz="2100" dirty="0">
                  <a:solidFill>
                    <a:srgbClr val="F5EFE0"/>
                  </a:solidFill>
                  <a:latin typeface="Impact"/>
                  <a:ea typeface="Microsoft YaHei"/>
                  <a:cs typeface="Impact"/>
                </a:rPr>
                <a:t>SMALLEST PUBLISHING HOUSE.</a:t>
              </a:r>
            </a:p>
          </p:txBody>
        </p:sp>
        <p:sp>
          <p:nvSpPr>
            <p:cNvPr id="24" name="Rectangle 24"/>
            <p:cNvSpPr/>
            <p:nvPr/>
          </p:nvSpPr>
          <p:spPr>
            <a:xfrm>
              <a:off x="571500" y="5314950"/>
              <a:ext cx="57150" cy="800100"/>
            </a:xfrm>
            <a:prstGeom prst="rect">
              <a:avLst/>
            </a:prstGeom>
            <a:solidFill>
              <a:srgbClr val="FF5C8A"/>
            </a:solidFill>
            <a:ln>
              <a:noFill/>
            </a:ln>
          </p:spPr>
        </p:sp>
      </p:grpSp>
      <p:grpSp>
        <p:nvGrpSpPr>
          <p:cNvPr id="28" name="Group 28"/>
          <p:cNvGrpSpPr/>
          <p:nvPr/>
        </p:nvGrpSpPr>
        <p:grpSpPr>
          <a:xfrm>
            <a:off x="571500" y="6286500"/>
            <a:ext cx="6286500" cy="319088"/>
            <a:chOff x="571500" y="6286500"/>
            <a:chExt cx="6286500" cy="319088"/>
          </a:xfrm>
        </p:grpSpPr>
        <p:sp>
          <p:nvSpPr>
            <p:cNvPr id="26" name="Rectangle 26"/>
            <p:cNvSpPr/>
            <p:nvPr/>
          </p:nvSpPr>
          <p:spPr>
            <a:xfrm>
              <a:off x="571500" y="6286500"/>
              <a:ext cx="6286500" cy="304800"/>
            </a:xfrm>
            <a:prstGeom prst="rect">
              <a:avLst/>
            </a:prstGeom>
            <a:solidFill>
              <a:srgbClr val="FF5C8A"/>
            </a:solidFill>
            <a:ln>
              <a:noFill/>
            </a:ln>
          </p:spPr>
        </p:sp>
        <p:sp>
          <p:nvSpPr>
            <p:cNvPr id="27" name="TextBox 27"/>
            <p:cNvSpPr txBox="1"/>
            <p:nvPr/>
          </p:nvSpPr>
          <p:spPr>
            <a:xfrm>
              <a:off x="748665" y="6392228"/>
              <a:ext cx="1667542" cy="213360"/>
            </a:xfrm>
            <a:prstGeom prst="rect">
              <a:avLst/>
            </a:prstGeom>
            <a:noFill/>
            <a:ln>
              <a:noFill/>
            </a:ln>
          </p:spPr>
          <p:txBody>
            <a:bodyPr wrap="none" lIns="0" tIns="0" rIns="0" bIns="0" anchor="t" anchorCtr="0">
              <a:spAutoFit/>
            </a:bodyPr>
            <a:lstStyle/>
            <a:p>
              <a:pPr algn="l"/>
              <a:r>
                <a:rPr lang="zh-CN" sz="1050" dirty="0">
                  <a:solidFill>
                    <a:srgbClr val="1A1A1A"/>
                  </a:solidFill>
                  <a:latin typeface="Consolas"/>
                  <a:ea typeface="Microsoft YaHei"/>
                  <a:cs typeface="Consolas"/>
                </a:rPr>
                <a:t>IT CAN ALSO BE YOURS.</a:t>
              </a:r>
            </a:p>
          </p:txBody>
        </p:sp>
      </p:grpSp>
      <p:grpSp>
        <p:nvGrpSpPr>
          <p:cNvPr id="36" name="Group 36"/>
          <p:cNvGrpSpPr/>
          <p:nvPr/>
        </p:nvGrpSpPr>
        <p:grpSpPr>
          <a:xfrm>
            <a:off x="9334500" y="5715000"/>
            <a:ext cx="2314575" cy="909638"/>
            <a:chOff x="9334500" y="5715000"/>
            <a:chExt cx="2314575" cy="909638"/>
          </a:xfrm>
        </p:grpSpPr>
        <p:sp>
          <p:nvSpPr>
            <p:cNvPr id="29" name="Rectangle 29"/>
            <p:cNvSpPr/>
            <p:nvPr/>
          </p:nvSpPr>
          <p:spPr>
            <a:xfrm>
              <a:off x="9334500" y="5715000"/>
              <a:ext cx="2286000" cy="876300"/>
            </a:xfrm>
            <a:prstGeom prst="rect">
              <a:avLst/>
            </a:prstGeom>
            <a:solidFill>
              <a:srgbClr val="1A1A1A"/>
            </a:solidFill>
            <a:ln>
              <a:noFill/>
            </a:ln>
          </p:spPr>
        </p:sp>
        <p:sp>
          <p:nvSpPr>
            <p:cNvPr id="30" name="Rectangle 30"/>
            <p:cNvSpPr/>
            <p:nvPr/>
          </p:nvSpPr>
          <p:spPr>
            <a:xfrm>
              <a:off x="9363075" y="5743575"/>
              <a:ext cx="2286000" cy="876300"/>
            </a:xfrm>
            <a:prstGeom prst="rect">
              <a:avLst/>
            </a:prstGeom>
            <a:solidFill>
              <a:srgbClr val="1E4DBC">
                <a:alpha val="55000"/>
              </a:srgbClr>
            </a:solidFill>
            <a:ln>
              <a:noFill/>
            </a:ln>
          </p:spPr>
        </p:sp>
        <p:sp>
          <p:nvSpPr>
            <p:cNvPr id="31" name="Rectangle 31"/>
            <p:cNvSpPr/>
            <p:nvPr/>
          </p:nvSpPr>
          <p:spPr>
            <a:xfrm>
              <a:off x="9334500" y="5715000"/>
              <a:ext cx="2286000" cy="876300"/>
            </a:xfrm>
            <a:prstGeom prst="rect">
              <a:avLst/>
            </a:prstGeom>
            <a:solidFill>
              <a:srgbClr val="1A1A1A"/>
            </a:solidFill>
            <a:ln>
              <a:noFill/>
            </a:ln>
          </p:spPr>
        </p:sp>
        <p:sp>
          <p:nvSpPr>
            <p:cNvPr id="32" name="TextBox 32"/>
            <p:cNvSpPr txBox="1"/>
            <p:nvPr/>
          </p:nvSpPr>
          <p:spPr>
            <a:xfrm>
              <a:off x="10165794" y="5892641"/>
              <a:ext cx="623411" cy="167640"/>
            </a:xfrm>
            <a:prstGeom prst="rect">
              <a:avLst/>
            </a:prstGeom>
            <a:noFill/>
            <a:ln>
              <a:noFill/>
            </a:ln>
          </p:spPr>
          <p:txBody>
            <a:bodyPr wrap="none" lIns="0" tIns="0" rIns="0" bIns="0" anchor="t" anchorCtr="0">
              <a:spAutoFit/>
            </a:bodyPr>
            <a:lstStyle/>
            <a:p>
              <a:pPr algn="ctr"/>
              <a:r>
                <a:rPr lang="zh-CN" sz="825" dirty="0">
                  <a:solidFill>
                    <a:srgbClr val="FF5C8A"/>
                  </a:solidFill>
                  <a:latin typeface="Consolas"/>
                  <a:ea typeface="Microsoft YaHei"/>
                  <a:cs typeface="Consolas"/>
                </a:rPr>
                <a:t>COLOPHON</a:t>
              </a:r>
            </a:p>
          </p:txBody>
        </p:sp>
        <p:sp>
          <p:nvSpPr>
            <p:cNvPr id="33" name="TextBox 33"/>
            <p:cNvSpPr txBox="1"/>
            <p:nvPr/>
          </p:nvSpPr>
          <p:spPr>
            <a:xfrm>
              <a:off x="9672668" y="6105049"/>
              <a:ext cx="1609663" cy="198120"/>
            </a:xfrm>
            <a:prstGeom prst="rect">
              <a:avLst/>
            </a:prstGeom>
            <a:noFill/>
            <a:ln>
              <a:noFill/>
            </a:ln>
          </p:spPr>
          <p:txBody>
            <a:bodyPr wrap="none" lIns="0" tIns="0" rIns="0" bIns="0" anchor="t" anchorCtr="0">
              <a:spAutoFit/>
            </a:bodyPr>
            <a:lstStyle/>
            <a:p>
              <a:pPr algn="ctr"/>
              <a:r>
                <a:rPr lang="zh-CN" sz="975" b="1" dirty="0">
                  <a:solidFill>
                    <a:srgbClr val="F5EFE0"/>
                  </a:solidFill>
                  <a:latin typeface="Arial"/>
                  <a:ea typeface="Microsoft YaHei"/>
                  <a:cs typeface="Arial"/>
                </a:rPr>
                <a:t>PPT Master · 风格演示</a:t>
              </a:r>
            </a:p>
          </p:txBody>
        </p:sp>
        <p:sp>
          <p:nvSpPr>
            <p:cNvPr id="34" name="TextBox 34"/>
            <p:cNvSpPr txBox="1"/>
            <p:nvPr/>
          </p:nvSpPr>
          <p:spPr>
            <a:xfrm>
              <a:off x="9900714" y="6311741"/>
              <a:ext cx="1153573" cy="167640"/>
            </a:xfrm>
            <a:prstGeom prst="rect">
              <a:avLst/>
            </a:prstGeom>
            <a:noFill/>
            <a:ln>
              <a:noFill/>
            </a:ln>
          </p:spPr>
          <p:txBody>
            <a:bodyPr wrap="none" lIns="0" tIns="0" rIns="0" bIns="0" anchor="t" anchorCtr="0">
              <a:spAutoFit/>
            </a:bodyPr>
            <a:lstStyle/>
            <a:p>
              <a:pPr algn="ctr"/>
              <a:r>
                <a:rPr lang="zh-CN" sz="825" dirty="0">
                  <a:solidFill>
                    <a:srgbClr val="F5EFE0"/>
                  </a:solidFill>
                  <a:latin typeface="Consolas"/>
                  <a:ea typeface="Microsoft YaHei"/>
                  <a:cs typeface="Consolas"/>
                </a:rPr>
                <a:t>RISO ZINE · 2026-05</a:t>
              </a:r>
            </a:p>
          </p:txBody>
        </p:sp>
        <p:sp>
          <p:nvSpPr>
            <p:cNvPr id="35" name="TextBox 35"/>
            <p:cNvSpPr txBox="1"/>
            <p:nvPr/>
          </p:nvSpPr>
          <p:spPr>
            <a:xfrm>
              <a:off x="9824442" y="6472238"/>
              <a:ext cx="1306116" cy="152400"/>
            </a:xfrm>
            <a:prstGeom prst="rect">
              <a:avLst/>
            </a:prstGeom>
            <a:noFill/>
            <a:ln>
              <a:noFill/>
            </a:ln>
          </p:spPr>
          <p:txBody>
            <a:bodyPr wrap="none" lIns="0" tIns="0" rIns="0" bIns="0" anchor="t" anchorCtr="0">
              <a:spAutoFit/>
            </a:bodyPr>
            <a:lstStyle/>
            <a:p>
              <a:pPr algn="ctr"/>
              <a:r>
                <a:rPr lang="zh-CN" sz="750" dirty="0">
                  <a:solidFill>
                    <a:srgbClr val="FF5C8A"/>
                  </a:solidFill>
                  <a:latin typeface="Consolas"/>
                  <a:ea typeface="Microsoft YaHei"/>
                  <a:cs typeface="Consolas"/>
                </a:rPr>
                <a:t>SCREEN-PRINT × DUOTONE</a:t>
              </a:r>
            </a:p>
          </p:txBody>
        </p:sp>
      </p:grpSp>
    </p:spTree>
  </p:cSld>
  <p:clrMapOvr>
    <a:masterClrMapping/>
  </p:clrMapOvr>
  <p:transition xmlns:p14="http://schemas.microsoft.com/office/powerpoint/2010/main" p14:dur="55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50"/>
                                        <p:tgtEl>
                                          <p:spTgt spid="4"/>
                                        </p:tgtEl>
                                      </p:cBhvr>
                                    </p:animEffect>
                                  </p:childTnLst>
                                </p:cTn>
                              </p:par>
                            </p:childTnLst>
                          </p:cTn>
                        </p:par>
                        <p:par>
                          <p:cTn id="8" fill="hold">
                            <p:stCondLst>
                              <p:cond delay="650"/>
                            </p:stCondLst>
                            <p:childTnLst>
                              <p:par>
                                <p:cTn id="9" presetID="1"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2" fill="hold">
                            <p:stCondLst>
                              <p:cond delay="125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50"/>
                                        <p:tgtEl>
                                          <p:spTgt spid="25"/>
                                        </p:tgtEl>
                                      </p:cBhvr>
                                    </p:animEffect>
                                  </p:childTnLst>
                                </p:cTn>
                              </p:par>
                            </p:childTnLst>
                          </p:cTn>
                        </p:par>
                        <p:par>
                          <p:cTn id="20" fill="hold">
                            <p:stCondLst>
                              <p:cond delay="2750"/>
                            </p:stCondLst>
                            <p:childTnLst>
                              <p:par>
                                <p:cTn id="21" presetID="1"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par>
                          <p:cTn id="24" fill="hold">
                            <p:stCondLst>
                              <p:cond delay="3300"/>
                            </p:stCondLst>
                            <p:childTnLst>
                              <p:par>
                                <p:cTn id="25" presetID="4"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ox(in)">
                                      <p:cBhvr>
                                        <p:cTn id="27" dur="4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8" grpId="0"/>
      <p:bldP spid="25" grpId="0"/>
      <p:bldP spid="28"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sp>
        <p:nvSpPr>
          <p:cNvPr id="3" name="Rectangle 3"/>
          <p:cNvSpPr/>
          <p:nvPr/>
        </p:nvSpPr>
        <p:spPr>
          <a:xfrm>
            <a:off x="0" y="0"/>
            <a:ext cx="12192000" cy="6858000"/>
          </a:xfrm>
          <a:prstGeom prst="rect">
            <a:avLst/>
          </a:prstGeom>
          <a:noFill/>
          <a:ln>
            <a:noFill/>
          </a:ln>
        </p:spPr>
      </p:sp>
      <p:grpSp>
        <p:nvGrpSpPr>
          <p:cNvPr id="9" name="Group 9"/>
          <p:cNvGrpSpPr/>
          <p:nvPr/>
        </p:nvGrpSpPr>
        <p:grpSpPr>
          <a:xfrm>
            <a:off x="571500" y="512445"/>
            <a:ext cx="4768691" cy="806767"/>
            <a:chOff x="571500" y="512445"/>
            <a:chExt cx="4768691" cy="806767"/>
          </a:xfrm>
        </p:grpSpPr>
        <p:sp>
          <p:nvSpPr>
            <p:cNvPr id="4" name="Rectangle 4"/>
            <p:cNvSpPr/>
            <p:nvPr/>
          </p:nvSpPr>
          <p:spPr>
            <a:xfrm>
              <a:off x="571500" y="533400"/>
              <a:ext cx="133350" cy="647700"/>
            </a:xfrm>
            <a:prstGeom prst="rect">
              <a:avLst/>
            </a:prstGeom>
            <a:solidFill>
              <a:srgbClr val="1E4DBC"/>
            </a:solidFill>
            <a:ln>
              <a:noFill/>
            </a:ln>
          </p:spPr>
        </p:sp>
        <p:sp>
          <p:nvSpPr>
            <p:cNvPr id="5" name="Rectangle 5"/>
            <p:cNvSpPr/>
            <p:nvPr/>
          </p:nvSpPr>
          <p:spPr>
            <a:xfrm>
              <a:off x="600075" y="561975"/>
              <a:ext cx="133350" cy="647700"/>
            </a:xfrm>
            <a:prstGeom prst="rect">
              <a:avLst/>
            </a:prstGeom>
            <a:solidFill>
              <a:srgbClr val="FF5C8A">
                <a:alpha val="70000"/>
              </a:srgbClr>
            </a:solidFill>
            <a:ln>
              <a:noFill/>
            </a:ln>
          </p:spPr>
        </p:sp>
        <p:sp>
          <p:nvSpPr>
            <p:cNvPr id="6" name="Rectangle 6"/>
            <p:cNvSpPr/>
            <p:nvPr/>
          </p:nvSpPr>
          <p:spPr>
            <a:xfrm>
              <a:off x="571500" y="533400"/>
              <a:ext cx="133350" cy="647700"/>
            </a:xfrm>
            <a:prstGeom prst="rect">
              <a:avLst/>
            </a:prstGeom>
            <a:solidFill>
              <a:srgbClr val="1E4DBC"/>
            </a:solidFill>
            <a:ln>
              <a:noFill/>
            </a:ln>
          </p:spPr>
        </p:sp>
        <p:sp>
          <p:nvSpPr>
            <p:cNvPr id="7" name="TextBox 7"/>
            <p:cNvSpPr txBox="1"/>
            <p:nvPr/>
          </p:nvSpPr>
          <p:spPr>
            <a:xfrm>
              <a:off x="826770" y="512445"/>
              <a:ext cx="4513421" cy="792480"/>
            </a:xfrm>
            <a:prstGeom prst="rect">
              <a:avLst/>
            </a:prstGeom>
            <a:noFill/>
            <a:ln>
              <a:noFill/>
            </a:ln>
          </p:spPr>
          <p:txBody>
            <a:bodyPr wrap="none" lIns="0" tIns="0" rIns="0" bIns="0" anchor="t" anchorCtr="0">
              <a:spAutoFit/>
            </a:bodyPr>
            <a:lstStyle/>
            <a:p>
              <a:pPr algn="l"/>
              <a:r>
                <a:rPr lang="zh-CN" sz="3900" dirty="0">
                  <a:solidFill>
                    <a:srgbClr val="1A1A1A"/>
                  </a:solidFill>
                  <a:latin typeface="Impact"/>
                  <a:ea typeface="Microsoft YaHei"/>
                  <a:cs typeface="Impact"/>
                </a:rPr>
                <a:t>CONTENTS / 目录</a:t>
              </a:r>
            </a:p>
          </p:txBody>
        </p:sp>
        <p:sp>
          <p:nvSpPr>
            <p:cNvPr id="8" name="TextBox 8"/>
            <p:cNvSpPr txBox="1"/>
            <p:nvPr/>
          </p:nvSpPr>
          <p:spPr>
            <a:xfrm>
              <a:off x="862965" y="1105852"/>
              <a:ext cx="3055382"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Consolas"/>
                  <a:ea typeface="Microsoft YaHei"/>
                  <a:cs typeface="Consolas"/>
                </a:rPr>
                <a:t>FIVE PARTS · 18 PAGES · READ IN ANY ORDER</a:t>
              </a:r>
            </a:p>
          </p:txBody>
        </p:sp>
      </p:grpSp>
      <p:sp>
        <p:nvSpPr>
          <p:cNvPr id="10" name="Line 10"/>
          <p:cNvSpPr/>
          <p:nvPr/>
        </p:nvSpPr>
        <p:spPr>
          <a:xfrm>
            <a:off x="571500" y="1447800"/>
            <a:ext cx="11049000" cy="9525"/>
          </a:xfrm>
          <a:custGeom>
            <a:avLst/>
            <a:gdLst/>
            <a:ahLst/>
            <a:cxnLst/>
            <a:rect l="l" t="t" r="r" b="b"/>
            <a:pathLst>
              <a:path w="11049000" h="9525">
                <a:moveTo>
                  <a:pt x="0" y="0"/>
                </a:moveTo>
                <a:lnTo>
                  <a:pt x="11049000" y="0"/>
                </a:lnTo>
              </a:path>
            </a:pathLst>
          </a:custGeom>
          <a:noFill/>
          <a:ln w="28575">
            <a:solidFill>
              <a:srgbClr val="1A1A1A"/>
            </a:solidFill>
          </a:ln>
        </p:spPr>
      </p:sp>
      <p:grpSp>
        <p:nvGrpSpPr>
          <p:cNvPr id="19" name="Group 19"/>
          <p:cNvGrpSpPr/>
          <p:nvPr/>
        </p:nvGrpSpPr>
        <p:grpSpPr>
          <a:xfrm>
            <a:off x="571500" y="1714500"/>
            <a:ext cx="11049000" cy="828675"/>
            <a:chOff x="571500" y="1714500"/>
            <a:chExt cx="11049000" cy="828675"/>
          </a:xfrm>
        </p:grpSpPr>
        <p:sp>
          <p:nvSpPr>
            <p:cNvPr id="11" name="Rectangle 11"/>
            <p:cNvSpPr/>
            <p:nvPr/>
          </p:nvSpPr>
          <p:spPr>
            <a:xfrm>
              <a:off x="571500" y="1714500"/>
              <a:ext cx="723900" cy="723900"/>
            </a:xfrm>
            <a:prstGeom prst="rect">
              <a:avLst/>
            </a:prstGeom>
            <a:solidFill>
              <a:srgbClr val="FF5C8A"/>
            </a:solidFill>
            <a:ln>
              <a:noFill/>
            </a:ln>
          </p:spPr>
        </p:sp>
        <p:sp>
          <p:nvSpPr>
            <p:cNvPr id="12" name="Rectangle 12"/>
            <p:cNvSpPr/>
            <p:nvPr/>
          </p:nvSpPr>
          <p:spPr>
            <a:xfrm>
              <a:off x="600075" y="1743075"/>
              <a:ext cx="723900" cy="723900"/>
            </a:xfrm>
            <a:prstGeom prst="rect">
              <a:avLst/>
            </a:prstGeom>
            <a:solidFill>
              <a:srgbClr val="1E4DBC">
                <a:alpha val="55000"/>
              </a:srgbClr>
            </a:solidFill>
            <a:ln>
              <a:noFill/>
            </a:ln>
          </p:spPr>
        </p:sp>
        <p:sp>
          <p:nvSpPr>
            <p:cNvPr id="13" name="Rectangle 13"/>
            <p:cNvSpPr/>
            <p:nvPr/>
          </p:nvSpPr>
          <p:spPr>
            <a:xfrm>
              <a:off x="571500" y="1714500"/>
              <a:ext cx="723900" cy="723900"/>
            </a:xfrm>
            <a:prstGeom prst="rect">
              <a:avLst/>
            </a:prstGeom>
            <a:solidFill>
              <a:srgbClr val="FF5C8A"/>
            </a:solidFill>
            <a:ln>
              <a:noFill/>
            </a:ln>
          </p:spPr>
        </p:sp>
        <p:sp>
          <p:nvSpPr>
            <p:cNvPr id="14" name="TextBox 14"/>
            <p:cNvSpPr txBox="1"/>
            <p:nvPr/>
          </p:nvSpPr>
          <p:spPr>
            <a:xfrm>
              <a:off x="686705" y="1872615"/>
              <a:ext cx="493490" cy="670560"/>
            </a:xfrm>
            <a:prstGeom prst="rect">
              <a:avLst/>
            </a:prstGeom>
            <a:noFill/>
            <a:ln>
              <a:noFill/>
            </a:ln>
          </p:spPr>
          <p:txBody>
            <a:bodyPr wrap="none" lIns="0" tIns="0" rIns="0" bIns="0" anchor="t" anchorCtr="0">
              <a:spAutoFit/>
            </a:bodyPr>
            <a:lstStyle/>
            <a:p>
              <a:pPr algn="ctr"/>
              <a:r>
                <a:rPr lang="zh-CN" sz="3300" dirty="0">
                  <a:solidFill>
                    <a:srgbClr val="F5EFE0"/>
                  </a:solidFill>
                  <a:latin typeface="Impact"/>
                  <a:ea typeface="Microsoft YaHei"/>
                  <a:cs typeface="Impact"/>
                </a:rPr>
                <a:t>01</a:t>
              </a:r>
            </a:p>
          </p:txBody>
        </p:sp>
        <p:sp>
          <p:nvSpPr>
            <p:cNvPr id="15" name="TextBox 15"/>
            <p:cNvSpPr txBox="1"/>
            <p:nvPr/>
          </p:nvSpPr>
          <p:spPr>
            <a:xfrm>
              <a:off x="1499235" y="1789748"/>
              <a:ext cx="3458556" cy="396240"/>
            </a:xfrm>
            <a:prstGeom prst="rect">
              <a:avLst/>
            </a:prstGeom>
            <a:noFill/>
            <a:ln>
              <a:noFill/>
            </a:ln>
          </p:spPr>
          <p:txBody>
            <a:bodyPr wrap="none" lIns="0" tIns="0" rIns="0" bIns="0" anchor="t" anchorCtr="0">
              <a:spAutoFit/>
            </a:bodyPr>
            <a:lstStyle/>
            <a:p>
              <a:pPr algn="l"/>
              <a:r>
                <a:rPr lang="zh-CN" sz="1950" b="1" dirty="0">
                  <a:solidFill>
                    <a:srgbClr val="1A1A1A"/>
                  </a:solidFill>
                  <a:latin typeface="Arial"/>
                  <a:ea typeface="Microsoft YaHei"/>
                  <a:cs typeface="Arial"/>
                </a:rPr>
                <a:t>ZINE 是什么 + 简史四浪潮</a:t>
              </a:r>
            </a:p>
          </p:txBody>
        </p:sp>
        <p:sp>
          <p:nvSpPr>
            <p:cNvPr id="16" name="TextBox 16"/>
            <p:cNvSpPr txBox="1"/>
            <p:nvPr/>
          </p:nvSpPr>
          <p:spPr>
            <a:xfrm>
              <a:off x="1508760" y="2156460"/>
              <a:ext cx="4341876" cy="243840"/>
            </a:xfrm>
            <a:prstGeom prst="rect">
              <a:avLst/>
            </a:prstGeom>
            <a:noFill/>
            <a:ln>
              <a:noFill/>
            </a:ln>
          </p:spPr>
          <p:txBody>
            <a:bodyPr wrap="none" lIns="0" tIns="0" rIns="0" bIns="0" anchor="t" anchorCtr="0">
              <a:spAutoFit/>
            </a:bodyPr>
            <a:lstStyle/>
            <a:p>
              <a:pPr algn="l"/>
              <a:r>
                <a:rPr lang="zh-CN" sz="1200" dirty="0">
                  <a:solidFill>
                    <a:srgbClr val="5A5A5A"/>
                  </a:solidFill>
                  <a:latin typeface="Arial"/>
                  <a:ea typeface="Microsoft YaHei"/>
                  <a:cs typeface="Arial"/>
                </a:rPr>
                <a:t>从科幻同人志到 Riot Grrrl，一百年里 zine 的四次浪潮</a:t>
              </a:r>
            </a:p>
          </p:txBody>
        </p:sp>
        <p:sp>
          <p:nvSpPr>
            <p:cNvPr id="17" name="Rectangle 17"/>
            <p:cNvSpPr/>
            <p:nvPr/>
          </p:nvSpPr>
          <p:spPr>
            <a:xfrm>
              <a:off x="10096500" y="1847850"/>
              <a:ext cx="1524000" cy="457200"/>
            </a:xfrm>
            <a:prstGeom prst="rect">
              <a:avLst/>
            </a:prstGeom>
            <a:solidFill>
              <a:srgbClr val="1E4DBC"/>
            </a:solidFill>
            <a:ln>
              <a:noFill/>
            </a:ln>
          </p:spPr>
        </p:sp>
        <p:sp>
          <p:nvSpPr>
            <p:cNvPr id="18" name="TextBox 18"/>
            <p:cNvSpPr txBox="1"/>
            <p:nvPr/>
          </p:nvSpPr>
          <p:spPr>
            <a:xfrm>
              <a:off x="10380722" y="2006918"/>
              <a:ext cx="955555" cy="274320"/>
            </a:xfrm>
            <a:prstGeom prst="rect">
              <a:avLst/>
            </a:prstGeom>
            <a:noFill/>
            <a:ln>
              <a:noFill/>
            </a:ln>
          </p:spPr>
          <p:txBody>
            <a:bodyPr wrap="none" lIns="0" tIns="0" rIns="0" bIns="0" anchor="t" anchorCtr="0">
              <a:spAutoFit/>
            </a:bodyPr>
            <a:lstStyle/>
            <a:p>
              <a:pPr algn="ctr"/>
              <a:r>
                <a:rPr lang="zh-CN" sz="1350" b="1" dirty="0">
                  <a:solidFill>
                    <a:srgbClr val="F5EFE0"/>
                  </a:solidFill>
                  <a:latin typeface="Consolas"/>
                  <a:ea typeface="Microsoft YaHei"/>
                  <a:cs typeface="Consolas"/>
                </a:rPr>
                <a:t>P03 — P04</a:t>
              </a:r>
            </a:p>
          </p:txBody>
        </p:sp>
      </p:grpSp>
      <p:grpSp>
        <p:nvGrpSpPr>
          <p:cNvPr id="28" name="Group 28"/>
          <p:cNvGrpSpPr/>
          <p:nvPr/>
        </p:nvGrpSpPr>
        <p:grpSpPr>
          <a:xfrm>
            <a:off x="571500" y="2667000"/>
            <a:ext cx="11049000" cy="828675"/>
            <a:chOff x="571500" y="2667000"/>
            <a:chExt cx="11049000" cy="828675"/>
          </a:xfrm>
        </p:grpSpPr>
        <p:sp>
          <p:nvSpPr>
            <p:cNvPr id="20" name="Rectangle 20"/>
            <p:cNvSpPr/>
            <p:nvPr/>
          </p:nvSpPr>
          <p:spPr>
            <a:xfrm>
              <a:off x="571500" y="2667000"/>
              <a:ext cx="723900" cy="723900"/>
            </a:xfrm>
            <a:prstGeom prst="rect">
              <a:avLst/>
            </a:prstGeom>
            <a:solidFill>
              <a:srgbClr val="1E4DBC"/>
            </a:solidFill>
            <a:ln>
              <a:noFill/>
            </a:ln>
          </p:spPr>
        </p:sp>
        <p:sp>
          <p:nvSpPr>
            <p:cNvPr id="21" name="Rectangle 21"/>
            <p:cNvSpPr/>
            <p:nvPr/>
          </p:nvSpPr>
          <p:spPr>
            <a:xfrm>
              <a:off x="600075" y="2695575"/>
              <a:ext cx="723900" cy="723900"/>
            </a:xfrm>
            <a:prstGeom prst="rect">
              <a:avLst/>
            </a:prstGeom>
            <a:solidFill>
              <a:srgbClr val="FF5C8A">
                <a:alpha val="55000"/>
              </a:srgbClr>
            </a:solidFill>
            <a:ln>
              <a:noFill/>
            </a:ln>
          </p:spPr>
        </p:sp>
        <p:sp>
          <p:nvSpPr>
            <p:cNvPr id="22" name="Rectangle 22"/>
            <p:cNvSpPr/>
            <p:nvPr/>
          </p:nvSpPr>
          <p:spPr>
            <a:xfrm>
              <a:off x="571500" y="2667000"/>
              <a:ext cx="723900" cy="723900"/>
            </a:xfrm>
            <a:prstGeom prst="rect">
              <a:avLst/>
            </a:prstGeom>
            <a:solidFill>
              <a:srgbClr val="1E4DBC"/>
            </a:solidFill>
            <a:ln>
              <a:noFill/>
            </a:ln>
          </p:spPr>
        </p:sp>
        <p:sp>
          <p:nvSpPr>
            <p:cNvPr id="23" name="TextBox 23"/>
            <p:cNvSpPr txBox="1"/>
            <p:nvPr/>
          </p:nvSpPr>
          <p:spPr>
            <a:xfrm>
              <a:off x="626459" y="2825115"/>
              <a:ext cx="613982" cy="670560"/>
            </a:xfrm>
            <a:prstGeom prst="rect">
              <a:avLst/>
            </a:prstGeom>
            <a:noFill/>
            <a:ln>
              <a:noFill/>
            </a:ln>
          </p:spPr>
          <p:txBody>
            <a:bodyPr wrap="none" lIns="0" tIns="0" rIns="0" bIns="0" anchor="t" anchorCtr="0">
              <a:spAutoFit/>
            </a:bodyPr>
            <a:lstStyle/>
            <a:p>
              <a:pPr algn="ctr"/>
              <a:r>
                <a:rPr lang="zh-CN" sz="3300" dirty="0">
                  <a:solidFill>
                    <a:srgbClr val="F5EFE0"/>
                  </a:solidFill>
                  <a:latin typeface="Impact"/>
                  <a:ea typeface="Microsoft YaHei"/>
                  <a:cs typeface="Impact"/>
                </a:rPr>
                <a:t>02</a:t>
              </a:r>
            </a:p>
          </p:txBody>
        </p:sp>
        <p:sp>
          <p:nvSpPr>
            <p:cNvPr id="24" name="TextBox 24"/>
            <p:cNvSpPr txBox="1"/>
            <p:nvPr/>
          </p:nvSpPr>
          <p:spPr>
            <a:xfrm>
              <a:off x="1499235" y="2742248"/>
              <a:ext cx="4579946" cy="396240"/>
            </a:xfrm>
            <a:prstGeom prst="rect">
              <a:avLst/>
            </a:prstGeom>
            <a:noFill/>
            <a:ln>
              <a:noFill/>
            </a:ln>
          </p:spPr>
          <p:txBody>
            <a:bodyPr wrap="none" lIns="0" tIns="0" rIns="0" bIns="0" anchor="t" anchorCtr="0">
              <a:spAutoFit/>
            </a:bodyPr>
            <a:lstStyle/>
            <a:p>
              <a:pPr algn="l"/>
              <a:r>
                <a:rPr lang="zh-CN" sz="1950" b="1" dirty="0">
                  <a:solidFill>
                    <a:srgbClr val="1A1A1A"/>
                  </a:solidFill>
                  <a:latin typeface="Arial"/>
                  <a:ea typeface="Microsoft YaHei"/>
                  <a:cs typeface="Arial"/>
                </a:rPr>
                <a:t>RISOGRAPH：zine 工艺的灵魂载体</a:t>
              </a:r>
            </a:p>
          </p:txBody>
        </p:sp>
        <p:sp>
          <p:nvSpPr>
            <p:cNvPr id="25" name="TextBox 25"/>
            <p:cNvSpPr txBox="1"/>
            <p:nvPr/>
          </p:nvSpPr>
          <p:spPr>
            <a:xfrm>
              <a:off x="1508760" y="3108960"/>
              <a:ext cx="4885182" cy="243840"/>
            </a:xfrm>
            <a:prstGeom prst="rect">
              <a:avLst/>
            </a:prstGeom>
            <a:noFill/>
            <a:ln>
              <a:noFill/>
            </a:ln>
          </p:spPr>
          <p:txBody>
            <a:bodyPr wrap="none" lIns="0" tIns="0" rIns="0" bIns="0" anchor="t" anchorCtr="0">
              <a:spAutoFit/>
            </a:bodyPr>
            <a:lstStyle/>
            <a:p>
              <a:pPr algn="l"/>
              <a:r>
                <a:rPr lang="zh-CN" sz="1200" dirty="0">
                  <a:solidFill>
                    <a:srgbClr val="5A5A5A"/>
                  </a:solidFill>
                  <a:latin typeface="Arial"/>
                  <a:ea typeface="Microsoft YaHei"/>
                  <a:cs typeface="Arial"/>
                </a:rPr>
                <a:t>套色错位、半色调、限定色 —— 让一台日本复印机变成艺术工具</a:t>
              </a:r>
            </a:p>
          </p:txBody>
        </p:sp>
        <p:sp>
          <p:nvSpPr>
            <p:cNvPr id="26" name="Rectangle 26"/>
            <p:cNvSpPr/>
            <p:nvPr/>
          </p:nvSpPr>
          <p:spPr>
            <a:xfrm>
              <a:off x="10096500" y="2800350"/>
              <a:ext cx="1524000" cy="457200"/>
            </a:xfrm>
            <a:prstGeom prst="rect">
              <a:avLst/>
            </a:prstGeom>
            <a:solidFill>
              <a:srgbClr val="1E4DBC"/>
            </a:solidFill>
            <a:ln>
              <a:noFill/>
            </a:ln>
          </p:spPr>
        </p:sp>
        <p:sp>
          <p:nvSpPr>
            <p:cNvPr id="27" name="TextBox 27"/>
            <p:cNvSpPr txBox="1"/>
            <p:nvPr/>
          </p:nvSpPr>
          <p:spPr>
            <a:xfrm>
              <a:off x="10380722" y="2959418"/>
              <a:ext cx="955555" cy="274320"/>
            </a:xfrm>
            <a:prstGeom prst="rect">
              <a:avLst/>
            </a:prstGeom>
            <a:noFill/>
            <a:ln>
              <a:noFill/>
            </a:ln>
          </p:spPr>
          <p:txBody>
            <a:bodyPr wrap="none" lIns="0" tIns="0" rIns="0" bIns="0" anchor="t" anchorCtr="0">
              <a:spAutoFit/>
            </a:bodyPr>
            <a:lstStyle/>
            <a:p>
              <a:pPr algn="ctr"/>
              <a:r>
                <a:rPr lang="zh-CN" sz="1350" b="1" dirty="0">
                  <a:solidFill>
                    <a:srgbClr val="F5EFE0"/>
                  </a:solidFill>
                  <a:latin typeface="Consolas"/>
                  <a:ea typeface="Microsoft YaHei"/>
                  <a:cs typeface="Consolas"/>
                </a:rPr>
                <a:t>P05 — P06</a:t>
              </a:r>
            </a:p>
          </p:txBody>
        </p:sp>
      </p:grpSp>
      <p:grpSp>
        <p:nvGrpSpPr>
          <p:cNvPr id="37" name="Group 37"/>
          <p:cNvGrpSpPr/>
          <p:nvPr/>
        </p:nvGrpSpPr>
        <p:grpSpPr>
          <a:xfrm>
            <a:off x="571500" y="3619500"/>
            <a:ext cx="11049000" cy="828675"/>
            <a:chOff x="571500" y="3619500"/>
            <a:chExt cx="11049000" cy="828675"/>
          </a:xfrm>
        </p:grpSpPr>
        <p:sp>
          <p:nvSpPr>
            <p:cNvPr id="29" name="Rectangle 29"/>
            <p:cNvSpPr/>
            <p:nvPr/>
          </p:nvSpPr>
          <p:spPr>
            <a:xfrm>
              <a:off x="571500" y="3619500"/>
              <a:ext cx="723900" cy="723900"/>
            </a:xfrm>
            <a:prstGeom prst="rect">
              <a:avLst/>
            </a:prstGeom>
            <a:solidFill>
              <a:srgbClr val="E8A02E"/>
            </a:solidFill>
            <a:ln>
              <a:noFill/>
            </a:ln>
          </p:spPr>
        </p:sp>
        <p:sp>
          <p:nvSpPr>
            <p:cNvPr id="30" name="Rectangle 30"/>
            <p:cNvSpPr/>
            <p:nvPr/>
          </p:nvSpPr>
          <p:spPr>
            <a:xfrm>
              <a:off x="600075" y="3648075"/>
              <a:ext cx="723900" cy="723900"/>
            </a:xfrm>
            <a:prstGeom prst="rect">
              <a:avLst/>
            </a:prstGeom>
            <a:solidFill>
              <a:srgbClr val="1E4DBC">
                <a:alpha val="55000"/>
              </a:srgbClr>
            </a:solidFill>
            <a:ln>
              <a:noFill/>
            </a:ln>
          </p:spPr>
        </p:sp>
        <p:sp>
          <p:nvSpPr>
            <p:cNvPr id="31" name="Rectangle 31"/>
            <p:cNvSpPr/>
            <p:nvPr/>
          </p:nvSpPr>
          <p:spPr>
            <a:xfrm>
              <a:off x="571500" y="3619500"/>
              <a:ext cx="723900" cy="723900"/>
            </a:xfrm>
            <a:prstGeom prst="rect">
              <a:avLst/>
            </a:prstGeom>
            <a:solidFill>
              <a:srgbClr val="E8A02E"/>
            </a:solidFill>
            <a:ln>
              <a:noFill/>
            </a:ln>
          </p:spPr>
        </p:sp>
        <p:sp>
          <p:nvSpPr>
            <p:cNvPr id="32" name="TextBox 32"/>
            <p:cNvSpPr txBox="1"/>
            <p:nvPr/>
          </p:nvSpPr>
          <p:spPr>
            <a:xfrm>
              <a:off x="626459" y="3777615"/>
              <a:ext cx="613982" cy="670560"/>
            </a:xfrm>
            <a:prstGeom prst="rect">
              <a:avLst/>
            </a:prstGeom>
            <a:noFill/>
            <a:ln>
              <a:noFill/>
            </a:ln>
          </p:spPr>
          <p:txBody>
            <a:bodyPr wrap="none" lIns="0" tIns="0" rIns="0" bIns="0" anchor="t" anchorCtr="0">
              <a:spAutoFit/>
            </a:bodyPr>
            <a:lstStyle/>
            <a:p>
              <a:pPr algn="ctr"/>
              <a:r>
                <a:rPr lang="zh-CN" sz="3300" dirty="0">
                  <a:solidFill>
                    <a:srgbClr val="F5EFE0"/>
                  </a:solidFill>
                  <a:latin typeface="Impact"/>
                  <a:ea typeface="Microsoft YaHei"/>
                  <a:cs typeface="Impact"/>
                </a:rPr>
                <a:t>03</a:t>
              </a:r>
            </a:p>
          </p:txBody>
        </p:sp>
        <p:sp>
          <p:nvSpPr>
            <p:cNvPr id="33" name="TextBox 33"/>
            <p:cNvSpPr txBox="1"/>
            <p:nvPr/>
          </p:nvSpPr>
          <p:spPr>
            <a:xfrm>
              <a:off x="1499235" y="3694748"/>
              <a:ext cx="2815626" cy="396240"/>
            </a:xfrm>
            <a:prstGeom prst="rect">
              <a:avLst/>
            </a:prstGeom>
            <a:noFill/>
            <a:ln>
              <a:noFill/>
            </a:ln>
          </p:spPr>
          <p:txBody>
            <a:bodyPr wrap="none" lIns="0" tIns="0" rIns="0" bIns="0" anchor="t" anchorCtr="0">
              <a:spAutoFit/>
            </a:bodyPr>
            <a:lstStyle/>
            <a:p>
              <a:pPr algn="l"/>
              <a:r>
                <a:rPr lang="zh-CN" sz="1950" b="1" dirty="0">
                  <a:solidFill>
                    <a:srgbClr val="1A1A1A"/>
                  </a:solidFill>
                  <a:latin typeface="Arial"/>
                  <a:ea typeface="Microsoft YaHei"/>
                  <a:cs typeface="Arial"/>
                </a:rPr>
                <a:t>怎么自己做一本 ZINE</a:t>
              </a:r>
            </a:p>
          </p:txBody>
        </p:sp>
        <p:sp>
          <p:nvSpPr>
            <p:cNvPr id="34" name="TextBox 34"/>
            <p:cNvSpPr txBox="1"/>
            <p:nvPr/>
          </p:nvSpPr>
          <p:spPr>
            <a:xfrm>
              <a:off x="1508760" y="4061460"/>
              <a:ext cx="3456813" cy="243840"/>
            </a:xfrm>
            <a:prstGeom prst="rect">
              <a:avLst/>
            </a:prstGeom>
            <a:noFill/>
            <a:ln>
              <a:noFill/>
            </a:ln>
          </p:spPr>
          <p:txBody>
            <a:bodyPr wrap="none" lIns="0" tIns="0" rIns="0" bIns="0" anchor="t" anchorCtr="0">
              <a:spAutoFit/>
            </a:bodyPr>
            <a:lstStyle/>
            <a:p>
              <a:pPr algn="l"/>
              <a:r>
                <a:rPr lang="zh-CN" sz="1200" dirty="0">
                  <a:solidFill>
                    <a:srgbClr val="5A5A5A"/>
                  </a:solidFill>
                  <a:latin typeface="Arial"/>
                  <a:ea typeface="Microsoft YaHei"/>
                  <a:cs typeface="Arial"/>
                </a:rPr>
                <a:t>八页折叠法 + 内容类型清单 —— 一张 A4 就够</a:t>
              </a:r>
            </a:p>
          </p:txBody>
        </p:sp>
        <p:sp>
          <p:nvSpPr>
            <p:cNvPr id="35" name="Rectangle 35"/>
            <p:cNvSpPr/>
            <p:nvPr/>
          </p:nvSpPr>
          <p:spPr>
            <a:xfrm>
              <a:off x="10096500" y="3752850"/>
              <a:ext cx="1524000" cy="457200"/>
            </a:xfrm>
            <a:prstGeom prst="rect">
              <a:avLst/>
            </a:prstGeom>
            <a:solidFill>
              <a:srgbClr val="1E4DBC"/>
            </a:solidFill>
            <a:ln>
              <a:noFill/>
            </a:ln>
          </p:spPr>
        </p:sp>
        <p:sp>
          <p:nvSpPr>
            <p:cNvPr id="36" name="TextBox 36"/>
            <p:cNvSpPr txBox="1"/>
            <p:nvPr/>
          </p:nvSpPr>
          <p:spPr>
            <a:xfrm>
              <a:off x="10380722" y="3911918"/>
              <a:ext cx="955555" cy="274320"/>
            </a:xfrm>
            <a:prstGeom prst="rect">
              <a:avLst/>
            </a:prstGeom>
            <a:noFill/>
            <a:ln>
              <a:noFill/>
            </a:ln>
          </p:spPr>
          <p:txBody>
            <a:bodyPr wrap="none" lIns="0" tIns="0" rIns="0" bIns="0" anchor="t" anchorCtr="0">
              <a:spAutoFit/>
            </a:bodyPr>
            <a:lstStyle/>
            <a:p>
              <a:pPr algn="ctr"/>
              <a:r>
                <a:rPr lang="zh-CN" sz="1350" b="1" dirty="0">
                  <a:solidFill>
                    <a:srgbClr val="F5EFE0"/>
                  </a:solidFill>
                  <a:latin typeface="Consolas"/>
                  <a:ea typeface="Microsoft YaHei"/>
                  <a:cs typeface="Consolas"/>
                </a:rPr>
                <a:t>P07 — P08</a:t>
              </a:r>
            </a:p>
          </p:txBody>
        </p:sp>
      </p:grpSp>
      <p:grpSp>
        <p:nvGrpSpPr>
          <p:cNvPr id="46" name="Group 46"/>
          <p:cNvGrpSpPr/>
          <p:nvPr/>
        </p:nvGrpSpPr>
        <p:grpSpPr>
          <a:xfrm>
            <a:off x="571500" y="4572000"/>
            <a:ext cx="11049000" cy="828675"/>
            <a:chOff x="571500" y="4572000"/>
            <a:chExt cx="11049000" cy="828675"/>
          </a:xfrm>
        </p:grpSpPr>
        <p:sp>
          <p:nvSpPr>
            <p:cNvPr id="38" name="Rectangle 38"/>
            <p:cNvSpPr/>
            <p:nvPr/>
          </p:nvSpPr>
          <p:spPr>
            <a:xfrm>
              <a:off x="571500" y="4572000"/>
              <a:ext cx="723900" cy="723900"/>
            </a:xfrm>
            <a:prstGeom prst="rect">
              <a:avLst/>
            </a:prstGeom>
            <a:solidFill>
              <a:srgbClr val="1E4DBC"/>
            </a:solidFill>
            <a:ln>
              <a:noFill/>
            </a:ln>
          </p:spPr>
        </p:sp>
        <p:sp>
          <p:nvSpPr>
            <p:cNvPr id="39" name="Rectangle 39"/>
            <p:cNvSpPr/>
            <p:nvPr/>
          </p:nvSpPr>
          <p:spPr>
            <a:xfrm>
              <a:off x="600075" y="4600575"/>
              <a:ext cx="723900" cy="723900"/>
            </a:xfrm>
            <a:prstGeom prst="rect">
              <a:avLst/>
            </a:prstGeom>
            <a:solidFill>
              <a:srgbClr val="FF5C8A">
                <a:alpha val="55000"/>
              </a:srgbClr>
            </a:solidFill>
            <a:ln>
              <a:noFill/>
            </a:ln>
          </p:spPr>
        </p:sp>
        <p:sp>
          <p:nvSpPr>
            <p:cNvPr id="40" name="Rectangle 40"/>
            <p:cNvSpPr/>
            <p:nvPr/>
          </p:nvSpPr>
          <p:spPr>
            <a:xfrm>
              <a:off x="571500" y="4572000"/>
              <a:ext cx="723900" cy="723900"/>
            </a:xfrm>
            <a:prstGeom prst="rect">
              <a:avLst/>
            </a:prstGeom>
            <a:solidFill>
              <a:srgbClr val="1E4DBC"/>
            </a:solidFill>
            <a:ln>
              <a:noFill/>
            </a:ln>
          </p:spPr>
        </p:sp>
        <p:sp>
          <p:nvSpPr>
            <p:cNvPr id="41" name="TextBox 41"/>
            <p:cNvSpPr txBox="1"/>
            <p:nvPr/>
          </p:nvSpPr>
          <p:spPr>
            <a:xfrm>
              <a:off x="626459" y="4730115"/>
              <a:ext cx="613982" cy="670560"/>
            </a:xfrm>
            <a:prstGeom prst="rect">
              <a:avLst/>
            </a:prstGeom>
            <a:noFill/>
            <a:ln>
              <a:noFill/>
            </a:ln>
          </p:spPr>
          <p:txBody>
            <a:bodyPr wrap="none" lIns="0" tIns="0" rIns="0" bIns="0" anchor="t" anchorCtr="0">
              <a:spAutoFit/>
            </a:bodyPr>
            <a:lstStyle/>
            <a:p>
              <a:pPr algn="ctr"/>
              <a:r>
                <a:rPr lang="zh-CN" sz="3300" dirty="0">
                  <a:solidFill>
                    <a:srgbClr val="F5EFE0"/>
                  </a:solidFill>
                  <a:latin typeface="Impact"/>
                  <a:ea typeface="Microsoft YaHei"/>
                  <a:cs typeface="Impact"/>
                </a:rPr>
                <a:t>04</a:t>
              </a:r>
            </a:p>
          </p:txBody>
        </p:sp>
        <p:sp>
          <p:nvSpPr>
            <p:cNvPr id="42" name="TextBox 42"/>
            <p:cNvSpPr txBox="1"/>
            <p:nvPr/>
          </p:nvSpPr>
          <p:spPr>
            <a:xfrm>
              <a:off x="1499235" y="4647248"/>
              <a:ext cx="3383797" cy="396240"/>
            </a:xfrm>
            <a:prstGeom prst="rect">
              <a:avLst/>
            </a:prstGeom>
            <a:noFill/>
            <a:ln>
              <a:noFill/>
            </a:ln>
          </p:spPr>
          <p:txBody>
            <a:bodyPr wrap="none" lIns="0" tIns="0" rIns="0" bIns="0" anchor="t" anchorCtr="0">
              <a:spAutoFit/>
            </a:bodyPr>
            <a:lstStyle/>
            <a:p>
              <a:pPr algn="l"/>
              <a:r>
                <a:rPr lang="zh-CN" sz="1950" b="1" dirty="0">
                  <a:solidFill>
                    <a:srgbClr val="1A1A1A"/>
                  </a:solidFill>
                  <a:latin typeface="Arial"/>
                  <a:ea typeface="Microsoft YaHei"/>
                  <a:cs typeface="Arial"/>
                </a:rPr>
                <a:t>全球 + 中国独立书店地图</a:t>
              </a:r>
            </a:p>
          </p:txBody>
        </p:sp>
        <p:sp>
          <p:nvSpPr>
            <p:cNvPr id="43" name="TextBox 43"/>
            <p:cNvSpPr txBox="1"/>
            <p:nvPr/>
          </p:nvSpPr>
          <p:spPr>
            <a:xfrm>
              <a:off x="1508760" y="5013960"/>
              <a:ext cx="5551170" cy="243840"/>
            </a:xfrm>
            <a:prstGeom prst="rect">
              <a:avLst/>
            </a:prstGeom>
            <a:noFill/>
            <a:ln>
              <a:noFill/>
            </a:ln>
          </p:spPr>
          <p:txBody>
            <a:bodyPr wrap="none" lIns="0" tIns="0" rIns="0" bIns="0" anchor="t" anchorCtr="0">
              <a:spAutoFit/>
            </a:bodyPr>
            <a:lstStyle/>
            <a:p>
              <a:pPr algn="l"/>
              <a:r>
                <a:rPr lang="zh-CN" sz="1200" dirty="0">
                  <a:solidFill>
                    <a:srgbClr val="5A5A5A"/>
                  </a:solidFill>
                  <a:latin typeface="Arial"/>
                  <a:ea typeface="Microsoft YaHei"/>
                  <a:cs typeface="Arial"/>
                </a:rPr>
                <a:t>神保町 / Shakespeare &amp; Co / 香蕉鱼 / 假杂志 + abC × UNFOLD 双书展</a:t>
              </a:r>
            </a:p>
          </p:txBody>
        </p:sp>
        <p:sp>
          <p:nvSpPr>
            <p:cNvPr id="44" name="Rectangle 44"/>
            <p:cNvSpPr/>
            <p:nvPr/>
          </p:nvSpPr>
          <p:spPr>
            <a:xfrm>
              <a:off x="10096500" y="4705350"/>
              <a:ext cx="1524000" cy="457200"/>
            </a:xfrm>
            <a:prstGeom prst="rect">
              <a:avLst/>
            </a:prstGeom>
            <a:solidFill>
              <a:srgbClr val="1E4DBC"/>
            </a:solidFill>
            <a:ln>
              <a:noFill/>
            </a:ln>
          </p:spPr>
        </p:sp>
        <p:sp>
          <p:nvSpPr>
            <p:cNvPr id="45" name="TextBox 45"/>
            <p:cNvSpPr txBox="1"/>
            <p:nvPr/>
          </p:nvSpPr>
          <p:spPr>
            <a:xfrm>
              <a:off x="10406601" y="4864418"/>
              <a:ext cx="903799" cy="274320"/>
            </a:xfrm>
            <a:prstGeom prst="rect">
              <a:avLst/>
            </a:prstGeom>
            <a:noFill/>
            <a:ln>
              <a:noFill/>
            </a:ln>
          </p:spPr>
          <p:txBody>
            <a:bodyPr wrap="none" lIns="0" tIns="0" rIns="0" bIns="0" anchor="t" anchorCtr="0">
              <a:spAutoFit/>
            </a:bodyPr>
            <a:lstStyle/>
            <a:p>
              <a:pPr algn="ctr"/>
              <a:r>
                <a:rPr lang="zh-CN" sz="1350" b="1" dirty="0">
                  <a:solidFill>
                    <a:srgbClr val="F5EFE0"/>
                  </a:solidFill>
                  <a:latin typeface="Consolas"/>
                  <a:ea typeface="Microsoft YaHei"/>
                  <a:cs typeface="Consolas"/>
                </a:rPr>
                <a:t>P09 — P13</a:t>
              </a:r>
            </a:p>
          </p:txBody>
        </p:sp>
      </p:grpSp>
      <p:grpSp>
        <p:nvGrpSpPr>
          <p:cNvPr id="55" name="Group 55"/>
          <p:cNvGrpSpPr/>
          <p:nvPr/>
        </p:nvGrpSpPr>
        <p:grpSpPr>
          <a:xfrm>
            <a:off x="571500" y="5524500"/>
            <a:ext cx="11049000" cy="828675"/>
            <a:chOff x="571500" y="5524500"/>
            <a:chExt cx="11049000" cy="828675"/>
          </a:xfrm>
        </p:grpSpPr>
        <p:sp>
          <p:nvSpPr>
            <p:cNvPr id="47" name="Rectangle 47"/>
            <p:cNvSpPr/>
            <p:nvPr/>
          </p:nvSpPr>
          <p:spPr>
            <a:xfrm>
              <a:off x="571500" y="5524500"/>
              <a:ext cx="723900" cy="723900"/>
            </a:xfrm>
            <a:prstGeom prst="rect">
              <a:avLst/>
            </a:prstGeom>
            <a:solidFill>
              <a:srgbClr val="FF5C8A"/>
            </a:solidFill>
            <a:ln>
              <a:noFill/>
            </a:ln>
          </p:spPr>
        </p:sp>
        <p:sp>
          <p:nvSpPr>
            <p:cNvPr id="48" name="Rectangle 48"/>
            <p:cNvSpPr/>
            <p:nvPr/>
          </p:nvSpPr>
          <p:spPr>
            <a:xfrm>
              <a:off x="600075" y="5553075"/>
              <a:ext cx="723900" cy="723900"/>
            </a:xfrm>
            <a:prstGeom prst="rect">
              <a:avLst/>
            </a:prstGeom>
            <a:solidFill>
              <a:srgbClr val="1E4DBC">
                <a:alpha val="55000"/>
              </a:srgbClr>
            </a:solidFill>
            <a:ln>
              <a:noFill/>
            </a:ln>
          </p:spPr>
        </p:sp>
        <p:sp>
          <p:nvSpPr>
            <p:cNvPr id="49" name="Rectangle 49"/>
            <p:cNvSpPr/>
            <p:nvPr/>
          </p:nvSpPr>
          <p:spPr>
            <a:xfrm>
              <a:off x="571500" y="5524500"/>
              <a:ext cx="723900" cy="723900"/>
            </a:xfrm>
            <a:prstGeom prst="rect">
              <a:avLst/>
            </a:prstGeom>
            <a:solidFill>
              <a:srgbClr val="FF5C8A"/>
            </a:solidFill>
            <a:ln>
              <a:noFill/>
            </a:ln>
          </p:spPr>
        </p:sp>
        <p:sp>
          <p:nvSpPr>
            <p:cNvPr id="50" name="TextBox 50"/>
            <p:cNvSpPr txBox="1"/>
            <p:nvPr/>
          </p:nvSpPr>
          <p:spPr>
            <a:xfrm>
              <a:off x="626459" y="5682615"/>
              <a:ext cx="613982" cy="670560"/>
            </a:xfrm>
            <a:prstGeom prst="rect">
              <a:avLst/>
            </a:prstGeom>
            <a:noFill/>
            <a:ln>
              <a:noFill/>
            </a:ln>
          </p:spPr>
          <p:txBody>
            <a:bodyPr wrap="none" lIns="0" tIns="0" rIns="0" bIns="0" anchor="t" anchorCtr="0">
              <a:spAutoFit/>
            </a:bodyPr>
            <a:lstStyle/>
            <a:p>
              <a:pPr algn="ctr"/>
              <a:r>
                <a:rPr lang="zh-CN" sz="3300" dirty="0">
                  <a:solidFill>
                    <a:srgbClr val="F5EFE0"/>
                  </a:solidFill>
                  <a:latin typeface="Impact"/>
                  <a:ea typeface="Microsoft YaHei"/>
                  <a:cs typeface="Impact"/>
                </a:rPr>
                <a:t>05</a:t>
              </a:r>
            </a:p>
          </p:txBody>
        </p:sp>
        <p:sp>
          <p:nvSpPr>
            <p:cNvPr id="51" name="TextBox 51"/>
            <p:cNvSpPr txBox="1"/>
            <p:nvPr/>
          </p:nvSpPr>
          <p:spPr>
            <a:xfrm>
              <a:off x="1499235" y="5599748"/>
              <a:ext cx="4026727" cy="396240"/>
            </a:xfrm>
            <a:prstGeom prst="rect">
              <a:avLst/>
            </a:prstGeom>
            <a:noFill/>
            <a:ln>
              <a:noFill/>
            </a:ln>
          </p:spPr>
          <p:txBody>
            <a:bodyPr wrap="none" lIns="0" tIns="0" rIns="0" bIns="0" anchor="t" anchorCtr="0">
              <a:spAutoFit/>
            </a:bodyPr>
            <a:lstStyle/>
            <a:p>
              <a:pPr algn="l"/>
              <a:r>
                <a:rPr lang="zh-CN" sz="1950" b="1" dirty="0">
                  <a:solidFill>
                    <a:srgbClr val="1A1A1A"/>
                  </a:solidFill>
                  <a:latin typeface="Arial"/>
                  <a:ea typeface="Microsoft YaHei"/>
                  <a:cs typeface="Arial"/>
                </a:rPr>
                <a:t>怎么逛 / 怎么收藏 / 行动清单</a:t>
              </a:r>
            </a:p>
          </p:txBody>
        </p:sp>
        <p:sp>
          <p:nvSpPr>
            <p:cNvPr id="52" name="TextBox 52"/>
            <p:cNvSpPr txBox="1"/>
            <p:nvPr/>
          </p:nvSpPr>
          <p:spPr>
            <a:xfrm>
              <a:off x="1508760" y="5966460"/>
              <a:ext cx="3483102" cy="243840"/>
            </a:xfrm>
            <a:prstGeom prst="rect">
              <a:avLst/>
            </a:prstGeom>
            <a:noFill/>
            <a:ln>
              <a:noFill/>
            </a:ln>
          </p:spPr>
          <p:txBody>
            <a:bodyPr wrap="none" lIns="0" tIns="0" rIns="0" bIns="0" anchor="t" anchorCtr="0">
              <a:spAutoFit/>
            </a:bodyPr>
            <a:lstStyle/>
            <a:p>
              <a:pPr algn="l"/>
              <a:r>
                <a:rPr lang="zh-CN" sz="1200" dirty="0">
                  <a:solidFill>
                    <a:srgbClr val="5A5A5A"/>
                  </a:solidFill>
                  <a:latin typeface="Arial"/>
                  <a:ea typeface="Microsoft YaHei"/>
                  <a:cs typeface="Arial"/>
                </a:rPr>
                <a:t>从读者到作者，你的第一本 zine 在 4 步之外</a:t>
              </a:r>
            </a:p>
          </p:txBody>
        </p:sp>
        <p:sp>
          <p:nvSpPr>
            <p:cNvPr id="53" name="Rectangle 53"/>
            <p:cNvSpPr/>
            <p:nvPr/>
          </p:nvSpPr>
          <p:spPr>
            <a:xfrm>
              <a:off x="10096500" y="5657850"/>
              <a:ext cx="1524000" cy="457200"/>
            </a:xfrm>
            <a:prstGeom prst="rect">
              <a:avLst/>
            </a:prstGeom>
            <a:solidFill>
              <a:srgbClr val="1E4DBC"/>
            </a:solidFill>
            <a:ln>
              <a:noFill/>
            </a:ln>
          </p:spPr>
        </p:sp>
        <p:sp>
          <p:nvSpPr>
            <p:cNvPr id="54" name="TextBox 54"/>
            <p:cNvSpPr txBox="1"/>
            <p:nvPr/>
          </p:nvSpPr>
          <p:spPr>
            <a:xfrm>
              <a:off x="10432479" y="5816918"/>
              <a:ext cx="852042" cy="274320"/>
            </a:xfrm>
            <a:prstGeom prst="rect">
              <a:avLst/>
            </a:prstGeom>
            <a:noFill/>
            <a:ln>
              <a:noFill/>
            </a:ln>
          </p:spPr>
          <p:txBody>
            <a:bodyPr wrap="none" lIns="0" tIns="0" rIns="0" bIns="0" anchor="t" anchorCtr="0">
              <a:spAutoFit/>
            </a:bodyPr>
            <a:lstStyle/>
            <a:p>
              <a:pPr algn="ctr"/>
              <a:r>
                <a:rPr lang="zh-CN" sz="1350" b="1" dirty="0">
                  <a:solidFill>
                    <a:srgbClr val="F5EFE0"/>
                  </a:solidFill>
                  <a:latin typeface="Consolas"/>
                  <a:ea typeface="Microsoft YaHei"/>
                  <a:cs typeface="Consolas"/>
                </a:rPr>
                <a:t>P14 — P18</a:t>
              </a:r>
            </a:p>
          </p:txBody>
        </p:sp>
      </p:grpSp>
      <p:grpSp>
        <p:nvGrpSpPr>
          <p:cNvPr id="59" name="Group 59"/>
          <p:cNvGrpSpPr/>
          <p:nvPr/>
        </p:nvGrpSpPr>
        <p:grpSpPr>
          <a:xfrm>
            <a:off x="561022" y="6572250"/>
            <a:ext cx="11069955" cy="250031"/>
            <a:chOff x="561022" y="6572250"/>
            <a:chExt cx="11069955" cy="250031"/>
          </a:xfrm>
        </p:grpSpPr>
        <p:sp>
          <p:nvSpPr>
            <p:cNvPr id="56" name="Line 56"/>
            <p:cNvSpPr/>
            <p:nvPr/>
          </p:nvSpPr>
          <p:spPr>
            <a:xfrm>
              <a:off x="571500" y="6572250"/>
              <a:ext cx="11049000" cy="9525"/>
            </a:xfrm>
            <a:custGeom>
              <a:avLst/>
              <a:gdLst/>
              <a:ahLst/>
              <a:cxnLst/>
              <a:rect l="l" t="t" r="r" b="b"/>
              <a:pathLst>
                <a:path w="11049000" h="9525">
                  <a:moveTo>
                    <a:pt x="0" y="0"/>
                  </a:moveTo>
                  <a:lnTo>
                    <a:pt x="11049000" y="0"/>
                  </a:lnTo>
                </a:path>
              </a:pathLst>
            </a:custGeom>
            <a:noFill/>
            <a:ln w="9525">
              <a:solidFill>
                <a:srgbClr val="1A1A1A"/>
              </a:solidFill>
            </a:ln>
          </p:spPr>
        </p:sp>
        <p:sp>
          <p:nvSpPr>
            <p:cNvPr id="57" name="TextBox 57"/>
            <p:cNvSpPr txBox="1"/>
            <p:nvPr/>
          </p:nvSpPr>
          <p:spPr>
            <a:xfrm>
              <a:off x="561022" y="6654641"/>
              <a:ext cx="912590"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CONTENTS — P02</a:t>
              </a:r>
            </a:p>
          </p:txBody>
        </p:sp>
        <p:sp>
          <p:nvSpPr>
            <p:cNvPr id="58" name="TextBox 58"/>
            <p:cNvSpPr txBox="1"/>
            <p:nvPr/>
          </p:nvSpPr>
          <p:spPr>
            <a:xfrm>
              <a:off x="9766506" y="6654641"/>
              <a:ext cx="1864471"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RISO NAVY × FLUO PINK ON CREAM</a:t>
              </a:r>
            </a:p>
          </p:txBody>
        </p:sp>
      </p:grpSp>
    </p:spTree>
  </p:cSld>
  <p:clrMapOvr>
    <a:masterClrMapping/>
  </p:clrMapOvr>
  <p:transition xmlns:p14="http://schemas.microsoft.com/office/powerpoint/2010/main" p14:dur="3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300"/>
                                        <p:tgtEl>
                                          <p:spTgt spid="19"/>
                                        </p:tgtEl>
                                      </p:cBhvr>
                                    </p:animEffect>
                                  </p:childTnLst>
                                </p:cTn>
                              </p:par>
                            </p:childTnLst>
                          </p:cTn>
                        </p:par>
                        <p:par>
                          <p:cTn id="8" fill="hold">
                            <p:stCondLst>
                              <p:cond delay="42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300"/>
                                        <p:tgtEl>
                                          <p:spTgt spid="28"/>
                                        </p:tgtEl>
                                      </p:cBhvr>
                                    </p:animEffect>
                                  </p:childTnLst>
                                </p:cTn>
                              </p:par>
                            </p:childTnLst>
                          </p:cTn>
                        </p:par>
                        <p:par>
                          <p:cTn id="12" fill="hold">
                            <p:stCondLst>
                              <p:cond delay="84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300"/>
                                        <p:tgtEl>
                                          <p:spTgt spid="37"/>
                                        </p:tgtEl>
                                      </p:cBhvr>
                                    </p:animEffect>
                                  </p:childTnLst>
                                </p:cTn>
                              </p:par>
                            </p:childTnLst>
                          </p:cTn>
                        </p:par>
                        <p:par>
                          <p:cTn id="16" fill="hold">
                            <p:stCondLst>
                              <p:cond delay="126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300"/>
                                        <p:tgtEl>
                                          <p:spTgt spid="46"/>
                                        </p:tgtEl>
                                      </p:cBhvr>
                                    </p:animEffect>
                                  </p:childTnLst>
                                </p:cTn>
                              </p:par>
                            </p:childTnLst>
                          </p:cTn>
                        </p:par>
                        <p:par>
                          <p:cTn id="20" fill="hold">
                            <p:stCondLst>
                              <p:cond delay="1680"/>
                            </p:stCondLst>
                            <p:childTnLst>
                              <p:par>
                                <p:cTn id="21" presetID="10"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3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7" grpId="0"/>
      <p:bldP spid="46"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sp>
        <p:nvSpPr>
          <p:cNvPr id="3" name="Rectangle 3"/>
          <p:cNvSpPr/>
          <p:nvPr/>
        </p:nvSpPr>
        <p:spPr>
          <a:xfrm>
            <a:off x="0" y="0"/>
            <a:ext cx="12192000" cy="6858000"/>
          </a:xfrm>
          <a:prstGeom prst="rect">
            <a:avLst/>
          </a:prstGeom>
          <a:noFill/>
          <a:ln>
            <a:noFill/>
          </a:ln>
        </p:spPr>
      </p:sp>
      <p:grpSp>
        <p:nvGrpSpPr>
          <p:cNvPr id="8" name="Group 8"/>
          <p:cNvGrpSpPr/>
          <p:nvPr/>
        </p:nvGrpSpPr>
        <p:grpSpPr>
          <a:xfrm>
            <a:off x="571500" y="571500"/>
            <a:ext cx="2686050" cy="6019800"/>
            <a:chOff x="571500" y="571500"/>
            <a:chExt cx="2686050" cy="6019800"/>
          </a:xfrm>
        </p:grpSpPr>
        <p:sp>
          <p:nvSpPr>
            <p:cNvPr id="4" name="Rectangle 4"/>
            <p:cNvSpPr/>
            <p:nvPr/>
          </p:nvSpPr>
          <p:spPr>
            <a:xfrm>
              <a:off x="590550" y="590550"/>
              <a:ext cx="2667000" cy="5676900"/>
            </a:xfrm>
            <a:prstGeom prst="rect">
              <a:avLst/>
            </a:prstGeom>
            <a:solidFill>
              <a:srgbClr val="FF5C8A"/>
            </a:solidFill>
            <a:ln>
              <a:noFill/>
            </a:ln>
          </p:spPr>
        </p:sp>
        <p:pic>
          <p:nvPicPr>
            <p:cNvPr id="5" name="Image 5"/>
            <p:cNvPicPr>
              <a:picLocks noChangeAspect="1"/>
            </p:cNvPicPr>
            <p:nvPr/>
          </p:nvPicPr>
          <p:blipFill>
            <a:blip r:embed="rId2"/>
            <a:srcRect l="36787" t="0" r="36787" b="0"/>
            <a:stretch>
              <a:fillRect/>
            </a:stretch>
          </p:blipFill>
          <p:spPr>
            <a:xfrm>
              <a:off x="571500" y="571500"/>
              <a:ext cx="2667000" cy="5676900"/>
            </a:xfrm>
            <a:prstGeom prst="rect">
              <a:avLst/>
            </a:prstGeom>
          </p:spPr>
        </p:pic>
        <p:sp>
          <p:nvSpPr>
            <p:cNvPr id="6" name="Rectangle 6"/>
            <p:cNvSpPr/>
            <p:nvPr/>
          </p:nvSpPr>
          <p:spPr>
            <a:xfrm>
              <a:off x="571500" y="6286500"/>
              <a:ext cx="2667000" cy="304800"/>
            </a:xfrm>
            <a:prstGeom prst="rect">
              <a:avLst/>
            </a:prstGeom>
            <a:solidFill>
              <a:srgbClr val="1E4DBC"/>
            </a:solidFill>
            <a:ln>
              <a:noFill/>
            </a:ln>
          </p:spPr>
        </p:sp>
        <p:sp>
          <p:nvSpPr>
            <p:cNvPr id="7" name="TextBox 7"/>
            <p:cNvSpPr txBox="1"/>
            <p:nvPr/>
          </p:nvSpPr>
          <p:spPr>
            <a:xfrm>
              <a:off x="950452" y="6389370"/>
              <a:ext cx="1909096" cy="182880"/>
            </a:xfrm>
            <a:prstGeom prst="rect">
              <a:avLst/>
            </a:prstGeom>
            <a:noFill/>
            <a:ln>
              <a:noFill/>
            </a:ln>
          </p:spPr>
          <p:txBody>
            <a:bodyPr wrap="none" lIns="0" tIns="0" rIns="0" bIns="0" anchor="t" anchorCtr="0">
              <a:spAutoFit/>
            </a:bodyPr>
            <a:lstStyle/>
            <a:p>
              <a:pPr algn="ctr"/>
              <a:r>
                <a:rPr lang="zh-CN" sz="900" dirty="0">
                  <a:solidFill>
                    <a:srgbClr val="F5EFE0"/>
                  </a:solidFill>
                  <a:latin typeface="Consolas"/>
                  <a:ea typeface="Microsoft YaHei"/>
                  <a:cs typeface="Consolas"/>
                </a:rPr>
                <a:t>A CENTURY OF SELF-PUBLISHING</a:t>
              </a:r>
            </a:p>
          </p:txBody>
        </p:sp>
      </p:grpSp>
      <p:grpSp>
        <p:nvGrpSpPr>
          <p:cNvPr id="11" name="Group 11"/>
          <p:cNvGrpSpPr/>
          <p:nvPr/>
        </p:nvGrpSpPr>
        <p:grpSpPr>
          <a:xfrm>
            <a:off x="3607118" y="847249"/>
            <a:ext cx="1612511" cy="267176"/>
            <a:chOff x="3607118" y="847249"/>
            <a:chExt cx="1612511" cy="267176"/>
          </a:xfrm>
        </p:grpSpPr>
        <p:sp>
          <p:nvSpPr>
            <p:cNvPr id="9" name="TextBox 9"/>
            <p:cNvSpPr txBox="1"/>
            <p:nvPr/>
          </p:nvSpPr>
          <p:spPr>
            <a:xfrm>
              <a:off x="3607118" y="847249"/>
              <a:ext cx="1612511" cy="198120"/>
            </a:xfrm>
            <a:prstGeom prst="rect">
              <a:avLst/>
            </a:prstGeom>
            <a:noFill/>
            <a:ln>
              <a:noFill/>
            </a:ln>
          </p:spPr>
          <p:txBody>
            <a:bodyPr wrap="none" lIns="0" tIns="0" rIns="0" bIns="0" anchor="t" anchorCtr="0">
              <a:spAutoFit/>
            </a:bodyPr>
            <a:lstStyle/>
            <a:p>
              <a:pPr algn="l"/>
              <a:r>
                <a:rPr lang="zh-CN" sz="975" dirty="0">
                  <a:solidFill>
                    <a:srgbClr val="5A5A5A"/>
                  </a:solidFill>
                  <a:latin typeface="Consolas"/>
                  <a:ea typeface="Microsoft YaHei"/>
                  <a:cs typeface="Consolas"/>
                </a:rPr>
                <a:t>PART 01 · WHAT IS A ZINE</a:t>
              </a:r>
            </a:p>
          </p:txBody>
        </p:sp>
        <p:sp>
          <p:nvSpPr>
            <p:cNvPr id="10" name="Line 10"/>
            <p:cNvSpPr/>
            <p:nvPr/>
          </p:nvSpPr>
          <p:spPr>
            <a:xfrm>
              <a:off x="3619500" y="1104900"/>
              <a:ext cx="1524000" cy="9525"/>
            </a:xfrm>
            <a:custGeom>
              <a:avLst/>
              <a:gdLst/>
              <a:ahLst/>
              <a:cxnLst/>
              <a:rect l="l" t="t" r="r" b="b"/>
              <a:pathLst>
                <a:path w="1524000" h="9525">
                  <a:moveTo>
                    <a:pt x="0" y="0"/>
                  </a:moveTo>
                  <a:lnTo>
                    <a:pt x="1524000" y="0"/>
                  </a:lnTo>
                </a:path>
              </a:pathLst>
            </a:custGeom>
            <a:noFill/>
            <a:ln w="28575">
              <a:solidFill>
                <a:srgbClr val="1E4DBC"/>
              </a:solidFill>
            </a:ln>
          </p:spPr>
        </p:sp>
      </p:grpSp>
      <p:grpSp>
        <p:nvGrpSpPr>
          <p:cNvPr id="22" name="Group 22"/>
          <p:cNvGrpSpPr/>
          <p:nvPr/>
        </p:nvGrpSpPr>
        <p:grpSpPr>
          <a:xfrm>
            <a:off x="3520440" y="1205865"/>
            <a:ext cx="7134796" cy="1918335"/>
            <a:chOff x="3520440" y="1205865"/>
            <a:chExt cx="7134796" cy="1918335"/>
          </a:xfrm>
        </p:grpSpPr>
        <p:sp>
          <p:nvSpPr>
            <p:cNvPr id="12" name="TextBox 12"/>
            <p:cNvSpPr txBox="1"/>
            <p:nvPr/>
          </p:nvSpPr>
          <p:spPr>
            <a:xfrm>
              <a:off x="3539490" y="1224915"/>
              <a:ext cx="1954244" cy="1280160"/>
            </a:xfrm>
            <a:prstGeom prst="rect">
              <a:avLst/>
            </a:prstGeom>
            <a:noFill/>
            <a:ln>
              <a:noFill/>
            </a:ln>
          </p:spPr>
          <p:txBody>
            <a:bodyPr wrap="none" lIns="0" tIns="0" rIns="0" bIns="0" anchor="t" anchorCtr="0">
              <a:spAutoFit/>
            </a:bodyPr>
            <a:lstStyle/>
            <a:p>
              <a:pPr algn="l"/>
              <a:r>
                <a:rPr lang="zh-CN" sz="6300" dirty="0">
                  <a:solidFill>
                    <a:srgbClr val="FF5C8A"/>
                  </a:solidFill>
                  <a:latin typeface="Impact"/>
                  <a:ea typeface="Microsoft YaHei"/>
                  <a:cs typeface="Impact"/>
                </a:rPr>
                <a:t>ZINE</a:t>
              </a:r>
            </a:p>
          </p:txBody>
        </p:sp>
        <p:sp>
          <p:nvSpPr>
            <p:cNvPr id="13" name="TextBox 13"/>
            <p:cNvSpPr txBox="1"/>
            <p:nvPr/>
          </p:nvSpPr>
          <p:spPr>
            <a:xfrm>
              <a:off x="3520440" y="1205865"/>
              <a:ext cx="1954244" cy="1280160"/>
            </a:xfrm>
            <a:prstGeom prst="rect">
              <a:avLst/>
            </a:prstGeom>
            <a:noFill/>
            <a:ln>
              <a:noFill/>
            </a:ln>
          </p:spPr>
          <p:txBody>
            <a:bodyPr wrap="none" lIns="0" tIns="0" rIns="0" bIns="0" anchor="t" anchorCtr="0">
              <a:spAutoFit/>
            </a:bodyPr>
            <a:lstStyle/>
            <a:p>
              <a:pPr algn="l"/>
              <a:r>
                <a:rPr lang="zh-CN" sz="6300" dirty="0">
                  <a:solidFill>
                    <a:srgbClr val="1A1A1A"/>
                  </a:solidFill>
                  <a:latin typeface="Impact"/>
                  <a:ea typeface="Microsoft YaHei"/>
                  <a:cs typeface="Impact"/>
                </a:rPr>
                <a:t>ZINE</a:t>
              </a:r>
            </a:p>
          </p:txBody>
        </p:sp>
        <p:sp>
          <p:nvSpPr>
            <p:cNvPr id="14" name="TextBox 14"/>
            <p:cNvSpPr txBox="1"/>
            <p:nvPr/>
          </p:nvSpPr>
          <p:spPr>
            <a:xfrm>
              <a:off x="5749290" y="1224915"/>
              <a:ext cx="666083" cy="1280160"/>
            </a:xfrm>
            <a:prstGeom prst="rect">
              <a:avLst/>
            </a:prstGeom>
            <a:noFill/>
            <a:ln>
              <a:noFill/>
            </a:ln>
          </p:spPr>
          <p:txBody>
            <a:bodyPr wrap="none" lIns="0" tIns="0" rIns="0" bIns="0" anchor="t" anchorCtr="0">
              <a:spAutoFit/>
            </a:bodyPr>
            <a:lstStyle/>
            <a:p>
              <a:pPr algn="l"/>
              <a:r>
                <a:rPr lang="zh-CN" sz="6300" dirty="0">
                  <a:solidFill>
                    <a:srgbClr val="1A1A1A"/>
                  </a:solidFill>
                  <a:latin typeface="Impact"/>
                  <a:ea typeface="Microsoft YaHei"/>
                  <a:cs typeface="Impact"/>
                </a:rPr>
                <a:t>=</a:t>
              </a:r>
            </a:p>
          </p:txBody>
        </p:sp>
        <p:sp>
          <p:nvSpPr>
            <p:cNvPr id="15" name="TextBox 15"/>
            <p:cNvSpPr txBox="1"/>
            <p:nvPr/>
          </p:nvSpPr>
          <p:spPr>
            <a:xfrm>
              <a:off x="6396990" y="1224915"/>
              <a:ext cx="4162520" cy="1280160"/>
            </a:xfrm>
            <a:prstGeom prst="rect">
              <a:avLst/>
            </a:prstGeom>
            <a:noFill/>
            <a:ln>
              <a:noFill/>
            </a:ln>
          </p:spPr>
          <p:txBody>
            <a:bodyPr wrap="none" lIns="0" tIns="0" rIns="0" bIns="0" anchor="t" anchorCtr="0">
              <a:spAutoFit/>
            </a:bodyPr>
            <a:lstStyle/>
            <a:p>
              <a:pPr algn="l"/>
              <a:r>
                <a:rPr lang="zh-CN" sz="6300" dirty="0">
                  <a:solidFill>
                    <a:srgbClr val="1E4DBC"/>
                  </a:solidFill>
                  <a:latin typeface="Impact"/>
                  <a:ea typeface="Microsoft YaHei"/>
                  <a:cs typeface="Impact"/>
                </a:rPr>
                <a:t>MAGAZINE</a:t>
              </a:r>
            </a:p>
          </p:txBody>
        </p:sp>
        <p:sp>
          <p:nvSpPr>
            <p:cNvPr id="16" name="TextBox 16"/>
            <p:cNvSpPr txBox="1"/>
            <p:nvPr/>
          </p:nvSpPr>
          <p:spPr>
            <a:xfrm>
              <a:off x="3558540" y="2148840"/>
              <a:ext cx="507492" cy="975360"/>
            </a:xfrm>
            <a:prstGeom prst="rect">
              <a:avLst/>
            </a:prstGeom>
            <a:noFill/>
            <a:ln>
              <a:noFill/>
            </a:ln>
          </p:spPr>
          <p:txBody>
            <a:bodyPr wrap="none" lIns="0" tIns="0" rIns="0" bIns="0" anchor="t" anchorCtr="0">
              <a:spAutoFit/>
            </a:bodyPr>
            <a:lstStyle/>
            <a:p>
              <a:pPr algn="l"/>
              <a:r>
                <a:rPr lang="zh-CN" sz="4800" dirty="0">
                  <a:solidFill>
                    <a:srgbClr val="FF5C8A"/>
                  </a:solidFill>
                  <a:latin typeface="Impact"/>
                  <a:ea typeface="Microsoft YaHei"/>
                  <a:cs typeface="Impact"/>
                </a:rPr>
                <a:t>−</a:t>
              </a:r>
            </a:p>
          </p:txBody>
        </p:sp>
        <p:sp>
          <p:nvSpPr>
            <p:cNvPr id="17" name="TextBox 17"/>
            <p:cNvSpPr txBox="1"/>
            <p:nvPr/>
          </p:nvSpPr>
          <p:spPr>
            <a:xfrm>
              <a:off x="4149090" y="2310765"/>
              <a:ext cx="2108073" cy="670560"/>
            </a:xfrm>
            <a:prstGeom prst="rect">
              <a:avLst/>
            </a:prstGeom>
            <a:noFill/>
            <a:ln>
              <a:noFill/>
            </a:ln>
          </p:spPr>
          <p:txBody>
            <a:bodyPr wrap="none" lIns="0" tIns="0" rIns="0" bIns="0" anchor="t" anchorCtr="0">
              <a:spAutoFit/>
            </a:bodyPr>
            <a:lstStyle/>
            <a:p>
              <a:pPr algn="l"/>
              <a:r>
                <a:rPr lang="zh-CN" sz="3300" b="1" dirty="0">
                  <a:solidFill>
                    <a:srgbClr val="1A1A1A"/>
                  </a:solidFill>
                  <a:latin typeface="Arial"/>
                  <a:ea typeface="Microsoft YaHei"/>
                  <a:cs typeface="Arial"/>
                </a:rPr>
                <a:t>商业逻辑</a:t>
              </a:r>
            </a:p>
          </p:txBody>
        </p:sp>
        <p:sp>
          <p:nvSpPr>
            <p:cNvPr id="18" name="TextBox 18"/>
            <p:cNvSpPr txBox="1"/>
            <p:nvPr/>
          </p:nvSpPr>
          <p:spPr>
            <a:xfrm>
              <a:off x="6320790" y="2310765"/>
              <a:ext cx="362155" cy="670560"/>
            </a:xfrm>
            <a:prstGeom prst="rect">
              <a:avLst/>
            </a:prstGeom>
            <a:noFill/>
            <a:ln>
              <a:noFill/>
            </a:ln>
          </p:spPr>
          <p:txBody>
            <a:bodyPr wrap="none" lIns="0" tIns="0" rIns="0" bIns="0" anchor="t" anchorCtr="0">
              <a:spAutoFit/>
            </a:bodyPr>
            <a:lstStyle/>
            <a:p>
              <a:pPr algn="l"/>
              <a:r>
                <a:rPr lang="zh-CN" sz="3300" b="1" dirty="0">
                  <a:solidFill>
                    <a:srgbClr val="1A1A1A"/>
                  </a:solidFill>
                  <a:latin typeface="Arial"/>
                  <a:ea typeface="Microsoft YaHei"/>
                  <a:cs typeface="Arial"/>
                </a:rPr>
                <a:t>−</a:t>
              </a:r>
            </a:p>
          </p:txBody>
        </p:sp>
        <p:sp>
          <p:nvSpPr>
            <p:cNvPr id="19" name="TextBox 19"/>
            <p:cNvSpPr txBox="1"/>
            <p:nvPr/>
          </p:nvSpPr>
          <p:spPr>
            <a:xfrm>
              <a:off x="6854190" y="2310765"/>
              <a:ext cx="2108073" cy="670560"/>
            </a:xfrm>
            <a:prstGeom prst="rect">
              <a:avLst/>
            </a:prstGeom>
            <a:noFill/>
            <a:ln>
              <a:noFill/>
            </a:ln>
          </p:spPr>
          <p:txBody>
            <a:bodyPr wrap="none" lIns="0" tIns="0" rIns="0" bIns="0" anchor="t" anchorCtr="0">
              <a:spAutoFit/>
            </a:bodyPr>
            <a:lstStyle/>
            <a:p>
              <a:pPr algn="l"/>
              <a:r>
                <a:rPr lang="zh-CN" sz="3300" b="1" dirty="0">
                  <a:solidFill>
                    <a:srgbClr val="1A1A1A"/>
                  </a:solidFill>
                  <a:latin typeface="Arial"/>
                  <a:ea typeface="Microsoft YaHei"/>
                  <a:cs typeface="Arial"/>
                </a:rPr>
                <a:t>编辑把关</a:t>
              </a:r>
            </a:p>
          </p:txBody>
        </p:sp>
        <p:sp>
          <p:nvSpPr>
            <p:cNvPr id="20" name="TextBox 20"/>
            <p:cNvSpPr txBox="1"/>
            <p:nvPr/>
          </p:nvSpPr>
          <p:spPr>
            <a:xfrm>
              <a:off x="9025890" y="2310765"/>
              <a:ext cx="362155" cy="670560"/>
            </a:xfrm>
            <a:prstGeom prst="rect">
              <a:avLst/>
            </a:prstGeom>
            <a:noFill/>
            <a:ln>
              <a:noFill/>
            </a:ln>
          </p:spPr>
          <p:txBody>
            <a:bodyPr wrap="none" lIns="0" tIns="0" rIns="0" bIns="0" anchor="t" anchorCtr="0">
              <a:spAutoFit/>
            </a:bodyPr>
            <a:lstStyle/>
            <a:p>
              <a:pPr algn="l"/>
              <a:r>
                <a:rPr lang="zh-CN" sz="3300" b="1" dirty="0">
                  <a:solidFill>
                    <a:srgbClr val="1A1A1A"/>
                  </a:solidFill>
                  <a:latin typeface="Arial"/>
                  <a:ea typeface="Microsoft YaHei"/>
                  <a:cs typeface="Arial"/>
                </a:rPr>
                <a:t>−</a:t>
              </a:r>
            </a:p>
          </p:txBody>
        </p:sp>
        <p:sp>
          <p:nvSpPr>
            <p:cNvPr id="21" name="TextBox 21"/>
            <p:cNvSpPr txBox="1"/>
            <p:nvPr/>
          </p:nvSpPr>
          <p:spPr>
            <a:xfrm>
              <a:off x="9559290" y="2310765"/>
              <a:ext cx="1095946" cy="670560"/>
            </a:xfrm>
            <a:prstGeom prst="rect">
              <a:avLst/>
            </a:prstGeom>
            <a:noFill/>
            <a:ln>
              <a:noFill/>
            </a:ln>
          </p:spPr>
          <p:txBody>
            <a:bodyPr wrap="none" lIns="0" tIns="0" rIns="0" bIns="0" anchor="t" anchorCtr="0">
              <a:spAutoFit/>
            </a:bodyPr>
            <a:lstStyle/>
            <a:p>
              <a:pPr algn="l"/>
              <a:r>
                <a:rPr lang="zh-CN" sz="3300" b="1" dirty="0">
                  <a:solidFill>
                    <a:srgbClr val="1A1A1A"/>
                  </a:solidFill>
                  <a:latin typeface="Arial"/>
                  <a:ea typeface="Microsoft YaHei"/>
                  <a:cs typeface="Arial"/>
                </a:rPr>
                <a:t>规模</a:t>
              </a:r>
            </a:p>
          </p:txBody>
        </p:sp>
      </p:grpSp>
      <p:sp>
        <p:nvSpPr>
          <p:cNvPr id="23" name="Line 23"/>
          <p:cNvSpPr/>
          <p:nvPr/>
        </p:nvSpPr>
        <p:spPr>
          <a:xfrm>
            <a:off x="3619500" y="3124200"/>
            <a:ext cx="8001000" cy="9525"/>
          </a:xfrm>
          <a:custGeom>
            <a:avLst/>
            <a:gdLst/>
            <a:ahLst/>
            <a:cxnLst/>
            <a:rect l="l" t="t" r="r" b="b"/>
            <a:pathLst>
              <a:path w="8001000" h="9525">
                <a:moveTo>
                  <a:pt x="0" y="0"/>
                </a:moveTo>
                <a:lnTo>
                  <a:pt x="8001000" y="0"/>
                </a:lnTo>
              </a:path>
            </a:pathLst>
          </a:custGeom>
          <a:noFill/>
          <a:ln w="19050">
            <a:solidFill>
              <a:srgbClr val="1A1A1A"/>
            </a:solidFill>
          </a:ln>
        </p:spPr>
      </p:sp>
      <p:grpSp>
        <p:nvGrpSpPr>
          <p:cNvPr id="28" name="Group 28"/>
          <p:cNvGrpSpPr/>
          <p:nvPr/>
        </p:nvGrpSpPr>
        <p:grpSpPr>
          <a:xfrm>
            <a:off x="3619500" y="3429000"/>
            <a:ext cx="4203573" cy="647700"/>
            <a:chOff x="3619500" y="3429000"/>
            <a:chExt cx="4203573" cy="647700"/>
          </a:xfrm>
        </p:grpSpPr>
        <p:sp>
          <p:nvSpPr>
            <p:cNvPr id="24" name="Rectangle 24"/>
            <p:cNvSpPr/>
            <p:nvPr/>
          </p:nvSpPr>
          <p:spPr>
            <a:xfrm>
              <a:off x="3619500" y="3429000"/>
              <a:ext cx="571500" cy="571500"/>
            </a:xfrm>
            <a:prstGeom prst="rect">
              <a:avLst/>
            </a:prstGeom>
            <a:solidFill>
              <a:srgbClr val="1E4DBC"/>
            </a:solidFill>
            <a:ln>
              <a:noFill/>
            </a:ln>
          </p:spPr>
        </p:sp>
        <p:sp>
          <p:nvSpPr>
            <p:cNvPr id="25" name="TextBox 25"/>
            <p:cNvSpPr txBox="1"/>
            <p:nvPr/>
          </p:nvSpPr>
          <p:spPr>
            <a:xfrm>
              <a:off x="3725799" y="3569970"/>
              <a:ext cx="358902" cy="487680"/>
            </a:xfrm>
            <a:prstGeom prst="rect">
              <a:avLst/>
            </a:prstGeom>
            <a:noFill/>
            <a:ln>
              <a:noFill/>
            </a:ln>
          </p:spPr>
          <p:txBody>
            <a:bodyPr wrap="none" lIns="0" tIns="0" rIns="0" bIns="0" anchor="t" anchorCtr="0">
              <a:spAutoFit/>
            </a:bodyPr>
            <a:lstStyle/>
            <a:p>
              <a:pPr algn="ctr"/>
              <a:r>
                <a:rPr lang="zh-CN" sz="2400" dirty="0">
                  <a:solidFill>
                    <a:srgbClr val="F5EFE0"/>
                  </a:solidFill>
                  <a:latin typeface="Impact"/>
                  <a:ea typeface="Microsoft YaHei"/>
                  <a:cs typeface="Impact"/>
                </a:rPr>
                <a:t>·1</a:t>
              </a:r>
            </a:p>
          </p:txBody>
        </p:sp>
        <p:sp>
          <p:nvSpPr>
            <p:cNvPr id="26" name="TextBox 26"/>
            <p:cNvSpPr txBox="1"/>
            <p:nvPr/>
          </p:nvSpPr>
          <p:spPr>
            <a:xfrm>
              <a:off x="4358640" y="3520440"/>
              <a:ext cx="1701927" cy="365760"/>
            </a:xfrm>
            <a:prstGeom prst="rect">
              <a:avLst/>
            </a:prstGeom>
            <a:noFill/>
            <a:ln>
              <a:noFill/>
            </a:ln>
          </p:spPr>
          <p:txBody>
            <a:bodyPr wrap="none" lIns="0" tIns="0" rIns="0" bIns="0" anchor="t" anchorCtr="0">
              <a:spAutoFit/>
            </a:bodyPr>
            <a:lstStyle/>
            <a:p>
              <a:pPr algn="l"/>
              <a:r>
                <a:rPr lang="zh-CN" sz="1800" b="1" dirty="0">
                  <a:solidFill>
                    <a:srgbClr val="1A1A1A"/>
                  </a:solidFill>
                  <a:latin typeface="Arial"/>
                  <a:ea typeface="Microsoft YaHei"/>
                  <a:cs typeface="Arial"/>
                </a:rPr>
                <a:t>自制、非商业</a:t>
              </a:r>
            </a:p>
          </p:txBody>
        </p:sp>
        <p:sp>
          <p:nvSpPr>
            <p:cNvPr id="27" name="TextBox 27"/>
            <p:cNvSpPr txBox="1"/>
            <p:nvPr/>
          </p:nvSpPr>
          <p:spPr>
            <a:xfrm>
              <a:off x="4366260" y="3832860"/>
              <a:ext cx="3456813" cy="243840"/>
            </a:xfrm>
            <a:prstGeom prst="rect">
              <a:avLst/>
            </a:prstGeom>
            <a:noFill/>
            <a:ln>
              <a:noFill/>
            </a:ln>
          </p:spPr>
          <p:txBody>
            <a:bodyPr wrap="none" lIns="0" tIns="0" rIns="0" bIns="0" anchor="t" anchorCtr="0">
              <a:spAutoFit/>
            </a:bodyPr>
            <a:lstStyle/>
            <a:p>
              <a:pPr algn="l"/>
              <a:r>
                <a:rPr lang="zh-CN" sz="1200" dirty="0">
                  <a:solidFill>
                    <a:srgbClr val="5A5A5A"/>
                  </a:solidFill>
                  <a:latin typeface="Arial"/>
                  <a:ea typeface="Microsoft YaHei"/>
                  <a:cs typeface="Arial"/>
                </a:rPr>
                <a:t>印量极小，多在 1000 份以内，常少于 100 份</a:t>
              </a:r>
            </a:p>
          </p:txBody>
        </p:sp>
      </p:grpSp>
      <p:grpSp>
        <p:nvGrpSpPr>
          <p:cNvPr id="33" name="Group 33"/>
          <p:cNvGrpSpPr/>
          <p:nvPr/>
        </p:nvGrpSpPr>
        <p:grpSpPr>
          <a:xfrm>
            <a:off x="3619500" y="4191000"/>
            <a:ext cx="5833491" cy="647700"/>
            <a:chOff x="3619500" y="4191000"/>
            <a:chExt cx="5833491" cy="647700"/>
          </a:xfrm>
        </p:grpSpPr>
        <p:sp>
          <p:nvSpPr>
            <p:cNvPr id="29" name="Rectangle 29"/>
            <p:cNvSpPr/>
            <p:nvPr/>
          </p:nvSpPr>
          <p:spPr>
            <a:xfrm>
              <a:off x="3619500" y="4191000"/>
              <a:ext cx="571500" cy="571500"/>
            </a:xfrm>
            <a:prstGeom prst="rect">
              <a:avLst/>
            </a:prstGeom>
            <a:solidFill>
              <a:srgbClr val="FF5C8A"/>
            </a:solidFill>
            <a:ln>
              <a:noFill/>
            </a:ln>
          </p:spPr>
        </p:sp>
        <p:sp>
          <p:nvSpPr>
            <p:cNvPr id="30" name="TextBox 30"/>
            <p:cNvSpPr txBox="1"/>
            <p:nvPr/>
          </p:nvSpPr>
          <p:spPr>
            <a:xfrm>
              <a:off x="3681984" y="4331970"/>
              <a:ext cx="446532" cy="487680"/>
            </a:xfrm>
            <a:prstGeom prst="rect">
              <a:avLst/>
            </a:prstGeom>
            <a:noFill/>
            <a:ln>
              <a:noFill/>
            </a:ln>
          </p:spPr>
          <p:txBody>
            <a:bodyPr wrap="none" lIns="0" tIns="0" rIns="0" bIns="0" anchor="t" anchorCtr="0">
              <a:spAutoFit/>
            </a:bodyPr>
            <a:lstStyle/>
            <a:p>
              <a:pPr algn="ctr"/>
              <a:r>
                <a:rPr lang="zh-CN" sz="2400" dirty="0">
                  <a:solidFill>
                    <a:srgbClr val="F5EFE0"/>
                  </a:solidFill>
                  <a:latin typeface="Impact"/>
                  <a:ea typeface="Microsoft YaHei"/>
                  <a:cs typeface="Impact"/>
                </a:rPr>
                <a:t>·2</a:t>
              </a:r>
            </a:p>
          </p:txBody>
        </p:sp>
        <p:sp>
          <p:nvSpPr>
            <p:cNvPr id="31" name="TextBox 31"/>
            <p:cNvSpPr txBox="1"/>
            <p:nvPr/>
          </p:nvSpPr>
          <p:spPr>
            <a:xfrm>
              <a:off x="4358640" y="4282440"/>
              <a:ext cx="2530030" cy="365760"/>
            </a:xfrm>
            <a:prstGeom prst="rect">
              <a:avLst/>
            </a:prstGeom>
            <a:noFill/>
            <a:ln>
              <a:noFill/>
            </a:ln>
          </p:spPr>
          <p:txBody>
            <a:bodyPr wrap="none" lIns="0" tIns="0" rIns="0" bIns="0" anchor="t" anchorCtr="0">
              <a:spAutoFit/>
            </a:bodyPr>
            <a:lstStyle/>
            <a:p>
              <a:pPr algn="l"/>
              <a:r>
                <a:rPr lang="zh-CN" sz="1800" b="1" dirty="0">
                  <a:solidFill>
                    <a:srgbClr val="1A1A1A"/>
                  </a:solidFill>
                  <a:latin typeface="Arial"/>
                  <a:ea typeface="Microsoft YaHei"/>
                  <a:cs typeface="Arial"/>
                </a:rPr>
                <a:t>装订简单、内容混合</a:t>
              </a:r>
            </a:p>
          </p:txBody>
        </p:sp>
        <p:sp>
          <p:nvSpPr>
            <p:cNvPr id="32" name="TextBox 32"/>
            <p:cNvSpPr txBox="1"/>
            <p:nvPr/>
          </p:nvSpPr>
          <p:spPr>
            <a:xfrm>
              <a:off x="4366260" y="4594860"/>
              <a:ext cx="5086731" cy="243840"/>
            </a:xfrm>
            <a:prstGeom prst="rect">
              <a:avLst/>
            </a:prstGeom>
            <a:noFill/>
            <a:ln>
              <a:noFill/>
            </a:ln>
          </p:spPr>
          <p:txBody>
            <a:bodyPr wrap="none" lIns="0" tIns="0" rIns="0" bIns="0" anchor="t" anchorCtr="0">
              <a:spAutoFit/>
            </a:bodyPr>
            <a:lstStyle/>
            <a:p>
              <a:pPr algn="l"/>
              <a:r>
                <a:rPr lang="zh-CN" sz="1200" dirty="0">
                  <a:solidFill>
                    <a:srgbClr val="5A5A5A"/>
                  </a:solidFill>
                  <a:latin typeface="Arial"/>
                  <a:ea typeface="Microsoft YaHei"/>
                  <a:cs typeface="Arial"/>
                </a:rPr>
                <a:t>订书钉/折页/手工缝；手写/打字/拼贴/漫画/摄影/宣言全部上场</a:t>
              </a:r>
            </a:p>
          </p:txBody>
        </p:sp>
      </p:grpSp>
      <p:grpSp>
        <p:nvGrpSpPr>
          <p:cNvPr id="38" name="Group 38"/>
          <p:cNvGrpSpPr/>
          <p:nvPr/>
        </p:nvGrpSpPr>
        <p:grpSpPr>
          <a:xfrm>
            <a:off x="3619500" y="4953000"/>
            <a:ext cx="5728335" cy="647700"/>
            <a:chOff x="3619500" y="4953000"/>
            <a:chExt cx="5728335" cy="647700"/>
          </a:xfrm>
        </p:grpSpPr>
        <p:sp>
          <p:nvSpPr>
            <p:cNvPr id="34" name="Rectangle 34"/>
            <p:cNvSpPr/>
            <p:nvPr/>
          </p:nvSpPr>
          <p:spPr>
            <a:xfrm>
              <a:off x="3619500" y="4953000"/>
              <a:ext cx="571500" cy="571500"/>
            </a:xfrm>
            <a:prstGeom prst="rect">
              <a:avLst/>
            </a:prstGeom>
            <a:solidFill>
              <a:srgbClr val="E8A02E"/>
            </a:solidFill>
            <a:ln>
              <a:noFill/>
            </a:ln>
          </p:spPr>
        </p:sp>
        <p:sp>
          <p:nvSpPr>
            <p:cNvPr id="35" name="TextBox 35"/>
            <p:cNvSpPr txBox="1"/>
            <p:nvPr/>
          </p:nvSpPr>
          <p:spPr>
            <a:xfrm>
              <a:off x="3681984" y="5093970"/>
              <a:ext cx="446532" cy="487680"/>
            </a:xfrm>
            <a:prstGeom prst="rect">
              <a:avLst/>
            </a:prstGeom>
            <a:noFill/>
            <a:ln>
              <a:noFill/>
            </a:ln>
          </p:spPr>
          <p:txBody>
            <a:bodyPr wrap="none" lIns="0" tIns="0" rIns="0" bIns="0" anchor="t" anchorCtr="0">
              <a:spAutoFit/>
            </a:bodyPr>
            <a:lstStyle/>
            <a:p>
              <a:pPr algn="ctr"/>
              <a:r>
                <a:rPr lang="zh-CN" sz="2400" dirty="0">
                  <a:solidFill>
                    <a:srgbClr val="F5EFE0"/>
                  </a:solidFill>
                  <a:latin typeface="Impact"/>
                  <a:ea typeface="Microsoft YaHei"/>
                  <a:cs typeface="Impact"/>
                </a:rPr>
                <a:t>·3</a:t>
              </a:r>
            </a:p>
          </p:txBody>
        </p:sp>
        <p:sp>
          <p:nvSpPr>
            <p:cNvPr id="36" name="TextBox 36"/>
            <p:cNvSpPr txBox="1"/>
            <p:nvPr/>
          </p:nvSpPr>
          <p:spPr>
            <a:xfrm>
              <a:off x="4358640" y="5044440"/>
              <a:ext cx="1701927" cy="365760"/>
            </a:xfrm>
            <a:prstGeom prst="rect">
              <a:avLst/>
            </a:prstGeom>
            <a:noFill/>
            <a:ln>
              <a:noFill/>
            </a:ln>
          </p:spPr>
          <p:txBody>
            <a:bodyPr wrap="none" lIns="0" tIns="0" rIns="0" bIns="0" anchor="t" anchorCtr="0">
              <a:spAutoFit/>
            </a:bodyPr>
            <a:lstStyle/>
            <a:p>
              <a:pPr algn="l"/>
              <a:r>
                <a:rPr lang="zh-CN" sz="1800" b="1" dirty="0">
                  <a:solidFill>
                    <a:srgbClr val="1A1A1A"/>
                  </a:solidFill>
                  <a:latin typeface="Arial"/>
                  <a:ea typeface="Microsoft YaHei"/>
                  <a:cs typeface="Arial"/>
                </a:rPr>
                <a:t>完全作者主权</a:t>
              </a:r>
            </a:p>
          </p:txBody>
        </p:sp>
        <p:sp>
          <p:nvSpPr>
            <p:cNvPr id="37" name="TextBox 37"/>
            <p:cNvSpPr txBox="1"/>
            <p:nvPr/>
          </p:nvSpPr>
          <p:spPr>
            <a:xfrm>
              <a:off x="4366260" y="5356860"/>
              <a:ext cx="4981575" cy="243840"/>
            </a:xfrm>
            <a:prstGeom prst="rect">
              <a:avLst/>
            </a:prstGeom>
            <a:noFill/>
            <a:ln>
              <a:noFill/>
            </a:ln>
          </p:spPr>
          <p:txBody>
            <a:bodyPr wrap="none" lIns="0" tIns="0" rIns="0" bIns="0" anchor="t" anchorCtr="0">
              <a:spAutoFit/>
            </a:bodyPr>
            <a:lstStyle/>
            <a:p>
              <a:pPr algn="l"/>
              <a:r>
                <a:rPr lang="zh-CN" sz="1200" dirty="0">
                  <a:solidFill>
                    <a:srgbClr val="5A5A5A"/>
                  </a:solidFill>
                  <a:latin typeface="Arial"/>
                  <a:ea typeface="Microsoft YaHei"/>
                  <a:cs typeface="Arial"/>
                </a:rPr>
                <a:t>没有编辑、没有把关、没有商业审查 —— 这就是 zine 的精神底色</a:t>
              </a:r>
            </a:p>
          </p:txBody>
        </p:sp>
      </p:grpSp>
      <p:grpSp>
        <p:nvGrpSpPr>
          <p:cNvPr id="44" name="Group 44"/>
          <p:cNvGrpSpPr/>
          <p:nvPr/>
        </p:nvGrpSpPr>
        <p:grpSpPr>
          <a:xfrm>
            <a:off x="3619500" y="5810250"/>
            <a:ext cx="8029575" cy="638175"/>
            <a:chOff x="3619500" y="5810250"/>
            <a:chExt cx="8029575" cy="638175"/>
          </a:xfrm>
        </p:grpSpPr>
        <p:sp>
          <p:nvSpPr>
            <p:cNvPr id="39" name="Rectangle 39"/>
            <p:cNvSpPr/>
            <p:nvPr/>
          </p:nvSpPr>
          <p:spPr>
            <a:xfrm>
              <a:off x="3619500" y="5810250"/>
              <a:ext cx="8001000" cy="609600"/>
            </a:xfrm>
            <a:prstGeom prst="rect">
              <a:avLst/>
            </a:prstGeom>
            <a:solidFill>
              <a:srgbClr val="1A1A1A"/>
            </a:solidFill>
            <a:ln>
              <a:noFill/>
            </a:ln>
          </p:spPr>
        </p:sp>
        <p:sp>
          <p:nvSpPr>
            <p:cNvPr id="40" name="Rectangle 40"/>
            <p:cNvSpPr/>
            <p:nvPr/>
          </p:nvSpPr>
          <p:spPr>
            <a:xfrm>
              <a:off x="3648075" y="5838825"/>
              <a:ext cx="8001000" cy="609600"/>
            </a:xfrm>
            <a:prstGeom prst="rect">
              <a:avLst/>
            </a:prstGeom>
            <a:solidFill>
              <a:srgbClr val="FF5C8A">
                <a:alpha val="85000"/>
              </a:srgbClr>
            </a:solidFill>
            <a:ln>
              <a:noFill/>
            </a:ln>
          </p:spPr>
        </p:sp>
        <p:sp>
          <p:nvSpPr>
            <p:cNvPr id="41" name="Rectangle 41"/>
            <p:cNvSpPr/>
            <p:nvPr/>
          </p:nvSpPr>
          <p:spPr>
            <a:xfrm>
              <a:off x="3619500" y="5810250"/>
              <a:ext cx="8001000" cy="609600"/>
            </a:xfrm>
            <a:prstGeom prst="rect">
              <a:avLst/>
            </a:prstGeom>
            <a:solidFill>
              <a:srgbClr val="1A1A1A"/>
            </a:solidFill>
            <a:ln>
              <a:noFill/>
            </a:ln>
          </p:spPr>
        </p:sp>
        <p:sp>
          <p:nvSpPr>
            <p:cNvPr id="42" name="TextBox 42"/>
            <p:cNvSpPr txBox="1"/>
            <p:nvPr/>
          </p:nvSpPr>
          <p:spPr>
            <a:xfrm>
              <a:off x="3829050" y="6029325"/>
              <a:ext cx="1257252" cy="304800"/>
            </a:xfrm>
            <a:prstGeom prst="rect">
              <a:avLst/>
            </a:prstGeom>
            <a:noFill/>
            <a:ln>
              <a:noFill/>
            </a:ln>
          </p:spPr>
          <p:txBody>
            <a:bodyPr wrap="none" lIns="0" tIns="0" rIns="0" bIns="0" anchor="t" anchorCtr="0">
              <a:spAutoFit/>
            </a:bodyPr>
            <a:lstStyle/>
            <a:p>
              <a:pPr algn="l"/>
              <a:r>
                <a:rPr lang="zh-CN" sz="1500" b="1" dirty="0">
                  <a:solidFill>
                    <a:srgbClr val="F5EFE0"/>
                  </a:solidFill>
                  <a:latin typeface="Arial"/>
                  <a:ea typeface="Microsoft YaHei"/>
                  <a:cs typeface="Arial"/>
                </a:rPr>
                <a:t>关键边界 ＞</a:t>
              </a:r>
            </a:p>
          </p:txBody>
        </p:sp>
        <p:sp>
          <p:nvSpPr>
            <p:cNvPr id="43" name="TextBox 43"/>
            <p:cNvSpPr txBox="1"/>
            <p:nvPr/>
          </p:nvSpPr>
          <p:spPr>
            <a:xfrm>
              <a:off x="4935855" y="6045518"/>
              <a:ext cx="6363367" cy="274320"/>
            </a:xfrm>
            <a:prstGeom prst="rect">
              <a:avLst/>
            </a:prstGeom>
            <a:noFill/>
            <a:ln>
              <a:noFill/>
            </a:ln>
          </p:spPr>
          <p:txBody>
            <a:bodyPr wrap="none" lIns="0" tIns="0" rIns="0" bIns="0" anchor="t" anchorCtr="0">
              <a:spAutoFit/>
            </a:bodyPr>
            <a:lstStyle/>
            <a:p>
              <a:pPr algn="l"/>
              <a:r>
                <a:rPr lang="zh-CN" sz="1350" dirty="0">
                  <a:solidFill>
                    <a:srgbClr val="F5EFE0"/>
                  </a:solidFill>
                  <a:latin typeface="Arial"/>
                  <a:ea typeface="Microsoft YaHei"/>
                  <a:cs typeface="Arial"/>
                </a:rPr>
                <a:t>一本 zine 一旦进入大规模发行 + 编辑流程 + 利润逻辑，它就不再是 zine</a:t>
              </a:r>
            </a:p>
          </p:txBody>
        </p:sp>
      </p:grpSp>
      <p:grpSp>
        <p:nvGrpSpPr>
          <p:cNvPr id="47" name="Group 47"/>
          <p:cNvGrpSpPr/>
          <p:nvPr/>
        </p:nvGrpSpPr>
        <p:grpSpPr>
          <a:xfrm>
            <a:off x="3609022" y="6616541"/>
            <a:ext cx="8021955" cy="167640"/>
            <a:chOff x="3609022" y="6616541"/>
            <a:chExt cx="8021955" cy="167640"/>
          </a:xfrm>
        </p:grpSpPr>
        <p:sp>
          <p:nvSpPr>
            <p:cNvPr id="45" name="TextBox 45"/>
            <p:cNvSpPr txBox="1"/>
            <p:nvPr/>
          </p:nvSpPr>
          <p:spPr>
            <a:xfrm>
              <a:off x="3609022" y="6616541"/>
              <a:ext cx="1159597"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P03 · WHAT IS A ZINE</a:t>
              </a:r>
            </a:p>
          </p:txBody>
        </p:sp>
        <p:sp>
          <p:nvSpPr>
            <p:cNvPr id="46" name="TextBox 46"/>
            <p:cNvSpPr txBox="1"/>
            <p:nvPr/>
          </p:nvSpPr>
          <p:spPr>
            <a:xfrm>
              <a:off x="9272492" y="6616541"/>
              <a:ext cx="2358485"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ZINE = MAG − COMMERCE − EDITOR − SCALE</a:t>
              </a:r>
            </a:p>
          </p:txBody>
        </p:sp>
      </p:grpSp>
    </p:spTree>
  </p:cSld>
  <p:clrMapOvr>
    <a:masterClrMapping/>
  </p:clrMapOvr>
  <p:transition xmlns:p14="http://schemas.microsoft.com/office/powerpoint/2010/main" p14:dur="4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650"/>
                            </p:stCondLst>
                            <p:childTnLst>
                              <p:par>
                                <p:cTn id="9" presetID="1"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par>
                          <p:cTn id="12" fill="hold">
                            <p:stCondLst>
                              <p:cond delay="113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400"/>
                                        <p:tgtEl>
                                          <p:spTgt spid="28"/>
                                        </p:tgtEl>
                                      </p:cBhvr>
                                    </p:animEffect>
                                  </p:childTnLst>
                                </p:cTn>
                              </p:par>
                            </p:childTnLst>
                          </p:cTn>
                        </p:par>
                        <p:par>
                          <p:cTn id="16" fill="hold">
                            <p:stCondLst>
                              <p:cond delay="171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400"/>
                                        <p:tgtEl>
                                          <p:spTgt spid="33"/>
                                        </p:tgtEl>
                                      </p:cBhvr>
                                    </p:animEffect>
                                  </p:childTnLst>
                                </p:cTn>
                              </p:par>
                            </p:childTnLst>
                          </p:cTn>
                        </p:par>
                        <p:par>
                          <p:cTn id="20" fill="hold">
                            <p:stCondLst>
                              <p:cond delay="2290"/>
                            </p:stCondLst>
                            <p:childTnLst>
                              <p:par>
                                <p:cTn id="21" presetID="10"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400"/>
                                        <p:tgtEl>
                                          <p:spTgt spid="38"/>
                                        </p:tgtEl>
                                      </p:cBhvr>
                                    </p:animEffect>
                                  </p:childTnLst>
                                </p:cTn>
                              </p:par>
                            </p:childTnLst>
                          </p:cTn>
                        </p:par>
                        <p:par>
                          <p:cTn id="24" fill="hold">
                            <p:stCondLst>
                              <p:cond delay="2890"/>
                            </p:stCondLst>
                            <p:childTnLst>
                              <p:par>
                                <p:cTn id="25" presetID="22" presetClass="entr" presetSubtype="1"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4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8" grpId="0"/>
      <p:bldP spid="33" grpId="0"/>
      <p:bldP spid="38"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sp>
        <p:nvSpPr>
          <p:cNvPr id="3" name="Rectangle 3"/>
          <p:cNvSpPr/>
          <p:nvPr/>
        </p:nvSpPr>
        <p:spPr>
          <a:xfrm>
            <a:off x="0" y="0"/>
            <a:ext cx="12192000" cy="6858000"/>
          </a:xfrm>
          <a:prstGeom prst="rect">
            <a:avLst/>
          </a:prstGeom>
          <a:noFill/>
          <a:ln>
            <a:noFill/>
          </a:ln>
        </p:spPr>
      </p:sp>
      <p:grpSp>
        <p:nvGrpSpPr>
          <p:cNvPr id="9" name="Group 9"/>
          <p:cNvGrpSpPr/>
          <p:nvPr/>
        </p:nvGrpSpPr>
        <p:grpSpPr>
          <a:xfrm>
            <a:off x="571500" y="533400"/>
            <a:ext cx="6423279" cy="778669"/>
            <a:chOff x="571500" y="533400"/>
            <a:chExt cx="6423279" cy="778669"/>
          </a:xfrm>
        </p:grpSpPr>
        <p:sp>
          <p:nvSpPr>
            <p:cNvPr id="4" name="Rectangle 4"/>
            <p:cNvSpPr/>
            <p:nvPr/>
          </p:nvSpPr>
          <p:spPr>
            <a:xfrm>
              <a:off x="571500" y="533400"/>
              <a:ext cx="133350" cy="647700"/>
            </a:xfrm>
            <a:prstGeom prst="rect">
              <a:avLst/>
            </a:prstGeom>
            <a:solidFill>
              <a:srgbClr val="1E4DBC"/>
            </a:solidFill>
            <a:ln>
              <a:noFill/>
            </a:ln>
          </p:spPr>
        </p:sp>
        <p:sp>
          <p:nvSpPr>
            <p:cNvPr id="5" name="Rectangle 5"/>
            <p:cNvSpPr/>
            <p:nvPr/>
          </p:nvSpPr>
          <p:spPr>
            <a:xfrm>
              <a:off x="600075" y="561975"/>
              <a:ext cx="133350" cy="647700"/>
            </a:xfrm>
            <a:prstGeom prst="rect">
              <a:avLst/>
            </a:prstGeom>
            <a:solidFill>
              <a:srgbClr val="FF5C8A">
                <a:alpha val="70000"/>
              </a:srgbClr>
            </a:solidFill>
            <a:ln>
              <a:noFill/>
            </a:ln>
          </p:spPr>
        </p:sp>
        <p:sp>
          <p:nvSpPr>
            <p:cNvPr id="6" name="Rectangle 6"/>
            <p:cNvSpPr/>
            <p:nvPr/>
          </p:nvSpPr>
          <p:spPr>
            <a:xfrm>
              <a:off x="571500" y="533400"/>
              <a:ext cx="133350" cy="647700"/>
            </a:xfrm>
            <a:prstGeom prst="rect">
              <a:avLst/>
            </a:prstGeom>
            <a:solidFill>
              <a:srgbClr val="1E4DBC"/>
            </a:solidFill>
            <a:ln>
              <a:noFill/>
            </a:ln>
          </p:spPr>
        </p:sp>
        <p:sp>
          <p:nvSpPr>
            <p:cNvPr id="7" name="TextBox 7"/>
            <p:cNvSpPr txBox="1"/>
            <p:nvPr/>
          </p:nvSpPr>
          <p:spPr>
            <a:xfrm>
              <a:off x="830580" y="544830"/>
              <a:ext cx="6164199" cy="731520"/>
            </a:xfrm>
            <a:prstGeom prst="rect">
              <a:avLst/>
            </a:prstGeom>
            <a:noFill/>
            <a:ln>
              <a:noFill/>
            </a:ln>
          </p:spPr>
          <p:txBody>
            <a:bodyPr wrap="none" lIns="0" tIns="0" rIns="0" bIns="0" anchor="t" anchorCtr="0">
              <a:spAutoFit/>
            </a:bodyPr>
            <a:lstStyle/>
            <a:p>
              <a:pPr algn="l"/>
              <a:r>
                <a:rPr lang="zh-CN" sz="3600" dirty="0">
                  <a:solidFill>
                    <a:srgbClr val="1A1A1A"/>
                  </a:solidFill>
                  <a:latin typeface="Impact"/>
                  <a:ea typeface="Microsoft YaHei"/>
                  <a:cs typeface="Impact"/>
                </a:rPr>
                <a:t>一百年里 ZINE 的四次浪潮</a:t>
              </a:r>
            </a:p>
          </p:txBody>
        </p:sp>
        <p:sp>
          <p:nvSpPr>
            <p:cNvPr id="8" name="TextBox 8"/>
            <p:cNvSpPr txBox="1"/>
            <p:nvPr/>
          </p:nvSpPr>
          <p:spPr>
            <a:xfrm>
              <a:off x="863918" y="1113949"/>
              <a:ext cx="3200257" cy="198120"/>
            </a:xfrm>
            <a:prstGeom prst="rect">
              <a:avLst/>
            </a:prstGeom>
            <a:noFill/>
            <a:ln>
              <a:noFill/>
            </a:ln>
          </p:spPr>
          <p:txBody>
            <a:bodyPr wrap="none" lIns="0" tIns="0" rIns="0" bIns="0" anchor="t" anchorCtr="0">
              <a:spAutoFit/>
            </a:bodyPr>
            <a:lstStyle/>
            <a:p>
              <a:pPr algn="l"/>
              <a:r>
                <a:rPr lang="zh-CN" sz="975" dirty="0">
                  <a:solidFill>
                    <a:srgbClr val="5A5A5A"/>
                  </a:solidFill>
                  <a:latin typeface="Consolas"/>
                  <a:ea typeface="Microsoft YaHei"/>
                  <a:cs typeface="Consolas"/>
                </a:rPr>
                <a:t>FOUR WAVES OF SELF-PUBLISHING · 1920s — 2026</a:t>
              </a:r>
            </a:p>
          </p:txBody>
        </p:sp>
      </p:grpSp>
      <p:sp>
        <p:nvSpPr>
          <p:cNvPr id="10" name="Line 10"/>
          <p:cNvSpPr/>
          <p:nvPr/>
        </p:nvSpPr>
        <p:spPr>
          <a:xfrm>
            <a:off x="571500" y="1447800"/>
            <a:ext cx="11049000" cy="9525"/>
          </a:xfrm>
          <a:custGeom>
            <a:avLst/>
            <a:gdLst/>
            <a:ahLst/>
            <a:cxnLst/>
            <a:rect l="l" t="t" r="r" b="b"/>
            <a:pathLst>
              <a:path w="11049000" h="9525">
                <a:moveTo>
                  <a:pt x="0" y="0"/>
                </a:moveTo>
                <a:lnTo>
                  <a:pt x="11049000" y="0"/>
                </a:lnTo>
              </a:path>
            </a:pathLst>
          </a:custGeom>
          <a:noFill/>
          <a:ln w="28575">
            <a:solidFill>
              <a:srgbClr val="1A1A1A"/>
            </a:solidFill>
          </a:ln>
        </p:spPr>
      </p:sp>
      <p:grpSp>
        <p:nvGrpSpPr>
          <p:cNvPr id="15" name="Group 15"/>
          <p:cNvGrpSpPr/>
          <p:nvPr/>
        </p:nvGrpSpPr>
        <p:grpSpPr>
          <a:xfrm>
            <a:off x="952500" y="3771900"/>
            <a:ext cx="10572750" cy="285750"/>
            <a:chOff x="952500" y="3771900"/>
            <a:chExt cx="10572750" cy="285750"/>
          </a:xfrm>
        </p:grpSpPr>
        <p:sp>
          <p:nvSpPr>
            <p:cNvPr id="11" name="Rectangle 11"/>
            <p:cNvSpPr/>
            <p:nvPr/>
          </p:nvSpPr>
          <p:spPr>
            <a:xfrm>
              <a:off x="952500" y="3848100"/>
              <a:ext cx="10287000" cy="133350"/>
            </a:xfrm>
            <a:prstGeom prst="rect">
              <a:avLst/>
            </a:prstGeom>
            <a:solidFill>
              <a:srgbClr val="1E4DBC"/>
            </a:solidFill>
            <a:ln>
              <a:noFill/>
            </a:ln>
          </p:spPr>
        </p:sp>
        <p:sp>
          <p:nvSpPr>
            <p:cNvPr id="12" name="Rectangle 12"/>
            <p:cNvSpPr/>
            <p:nvPr/>
          </p:nvSpPr>
          <p:spPr>
            <a:xfrm>
              <a:off x="981075" y="3876675"/>
              <a:ext cx="10287000" cy="133350"/>
            </a:xfrm>
            <a:prstGeom prst="rect">
              <a:avLst/>
            </a:prstGeom>
            <a:solidFill>
              <a:srgbClr val="FF5C8A">
                <a:alpha val="70000"/>
              </a:srgbClr>
            </a:solidFill>
            <a:ln>
              <a:noFill/>
            </a:ln>
          </p:spPr>
        </p:sp>
        <p:sp>
          <p:nvSpPr>
            <p:cNvPr id="13" name="Rectangle 13"/>
            <p:cNvSpPr/>
            <p:nvPr/>
          </p:nvSpPr>
          <p:spPr>
            <a:xfrm>
              <a:off x="952500" y="3848100"/>
              <a:ext cx="10287000" cy="133350"/>
            </a:xfrm>
            <a:prstGeom prst="rect">
              <a:avLst/>
            </a:prstGeom>
            <a:solidFill>
              <a:srgbClr val="1E4DBC"/>
            </a:solidFill>
            <a:ln>
              <a:noFill/>
            </a:ln>
          </p:spPr>
        </p:sp>
        <p:sp>
          <p:nvSpPr>
            <p:cNvPr id="14" name="Polygon 14"/>
            <p:cNvSpPr/>
            <p:nvPr/>
          </p:nvSpPr>
          <p:spPr>
            <a:xfrm>
              <a:off x="11239500" y="3771900"/>
              <a:ext cx="285750" cy="285750"/>
            </a:xfrm>
            <a:custGeom>
              <a:avLst/>
              <a:gdLst/>
              <a:ahLst/>
              <a:cxnLst/>
              <a:rect l="l" t="t" r="r" b="b"/>
              <a:pathLst>
                <a:path w="285750" h="285750">
                  <a:moveTo>
                    <a:pt x="0" y="0"/>
                  </a:moveTo>
                  <a:lnTo>
                    <a:pt x="285750" y="142875"/>
                  </a:lnTo>
                  <a:lnTo>
                    <a:pt x="0" y="285750"/>
                  </a:lnTo>
                  <a:close/>
                </a:path>
              </a:pathLst>
            </a:custGeom>
            <a:solidFill>
              <a:srgbClr val="1E4DBC"/>
            </a:solidFill>
            <a:ln>
              <a:noFill/>
            </a:ln>
          </p:spPr>
        </p:sp>
      </p:grpSp>
      <p:grpSp>
        <p:nvGrpSpPr>
          <p:cNvPr id="21" name="Group 21"/>
          <p:cNvGrpSpPr/>
          <p:nvPr/>
        </p:nvGrpSpPr>
        <p:grpSpPr>
          <a:xfrm>
            <a:off x="1485900" y="3657600"/>
            <a:ext cx="8696325" cy="514350"/>
            <a:chOff x="1485900" y="3657600"/>
            <a:chExt cx="8696325" cy="514350"/>
          </a:xfrm>
        </p:grpSpPr>
        <p:sp>
          <p:nvSpPr>
            <p:cNvPr id="16" name="Line 16"/>
            <p:cNvSpPr/>
            <p:nvPr/>
          </p:nvSpPr>
          <p:spPr>
            <a:xfrm>
              <a:off x="1485900" y="3657600"/>
              <a:ext cx="9525" cy="514350"/>
            </a:xfrm>
            <a:custGeom>
              <a:avLst/>
              <a:gdLst/>
              <a:ahLst/>
              <a:cxnLst/>
              <a:rect l="l" t="t" r="r" b="b"/>
              <a:pathLst>
                <a:path w="9525" h="514350">
                  <a:moveTo>
                    <a:pt x="0" y="0"/>
                  </a:moveTo>
                  <a:lnTo>
                    <a:pt x="0" y="514350"/>
                  </a:lnTo>
                </a:path>
              </a:pathLst>
            </a:custGeom>
            <a:noFill/>
            <a:ln w="28575">
              <a:solidFill>
                <a:srgbClr val="1A1A1A"/>
              </a:solidFill>
            </a:ln>
          </p:spPr>
        </p:sp>
        <p:sp>
          <p:nvSpPr>
            <p:cNvPr id="17" name="Line 17"/>
            <p:cNvSpPr/>
            <p:nvPr/>
          </p:nvSpPr>
          <p:spPr>
            <a:xfrm>
              <a:off x="3657600" y="3657600"/>
              <a:ext cx="9525" cy="514350"/>
            </a:xfrm>
            <a:custGeom>
              <a:avLst/>
              <a:gdLst/>
              <a:ahLst/>
              <a:cxnLst/>
              <a:rect l="l" t="t" r="r" b="b"/>
              <a:pathLst>
                <a:path w="9525" h="514350">
                  <a:moveTo>
                    <a:pt x="0" y="0"/>
                  </a:moveTo>
                  <a:lnTo>
                    <a:pt x="0" y="514350"/>
                  </a:lnTo>
                </a:path>
              </a:pathLst>
            </a:custGeom>
            <a:noFill/>
            <a:ln w="28575">
              <a:solidFill>
                <a:srgbClr val="1A1A1A"/>
              </a:solidFill>
            </a:ln>
          </p:spPr>
        </p:sp>
        <p:sp>
          <p:nvSpPr>
            <p:cNvPr id="18" name="Line 18"/>
            <p:cNvSpPr/>
            <p:nvPr/>
          </p:nvSpPr>
          <p:spPr>
            <a:xfrm>
              <a:off x="5829300" y="3657600"/>
              <a:ext cx="9525" cy="514350"/>
            </a:xfrm>
            <a:custGeom>
              <a:avLst/>
              <a:gdLst/>
              <a:ahLst/>
              <a:cxnLst/>
              <a:rect l="l" t="t" r="r" b="b"/>
              <a:pathLst>
                <a:path w="9525" h="514350">
                  <a:moveTo>
                    <a:pt x="0" y="0"/>
                  </a:moveTo>
                  <a:lnTo>
                    <a:pt x="0" y="514350"/>
                  </a:lnTo>
                </a:path>
              </a:pathLst>
            </a:custGeom>
            <a:noFill/>
            <a:ln w="28575">
              <a:solidFill>
                <a:srgbClr val="1A1A1A"/>
              </a:solidFill>
            </a:ln>
          </p:spPr>
        </p:sp>
        <p:sp>
          <p:nvSpPr>
            <p:cNvPr id="19" name="Line 19"/>
            <p:cNvSpPr/>
            <p:nvPr/>
          </p:nvSpPr>
          <p:spPr>
            <a:xfrm>
              <a:off x="8001000" y="3657600"/>
              <a:ext cx="9525" cy="514350"/>
            </a:xfrm>
            <a:custGeom>
              <a:avLst/>
              <a:gdLst/>
              <a:ahLst/>
              <a:cxnLst/>
              <a:rect l="l" t="t" r="r" b="b"/>
              <a:pathLst>
                <a:path w="9525" h="514350">
                  <a:moveTo>
                    <a:pt x="0" y="0"/>
                  </a:moveTo>
                  <a:lnTo>
                    <a:pt x="0" y="514350"/>
                  </a:lnTo>
                </a:path>
              </a:pathLst>
            </a:custGeom>
            <a:noFill/>
            <a:ln w="28575">
              <a:solidFill>
                <a:srgbClr val="1A1A1A"/>
              </a:solidFill>
            </a:ln>
          </p:spPr>
        </p:sp>
        <p:sp>
          <p:nvSpPr>
            <p:cNvPr id="20" name="Line 20"/>
            <p:cNvSpPr/>
            <p:nvPr/>
          </p:nvSpPr>
          <p:spPr>
            <a:xfrm>
              <a:off x="10172700" y="3657600"/>
              <a:ext cx="9525" cy="514350"/>
            </a:xfrm>
            <a:custGeom>
              <a:avLst/>
              <a:gdLst/>
              <a:ahLst/>
              <a:cxnLst/>
              <a:rect l="l" t="t" r="r" b="b"/>
              <a:pathLst>
                <a:path w="9525" h="514350">
                  <a:moveTo>
                    <a:pt x="0" y="0"/>
                  </a:moveTo>
                  <a:lnTo>
                    <a:pt x="0" y="514350"/>
                  </a:lnTo>
                </a:path>
              </a:pathLst>
            </a:custGeom>
            <a:noFill/>
            <a:ln w="28575">
              <a:solidFill>
                <a:srgbClr val="1A1A1A"/>
              </a:solidFill>
            </a:ln>
          </p:spPr>
        </p:sp>
      </p:grpSp>
      <p:grpSp>
        <p:nvGrpSpPr>
          <p:cNvPr id="34" name="Group 34"/>
          <p:cNvGrpSpPr/>
          <p:nvPr/>
        </p:nvGrpSpPr>
        <p:grpSpPr>
          <a:xfrm>
            <a:off x="647700" y="1545908"/>
            <a:ext cx="1743075" cy="2302192"/>
            <a:chOff x="647700" y="1545908"/>
            <a:chExt cx="1743075" cy="2302192"/>
          </a:xfrm>
        </p:grpSpPr>
        <p:sp>
          <p:nvSpPr>
            <p:cNvPr id="22" name="TextBox 22"/>
            <p:cNvSpPr txBox="1"/>
            <p:nvPr/>
          </p:nvSpPr>
          <p:spPr>
            <a:xfrm>
              <a:off x="870823" y="1564958"/>
              <a:ext cx="1230154" cy="640080"/>
            </a:xfrm>
            <a:prstGeom prst="rect">
              <a:avLst/>
            </a:prstGeom>
            <a:noFill/>
            <a:ln>
              <a:noFill/>
            </a:ln>
          </p:spPr>
          <p:txBody>
            <a:bodyPr wrap="none" lIns="0" tIns="0" rIns="0" bIns="0" anchor="t" anchorCtr="0">
              <a:spAutoFit/>
            </a:bodyPr>
            <a:lstStyle/>
            <a:p>
              <a:pPr algn="ctr"/>
              <a:r>
                <a:rPr lang="zh-CN" sz="3150" dirty="0">
                  <a:solidFill>
                    <a:srgbClr val="FF5C8A"/>
                  </a:solidFill>
                  <a:latin typeface="Impact"/>
                  <a:ea typeface="Microsoft YaHei"/>
                  <a:cs typeface="Impact"/>
                </a:rPr>
                <a:t>1920s</a:t>
              </a:r>
            </a:p>
          </p:txBody>
        </p:sp>
        <p:sp>
          <p:nvSpPr>
            <p:cNvPr id="23" name="TextBox 23"/>
            <p:cNvSpPr txBox="1"/>
            <p:nvPr/>
          </p:nvSpPr>
          <p:spPr>
            <a:xfrm>
              <a:off x="851773" y="1545908"/>
              <a:ext cx="1230154" cy="640080"/>
            </a:xfrm>
            <a:prstGeom prst="rect">
              <a:avLst/>
            </a:prstGeom>
            <a:noFill/>
            <a:ln>
              <a:noFill/>
            </a:ln>
          </p:spPr>
          <p:txBody>
            <a:bodyPr wrap="none" lIns="0" tIns="0" rIns="0" bIns="0" anchor="t" anchorCtr="0">
              <a:spAutoFit/>
            </a:bodyPr>
            <a:lstStyle/>
            <a:p>
              <a:pPr algn="ctr"/>
              <a:r>
                <a:rPr lang="zh-CN" sz="3150" dirty="0">
                  <a:solidFill>
                    <a:srgbClr val="1A1A1A"/>
                  </a:solidFill>
                  <a:latin typeface="Impact"/>
                  <a:ea typeface="Microsoft YaHei"/>
                  <a:cs typeface="Impact"/>
                </a:rPr>
                <a:t>1920s</a:t>
              </a:r>
            </a:p>
          </p:txBody>
        </p:sp>
        <p:sp>
          <p:nvSpPr>
            <p:cNvPr id="24" name="Rectangle 24"/>
            <p:cNvSpPr/>
            <p:nvPr/>
          </p:nvSpPr>
          <p:spPr>
            <a:xfrm>
              <a:off x="647700" y="2095500"/>
              <a:ext cx="1714500" cy="1485900"/>
            </a:xfrm>
            <a:prstGeom prst="rect">
              <a:avLst/>
            </a:prstGeom>
            <a:solidFill>
              <a:srgbClr val="1A1A1A"/>
            </a:solidFill>
            <a:ln>
              <a:noFill/>
            </a:ln>
          </p:spPr>
        </p:sp>
        <p:sp>
          <p:nvSpPr>
            <p:cNvPr id="25" name="Rectangle 25"/>
            <p:cNvSpPr/>
            <p:nvPr/>
          </p:nvSpPr>
          <p:spPr>
            <a:xfrm>
              <a:off x="676275" y="2124075"/>
              <a:ext cx="1714500" cy="1485900"/>
            </a:xfrm>
            <a:prstGeom prst="rect">
              <a:avLst/>
            </a:prstGeom>
            <a:solidFill>
              <a:srgbClr val="1E4DBC">
                <a:alpha val="50000"/>
              </a:srgbClr>
            </a:solidFill>
            <a:ln>
              <a:noFill/>
            </a:ln>
          </p:spPr>
        </p:sp>
        <p:sp>
          <p:nvSpPr>
            <p:cNvPr id="26" name="Rectangle 26"/>
            <p:cNvSpPr/>
            <p:nvPr/>
          </p:nvSpPr>
          <p:spPr>
            <a:xfrm>
              <a:off x="647700" y="2095500"/>
              <a:ext cx="1714500" cy="1485900"/>
            </a:xfrm>
            <a:prstGeom prst="rect">
              <a:avLst/>
            </a:prstGeom>
            <a:solidFill>
              <a:srgbClr val="1A1A1A"/>
            </a:solidFill>
            <a:ln>
              <a:noFill/>
            </a:ln>
          </p:spPr>
        </p:sp>
        <p:sp>
          <p:nvSpPr>
            <p:cNvPr id="27" name="Rectangle 27"/>
            <p:cNvSpPr/>
            <p:nvPr/>
          </p:nvSpPr>
          <p:spPr>
            <a:xfrm>
              <a:off x="647700" y="2095500"/>
              <a:ext cx="1714500" cy="323850"/>
            </a:xfrm>
            <a:prstGeom prst="rect">
              <a:avLst/>
            </a:prstGeom>
            <a:solidFill>
              <a:srgbClr val="FF5C8A"/>
            </a:solidFill>
            <a:ln>
              <a:noFill/>
            </a:ln>
          </p:spPr>
        </p:sp>
        <p:sp>
          <p:nvSpPr>
            <p:cNvPr id="28" name="TextBox 28"/>
            <p:cNvSpPr txBox="1"/>
            <p:nvPr/>
          </p:nvSpPr>
          <p:spPr>
            <a:xfrm>
              <a:off x="1008555" y="2210752"/>
              <a:ext cx="992791" cy="213360"/>
            </a:xfrm>
            <a:prstGeom prst="rect">
              <a:avLst/>
            </a:prstGeom>
            <a:noFill/>
            <a:ln>
              <a:noFill/>
            </a:ln>
          </p:spPr>
          <p:txBody>
            <a:bodyPr wrap="none" lIns="0" tIns="0" rIns="0" bIns="0" anchor="t" anchorCtr="0">
              <a:spAutoFit/>
            </a:bodyPr>
            <a:lstStyle/>
            <a:p>
              <a:pPr algn="ctr"/>
              <a:r>
                <a:rPr lang="zh-CN" sz="1050" b="1" dirty="0">
                  <a:solidFill>
                    <a:srgbClr val="F5EFE0"/>
                  </a:solidFill>
                  <a:latin typeface="Arial"/>
                  <a:ea typeface="Microsoft YaHei"/>
                  <a:cs typeface="Arial"/>
                </a:rPr>
                <a:t>业余出版火种</a:t>
              </a:r>
            </a:p>
          </p:txBody>
        </p:sp>
        <p:sp>
          <p:nvSpPr>
            <p:cNvPr id="29" name="TextBox 29"/>
            <p:cNvSpPr txBox="1"/>
            <p:nvPr/>
          </p:nvSpPr>
          <p:spPr>
            <a:xfrm>
              <a:off x="994172" y="2580799"/>
              <a:ext cx="1021556" cy="198120"/>
            </a:xfrm>
            <a:prstGeom prst="rect">
              <a:avLst/>
            </a:prstGeom>
            <a:noFill/>
            <a:ln>
              <a:noFill/>
            </a:ln>
          </p:spPr>
          <p:txBody>
            <a:bodyPr wrap="none" lIns="0" tIns="0" rIns="0" bIns="0" anchor="t" anchorCtr="0">
              <a:spAutoFit/>
            </a:bodyPr>
            <a:lstStyle/>
            <a:p>
              <a:pPr algn="ctr"/>
              <a:r>
                <a:rPr lang="zh-CN" sz="975" dirty="0">
                  <a:solidFill>
                    <a:srgbClr val="F5EFE0"/>
                  </a:solidFill>
                  <a:latin typeface="Arial"/>
                  <a:ea typeface="Microsoft YaHei"/>
                  <a:cs typeface="Arial"/>
                </a:rPr>
                <a:t>哈莱姆文艺复兴</a:t>
              </a:r>
            </a:p>
          </p:txBody>
        </p:sp>
        <p:sp>
          <p:nvSpPr>
            <p:cNvPr id="30" name="TextBox 30"/>
            <p:cNvSpPr txBox="1"/>
            <p:nvPr/>
          </p:nvSpPr>
          <p:spPr>
            <a:xfrm>
              <a:off x="926532" y="2771299"/>
              <a:ext cx="1156835" cy="198120"/>
            </a:xfrm>
            <a:prstGeom prst="rect">
              <a:avLst/>
            </a:prstGeom>
            <a:noFill/>
            <a:ln>
              <a:noFill/>
            </a:ln>
          </p:spPr>
          <p:txBody>
            <a:bodyPr wrap="none" lIns="0" tIns="0" rIns="0" bIns="0" anchor="t" anchorCtr="0">
              <a:spAutoFit/>
            </a:bodyPr>
            <a:lstStyle/>
            <a:p>
              <a:pPr algn="ctr"/>
              <a:r>
                <a:rPr lang="zh-CN" sz="975" dirty="0">
                  <a:solidFill>
                    <a:srgbClr val="F5EFE0"/>
                  </a:solidFill>
                  <a:latin typeface="Arial"/>
                  <a:ea typeface="Microsoft YaHei"/>
                  <a:cs typeface="Arial"/>
                </a:rPr>
                <a:t>黑人创作 *FIRE!!*</a:t>
              </a:r>
            </a:p>
          </p:txBody>
        </p:sp>
        <p:sp>
          <p:nvSpPr>
            <p:cNvPr id="31" name="TextBox 31"/>
            <p:cNvSpPr txBox="1"/>
            <p:nvPr/>
          </p:nvSpPr>
          <p:spPr>
            <a:xfrm>
              <a:off x="1072753" y="2997041"/>
              <a:ext cx="864394" cy="167640"/>
            </a:xfrm>
            <a:prstGeom prst="rect">
              <a:avLst/>
            </a:prstGeom>
            <a:noFill/>
            <a:ln>
              <a:noFill/>
            </a:ln>
          </p:spPr>
          <p:txBody>
            <a:bodyPr wrap="none" lIns="0" tIns="0" rIns="0" bIns="0" anchor="t" anchorCtr="0">
              <a:spAutoFit/>
            </a:bodyPr>
            <a:lstStyle/>
            <a:p>
              <a:pPr algn="ctr"/>
              <a:r>
                <a:rPr lang="zh-CN" sz="825" dirty="0">
                  <a:solidFill>
                    <a:srgbClr val="F5EFE0">
                      <a:alphaMod val="85000"/>
                    </a:srgbClr>
                  </a:solidFill>
                  <a:latin typeface="Arial"/>
                  <a:ea typeface="Microsoft YaHei"/>
                  <a:cs typeface="Arial"/>
                </a:rPr>
                <a:t>自由独立地表达</a:t>
              </a:r>
            </a:p>
          </p:txBody>
        </p:sp>
        <p:sp>
          <p:nvSpPr>
            <p:cNvPr id="32" name="TextBox 32"/>
            <p:cNvSpPr txBox="1"/>
            <p:nvPr/>
          </p:nvSpPr>
          <p:spPr>
            <a:xfrm>
              <a:off x="1316748" y="3320891"/>
              <a:ext cx="376404" cy="167640"/>
            </a:xfrm>
            <a:prstGeom prst="rect">
              <a:avLst/>
            </a:prstGeom>
            <a:noFill/>
            <a:ln>
              <a:noFill/>
            </a:ln>
          </p:spPr>
          <p:txBody>
            <a:bodyPr wrap="none" lIns="0" tIns="0" rIns="0" bIns="0" anchor="t" anchorCtr="0">
              <a:spAutoFit/>
            </a:bodyPr>
            <a:lstStyle/>
            <a:p>
              <a:pPr algn="ctr"/>
              <a:r>
                <a:rPr lang="zh-CN" sz="825" dirty="0">
                  <a:solidFill>
                    <a:srgbClr val="FF5C8A"/>
                  </a:solidFill>
                  <a:latin typeface="Consolas"/>
                  <a:ea typeface="Microsoft YaHei"/>
                  <a:cs typeface="Consolas"/>
                </a:rPr>
                <a:t>EMBER</a:t>
              </a:r>
            </a:p>
          </p:txBody>
        </p:sp>
        <p:sp>
          <p:nvSpPr>
            <p:cNvPr id="33" name="Line 33"/>
            <p:cNvSpPr/>
            <p:nvPr/>
          </p:nvSpPr>
          <p:spPr>
            <a:xfrm>
              <a:off x="1485900" y="3600450"/>
              <a:ext cx="9525" cy="247650"/>
            </a:xfrm>
            <a:custGeom>
              <a:avLst/>
              <a:gdLst/>
              <a:ahLst/>
              <a:cxnLst/>
              <a:rect l="l" t="t" r="r" b="b"/>
              <a:pathLst>
                <a:path w="9525" h="247650">
                  <a:moveTo>
                    <a:pt x="0" y="0"/>
                  </a:moveTo>
                  <a:lnTo>
                    <a:pt x="0" y="247650"/>
                  </a:lnTo>
                </a:path>
              </a:pathLst>
            </a:custGeom>
            <a:noFill/>
            <a:ln w="28575">
              <a:solidFill>
                <a:srgbClr val="FF5C8A"/>
              </a:solidFill>
              <a:custDash>
                <a:ds d="100000" sp="100000"/>
              </a:custDash>
            </a:ln>
          </p:spPr>
        </p:sp>
      </p:grpSp>
      <p:grpSp>
        <p:nvGrpSpPr>
          <p:cNvPr id="48" name="Group 48"/>
          <p:cNvGrpSpPr/>
          <p:nvPr/>
        </p:nvGrpSpPr>
        <p:grpSpPr>
          <a:xfrm>
            <a:off x="2819400" y="3981450"/>
            <a:ext cx="1743075" cy="2238375"/>
            <a:chOff x="2819400" y="3981450"/>
            <a:chExt cx="1743075" cy="2238375"/>
          </a:xfrm>
        </p:grpSpPr>
        <p:sp>
          <p:nvSpPr>
            <p:cNvPr id="35" name="Line 35"/>
            <p:cNvSpPr/>
            <p:nvPr/>
          </p:nvSpPr>
          <p:spPr>
            <a:xfrm>
              <a:off x="3657600" y="3981450"/>
              <a:ext cx="9525" cy="266700"/>
            </a:xfrm>
            <a:custGeom>
              <a:avLst/>
              <a:gdLst/>
              <a:ahLst/>
              <a:cxnLst/>
              <a:rect l="l" t="t" r="r" b="b"/>
              <a:pathLst>
                <a:path w="9525" h="266700">
                  <a:moveTo>
                    <a:pt x="0" y="0"/>
                  </a:moveTo>
                  <a:lnTo>
                    <a:pt x="0" y="266700"/>
                  </a:lnTo>
                </a:path>
              </a:pathLst>
            </a:custGeom>
            <a:noFill/>
            <a:ln w="28575">
              <a:solidFill>
                <a:srgbClr val="FF5C8A"/>
              </a:solidFill>
              <a:custDash>
                <a:ds d="100000" sp="100000"/>
              </a:custDash>
            </a:ln>
          </p:spPr>
        </p:sp>
        <p:sp>
          <p:nvSpPr>
            <p:cNvPr id="36" name="TextBox 36"/>
            <p:cNvSpPr txBox="1"/>
            <p:nvPr/>
          </p:nvSpPr>
          <p:spPr>
            <a:xfrm>
              <a:off x="3042523" y="4193858"/>
              <a:ext cx="1230154" cy="640080"/>
            </a:xfrm>
            <a:prstGeom prst="rect">
              <a:avLst/>
            </a:prstGeom>
            <a:noFill/>
            <a:ln>
              <a:noFill/>
            </a:ln>
          </p:spPr>
          <p:txBody>
            <a:bodyPr wrap="none" lIns="0" tIns="0" rIns="0" bIns="0" anchor="t" anchorCtr="0">
              <a:spAutoFit/>
            </a:bodyPr>
            <a:lstStyle/>
            <a:p>
              <a:pPr algn="ctr"/>
              <a:r>
                <a:rPr lang="zh-CN" sz="3150" dirty="0">
                  <a:solidFill>
                    <a:srgbClr val="FF5C8A"/>
                  </a:solidFill>
                  <a:latin typeface="Impact"/>
                  <a:ea typeface="Microsoft YaHei"/>
                  <a:cs typeface="Impact"/>
                </a:rPr>
                <a:t>1930s</a:t>
              </a:r>
            </a:p>
          </p:txBody>
        </p:sp>
        <p:sp>
          <p:nvSpPr>
            <p:cNvPr id="37" name="TextBox 37"/>
            <p:cNvSpPr txBox="1"/>
            <p:nvPr/>
          </p:nvSpPr>
          <p:spPr>
            <a:xfrm>
              <a:off x="3023473" y="4174808"/>
              <a:ext cx="1230154" cy="640080"/>
            </a:xfrm>
            <a:prstGeom prst="rect">
              <a:avLst/>
            </a:prstGeom>
            <a:noFill/>
            <a:ln>
              <a:noFill/>
            </a:ln>
          </p:spPr>
          <p:txBody>
            <a:bodyPr wrap="none" lIns="0" tIns="0" rIns="0" bIns="0" anchor="t" anchorCtr="0">
              <a:spAutoFit/>
            </a:bodyPr>
            <a:lstStyle/>
            <a:p>
              <a:pPr algn="ctr"/>
              <a:r>
                <a:rPr lang="zh-CN" sz="3150" dirty="0">
                  <a:solidFill>
                    <a:srgbClr val="1A1A1A"/>
                  </a:solidFill>
                  <a:latin typeface="Impact"/>
                  <a:ea typeface="Microsoft YaHei"/>
                  <a:cs typeface="Impact"/>
                </a:rPr>
                <a:t>1930s</a:t>
              </a:r>
            </a:p>
          </p:txBody>
        </p:sp>
        <p:sp>
          <p:nvSpPr>
            <p:cNvPr id="38" name="Rectangle 38"/>
            <p:cNvSpPr/>
            <p:nvPr/>
          </p:nvSpPr>
          <p:spPr>
            <a:xfrm>
              <a:off x="2819400" y="4705350"/>
              <a:ext cx="1714500" cy="1485900"/>
            </a:xfrm>
            <a:prstGeom prst="rect">
              <a:avLst/>
            </a:prstGeom>
            <a:solidFill>
              <a:srgbClr val="1A1A1A"/>
            </a:solidFill>
            <a:ln>
              <a:noFill/>
            </a:ln>
          </p:spPr>
        </p:sp>
        <p:sp>
          <p:nvSpPr>
            <p:cNvPr id="39" name="Rectangle 39"/>
            <p:cNvSpPr/>
            <p:nvPr/>
          </p:nvSpPr>
          <p:spPr>
            <a:xfrm>
              <a:off x="2847975" y="4733925"/>
              <a:ext cx="1714500" cy="1485900"/>
            </a:xfrm>
            <a:prstGeom prst="rect">
              <a:avLst/>
            </a:prstGeom>
            <a:solidFill>
              <a:srgbClr val="FF5C8A">
                <a:alpha val="50000"/>
              </a:srgbClr>
            </a:solidFill>
            <a:ln>
              <a:noFill/>
            </a:ln>
          </p:spPr>
        </p:sp>
        <p:sp>
          <p:nvSpPr>
            <p:cNvPr id="40" name="Rectangle 40"/>
            <p:cNvSpPr/>
            <p:nvPr/>
          </p:nvSpPr>
          <p:spPr>
            <a:xfrm>
              <a:off x="2819400" y="4705350"/>
              <a:ext cx="1714500" cy="1485900"/>
            </a:xfrm>
            <a:prstGeom prst="rect">
              <a:avLst/>
            </a:prstGeom>
            <a:solidFill>
              <a:srgbClr val="1A1A1A"/>
            </a:solidFill>
            <a:ln>
              <a:noFill/>
            </a:ln>
          </p:spPr>
        </p:sp>
        <p:sp>
          <p:nvSpPr>
            <p:cNvPr id="41" name="Rectangle 41"/>
            <p:cNvSpPr/>
            <p:nvPr/>
          </p:nvSpPr>
          <p:spPr>
            <a:xfrm>
              <a:off x="2819400" y="4705350"/>
              <a:ext cx="1714500" cy="323850"/>
            </a:xfrm>
            <a:prstGeom prst="rect">
              <a:avLst/>
            </a:prstGeom>
            <a:solidFill>
              <a:srgbClr val="1E4DBC"/>
            </a:solidFill>
            <a:ln>
              <a:noFill/>
            </a:ln>
          </p:spPr>
        </p:sp>
        <p:sp>
          <p:nvSpPr>
            <p:cNvPr id="42" name="TextBox 42"/>
            <p:cNvSpPr txBox="1"/>
            <p:nvPr/>
          </p:nvSpPr>
          <p:spPr>
            <a:xfrm>
              <a:off x="3260765" y="4820602"/>
              <a:ext cx="831771" cy="213360"/>
            </a:xfrm>
            <a:prstGeom prst="rect">
              <a:avLst/>
            </a:prstGeom>
            <a:noFill/>
            <a:ln>
              <a:noFill/>
            </a:ln>
          </p:spPr>
          <p:txBody>
            <a:bodyPr wrap="none" lIns="0" tIns="0" rIns="0" bIns="0" anchor="t" anchorCtr="0">
              <a:spAutoFit/>
            </a:bodyPr>
            <a:lstStyle/>
            <a:p>
              <a:pPr algn="ctr"/>
              <a:r>
                <a:rPr lang="zh-CN" sz="1050" b="1" dirty="0">
                  <a:solidFill>
                    <a:srgbClr val="F5EFE0"/>
                  </a:solidFill>
                  <a:latin typeface="Arial"/>
                  <a:ea typeface="Microsoft YaHei"/>
                  <a:cs typeface="Arial"/>
                </a:rPr>
                <a:t>科幻同人志</a:t>
              </a:r>
            </a:p>
          </p:txBody>
        </p:sp>
        <p:sp>
          <p:nvSpPr>
            <p:cNvPr id="43" name="TextBox 43"/>
            <p:cNvSpPr txBox="1"/>
            <p:nvPr/>
          </p:nvSpPr>
          <p:spPr>
            <a:xfrm>
              <a:off x="2941594" y="5190649"/>
              <a:ext cx="1470112" cy="198120"/>
            </a:xfrm>
            <a:prstGeom prst="rect">
              <a:avLst/>
            </a:prstGeom>
            <a:noFill/>
            <a:ln>
              <a:noFill/>
            </a:ln>
          </p:spPr>
          <p:txBody>
            <a:bodyPr wrap="none" lIns="0" tIns="0" rIns="0" bIns="0" anchor="t" anchorCtr="0">
              <a:spAutoFit/>
            </a:bodyPr>
            <a:lstStyle/>
            <a:p>
              <a:pPr algn="ctr"/>
              <a:r>
                <a:rPr lang="zh-CN" sz="975" dirty="0">
                  <a:solidFill>
                    <a:srgbClr val="F5EFE0"/>
                  </a:solidFill>
                  <a:latin typeface="Arial"/>
                  <a:ea typeface="Microsoft YaHei"/>
                  <a:cs typeface="Arial"/>
                </a:rPr>
                <a:t>*THE COMET*（1930）</a:t>
              </a:r>
            </a:p>
          </p:txBody>
        </p:sp>
        <p:sp>
          <p:nvSpPr>
            <p:cNvPr id="44" name="TextBox 44"/>
            <p:cNvSpPr txBox="1"/>
            <p:nvPr/>
          </p:nvSpPr>
          <p:spPr>
            <a:xfrm>
              <a:off x="3094672" y="5381149"/>
              <a:ext cx="1163955" cy="198120"/>
            </a:xfrm>
            <a:prstGeom prst="rect">
              <a:avLst/>
            </a:prstGeom>
            <a:noFill/>
            <a:ln>
              <a:noFill/>
            </a:ln>
          </p:spPr>
          <p:txBody>
            <a:bodyPr wrap="none" lIns="0" tIns="0" rIns="0" bIns="0" anchor="t" anchorCtr="0">
              <a:spAutoFit/>
            </a:bodyPr>
            <a:lstStyle/>
            <a:p>
              <a:pPr algn="ctr"/>
              <a:r>
                <a:rPr lang="zh-CN" sz="975" dirty="0">
                  <a:solidFill>
                    <a:srgbClr val="F5EFE0"/>
                  </a:solidFill>
                  <a:latin typeface="Arial"/>
                  <a:ea typeface="Microsoft YaHei"/>
                  <a:cs typeface="Arial"/>
                </a:rPr>
                <a:t>第一本科幻同人志</a:t>
              </a:r>
            </a:p>
          </p:txBody>
        </p:sp>
        <p:sp>
          <p:nvSpPr>
            <p:cNvPr id="45" name="TextBox 45"/>
            <p:cNvSpPr txBox="1"/>
            <p:nvPr/>
          </p:nvSpPr>
          <p:spPr>
            <a:xfrm>
              <a:off x="3081790" y="5606891"/>
              <a:ext cx="1189720" cy="167640"/>
            </a:xfrm>
            <a:prstGeom prst="rect">
              <a:avLst/>
            </a:prstGeom>
            <a:noFill/>
            <a:ln>
              <a:noFill/>
            </a:ln>
          </p:spPr>
          <p:txBody>
            <a:bodyPr wrap="none" lIns="0" tIns="0" rIns="0" bIns="0" anchor="t" anchorCtr="0">
              <a:spAutoFit/>
            </a:bodyPr>
            <a:lstStyle/>
            <a:p>
              <a:pPr algn="ctr"/>
              <a:r>
                <a:rPr lang="zh-CN" sz="825" dirty="0">
                  <a:solidFill>
                    <a:srgbClr val="F5EFE0">
                      <a:alphaMod val="85000"/>
                    </a:srgbClr>
                  </a:solidFill>
                  <a:latin typeface="Arial"/>
                  <a:ea typeface="Microsoft YaHei"/>
                  <a:cs typeface="Arial"/>
                </a:rPr>
                <a:t>1940 RUSS CHAUVENET</a:t>
              </a:r>
            </a:p>
          </p:txBody>
        </p:sp>
        <p:sp>
          <p:nvSpPr>
            <p:cNvPr id="46" name="TextBox 46"/>
            <p:cNvSpPr txBox="1"/>
            <p:nvPr/>
          </p:nvSpPr>
          <p:spPr>
            <a:xfrm>
              <a:off x="3142036" y="5778341"/>
              <a:ext cx="1069229" cy="167640"/>
            </a:xfrm>
            <a:prstGeom prst="rect">
              <a:avLst/>
            </a:prstGeom>
            <a:noFill/>
            <a:ln>
              <a:noFill/>
            </a:ln>
          </p:spPr>
          <p:txBody>
            <a:bodyPr wrap="none" lIns="0" tIns="0" rIns="0" bIns="0" anchor="t" anchorCtr="0">
              <a:spAutoFit/>
            </a:bodyPr>
            <a:lstStyle/>
            <a:p>
              <a:pPr algn="ctr"/>
              <a:r>
                <a:rPr lang="zh-CN" sz="825" dirty="0">
                  <a:solidFill>
                    <a:srgbClr val="F5EFE0">
                      <a:alphaMod val="85000"/>
                    </a:srgbClr>
                  </a:solidFill>
                  <a:latin typeface="Arial"/>
                  <a:ea typeface="Microsoft YaHei"/>
                  <a:cs typeface="Arial"/>
                </a:rPr>
                <a:t>创造"FANZINE"一词</a:t>
              </a:r>
            </a:p>
          </p:txBody>
        </p:sp>
        <p:sp>
          <p:nvSpPr>
            <p:cNvPr id="47" name="TextBox 47"/>
            <p:cNvSpPr txBox="1"/>
            <p:nvPr/>
          </p:nvSpPr>
          <p:spPr>
            <a:xfrm>
              <a:off x="3316748" y="6006941"/>
              <a:ext cx="719804" cy="167640"/>
            </a:xfrm>
            <a:prstGeom prst="rect">
              <a:avLst/>
            </a:prstGeom>
            <a:noFill/>
            <a:ln>
              <a:noFill/>
            </a:ln>
          </p:spPr>
          <p:txBody>
            <a:bodyPr wrap="none" lIns="0" tIns="0" rIns="0" bIns="0" anchor="t" anchorCtr="0">
              <a:spAutoFit/>
            </a:bodyPr>
            <a:lstStyle/>
            <a:p>
              <a:pPr algn="ctr"/>
              <a:r>
                <a:rPr lang="zh-CN" sz="825" dirty="0">
                  <a:solidFill>
                    <a:srgbClr val="1E4DBC"/>
                  </a:solidFill>
                  <a:latin typeface="Consolas"/>
                  <a:ea typeface="Microsoft YaHei"/>
                  <a:cs typeface="Consolas"/>
                </a:rPr>
                <a:t>CRYSTALLIZE</a:t>
              </a:r>
            </a:p>
          </p:txBody>
        </p:sp>
      </p:grpSp>
      <p:grpSp>
        <p:nvGrpSpPr>
          <p:cNvPr id="61" name="Group 61"/>
          <p:cNvGrpSpPr/>
          <p:nvPr/>
        </p:nvGrpSpPr>
        <p:grpSpPr>
          <a:xfrm>
            <a:off x="4991100" y="1545908"/>
            <a:ext cx="1743075" cy="2302192"/>
            <a:chOff x="4991100" y="1545908"/>
            <a:chExt cx="1743075" cy="2302192"/>
          </a:xfrm>
        </p:grpSpPr>
        <p:sp>
          <p:nvSpPr>
            <p:cNvPr id="49" name="TextBox 49"/>
            <p:cNvSpPr txBox="1"/>
            <p:nvPr/>
          </p:nvSpPr>
          <p:spPr>
            <a:xfrm>
              <a:off x="5340739" y="1564958"/>
              <a:ext cx="977122" cy="640080"/>
            </a:xfrm>
            <a:prstGeom prst="rect">
              <a:avLst/>
            </a:prstGeom>
            <a:noFill/>
            <a:ln>
              <a:noFill/>
            </a:ln>
          </p:spPr>
          <p:txBody>
            <a:bodyPr wrap="none" lIns="0" tIns="0" rIns="0" bIns="0" anchor="t" anchorCtr="0">
              <a:spAutoFit/>
            </a:bodyPr>
            <a:lstStyle/>
            <a:p>
              <a:pPr algn="ctr"/>
              <a:r>
                <a:rPr lang="zh-CN" sz="3150" dirty="0">
                  <a:solidFill>
                    <a:srgbClr val="FF5C8A"/>
                  </a:solidFill>
                  <a:latin typeface="Impact"/>
                  <a:ea typeface="Microsoft YaHei"/>
                  <a:cs typeface="Impact"/>
                </a:rPr>
                <a:t>1976</a:t>
              </a:r>
            </a:p>
          </p:txBody>
        </p:sp>
        <p:sp>
          <p:nvSpPr>
            <p:cNvPr id="50" name="TextBox 50"/>
            <p:cNvSpPr txBox="1"/>
            <p:nvPr/>
          </p:nvSpPr>
          <p:spPr>
            <a:xfrm>
              <a:off x="5321689" y="1545908"/>
              <a:ext cx="977122" cy="640080"/>
            </a:xfrm>
            <a:prstGeom prst="rect">
              <a:avLst/>
            </a:prstGeom>
            <a:noFill/>
            <a:ln>
              <a:noFill/>
            </a:ln>
          </p:spPr>
          <p:txBody>
            <a:bodyPr wrap="none" lIns="0" tIns="0" rIns="0" bIns="0" anchor="t" anchorCtr="0">
              <a:spAutoFit/>
            </a:bodyPr>
            <a:lstStyle/>
            <a:p>
              <a:pPr algn="ctr"/>
              <a:r>
                <a:rPr lang="zh-CN" sz="3150" dirty="0">
                  <a:solidFill>
                    <a:srgbClr val="1A1A1A"/>
                  </a:solidFill>
                  <a:latin typeface="Impact"/>
                  <a:ea typeface="Microsoft YaHei"/>
                  <a:cs typeface="Impact"/>
                </a:rPr>
                <a:t>1976</a:t>
              </a:r>
            </a:p>
          </p:txBody>
        </p:sp>
        <p:sp>
          <p:nvSpPr>
            <p:cNvPr id="51" name="Rectangle 51"/>
            <p:cNvSpPr/>
            <p:nvPr/>
          </p:nvSpPr>
          <p:spPr>
            <a:xfrm>
              <a:off x="4991100" y="2095500"/>
              <a:ext cx="1714500" cy="1485900"/>
            </a:xfrm>
            <a:prstGeom prst="rect">
              <a:avLst/>
            </a:prstGeom>
            <a:solidFill>
              <a:srgbClr val="1A1A1A"/>
            </a:solidFill>
            <a:ln>
              <a:noFill/>
            </a:ln>
          </p:spPr>
        </p:sp>
        <p:sp>
          <p:nvSpPr>
            <p:cNvPr id="52" name="Rectangle 52"/>
            <p:cNvSpPr/>
            <p:nvPr/>
          </p:nvSpPr>
          <p:spPr>
            <a:xfrm>
              <a:off x="5019675" y="2124075"/>
              <a:ext cx="1714500" cy="1485900"/>
            </a:xfrm>
            <a:prstGeom prst="rect">
              <a:avLst/>
            </a:prstGeom>
            <a:solidFill>
              <a:srgbClr val="1E4DBC">
                <a:alpha val="50000"/>
              </a:srgbClr>
            </a:solidFill>
            <a:ln>
              <a:noFill/>
            </a:ln>
          </p:spPr>
        </p:sp>
        <p:sp>
          <p:nvSpPr>
            <p:cNvPr id="53" name="Rectangle 53"/>
            <p:cNvSpPr/>
            <p:nvPr/>
          </p:nvSpPr>
          <p:spPr>
            <a:xfrm>
              <a:off x="4991100" y="2095500"/>
              <a:ext cx="1714500" cy="1485900"/>
            </a:xfrm>
            <a:prstGeom prst="rect">
              <a:avLst/>
            </a:prstGeom>
            <a:solidFill>
              <a:srgbClr val="1A1A1A"/>
            </a:solidFill>
            <a:ln>
              <a:noFill/>
            </a:ln>
          </p:spPr>
        </p:sp>
        <p:sp>
          <p:nvSpPr>
            <p:cNvPr id="54" name="Rectangle 54"/>
            <p:cNvSpPr/>
            <p:nvPr/>
          </p:nvSpPr>
          <p:spPr>
            <a:xfrm>
              <a:off x="4991100" y="2095500"/>
              <a:ext cx="1714500" cy="323850"/>
            </a:xfrm>
            <a:prstGeom prst="rect">
              <a:avLst/>
            </a:prstGeom>
            <a:solidFill>
              <a:srgbClr val="E8A02E"/>
            </a:solidFill>
            <a:ln>
              <a:noFill/>
            </a:ln>
          </p:spPr>
        </p:sp>
        <p:sp>
          <p:nvSpPr>
            <p:cNvPr id="55" name="TextBox 55"/>
            <p:cNvSpPr txBox="1"/>
            <p:nvPr/>
          </p:nvSpPr>
          <p:spPr>
            <a:xfrm>
              <a:off x="5307674" y="2210752"/>
              <a:ext cx="1081352" cy="213360"/>
            </a:xfrm>
            <a:prstGeom prst="rect">
              <a:avLst/>
            </a:prstGeom>
            <a:noFill/>
            <a:ln>
              <a:noFill/>
            </a:ln>
          </p:spPr>
          <p:txBody>
            <a:bodyPr wrap="none" lIns="0" tIns="0" rIns="0" bIns="0" anchor="t" anchorCtr="0">
              <a:spAutoFit/>
            </a:bodyPr>
            <a:lstStyle/>
            <a:p>
              <a:pPr algn="ctr"/>
              <a:r>
                <a:rPr lang="zh-CN" sz="1050" b="1" dirty="0">
                  <a:solidFill>
                    <a:srgbClr val="1A1A1A"/>
                  </a:solidFill>
                  <a:latin typeface="Arial"/>
                  <a:ea typeface="Microsoft YaHei"/>
                  <a:cs typeface="Arial"/>
                </a:rPr>
                <a:t>朋克 ZINE 浪潮</a:t>
              </a:r>
            </a:p>
          </p:txBody>
        </p:sp>
        <p:sp>
          <p:nvSpPr>
            <p:cNvPr id="56" name="TextBox 56"/>
            <p:cNvSpPr txBox="1"/>
            <p:nvPr/>
          </p:nvSpPr>
          <p:spPr>
            <a:xfrm>
              <a:off x="5301972" y="2580799"/>
              <a:ext cx="1092756" cy="198120"/>
            </a:xfrm>
            <a:prstGeom prst="rect">
              <a:avLst/>
            </a:prstGeom>
            <a:noFill/>
            <a:ln>
              <a:noFill/>
            </a:ln>
          </p:spPr>
          <p:txBody>
            <a:bodyPr wrap="none" lIns="0" tIns="0" rIns="0" bIns="0" anchor="t" anchorCtr="0">
              <a:spAutoFit/>
            </a:bodyPr>
            <a:lstStyle/>
            <a:p>
              <a:pPr algn="ctr"/>
              <a:r>
                <a:rPr lang="zh-CN" sz="975" dirty="0">
                  <a:solidFill>
                    <a:srgbClr val="F5EFE0"/>
                  </a:solidFill>
                  <a:latin typeface="Arial"/>
                  <a:ea typeface="Microsoft YaHei"/>
                  <a:cs typeface="Arial"/>
                </a:rPr>
                <a:t>*SNIFFIN' GLUE*</a:t>
              </a:r>
            </a:p>
          </p:txBody>
        </p:sp>
        <p:sp>
          <p:nvSpPr>
            <p:cNvPr id="57" name="TextBox 57"/>
            <p:cNvSpPr txBox="1"/>
            <p:nvPr/>
          </p:nvSpPr>
          <p:spPr>
            <a:xfrm>
              <a:off x="5284172" y="2771299"/>
              <a:ext cx="1128355" cy="198120"/>
            </a:xfrm>
            <a:prstGeom prst="rect">
              <a:avLst/>
            </a:prstGeom>
            <a:noFill/>
            <a:ln>
              <a:noFill/>
            </a:ln>
          </p:spPr>
          <p:txBody>
            <a:bodyPr wrap="none" lIns="0" tIns="0" rIns="0" bIns="0" anchor="t" anchorCtr="0">
              <a:spAutoFit/>
            </a:bodyPr>
            <a:lstStyle/>
            <a:p>
              <a:pPr algn="ctr"/>
              <a:r>
                <a:rPr lang="zh-CN" sz="975" dirty="0">
                  <a:solidFill>
                    <a:srgbClr val="F5EFE0"/>
                  </a:solidFill>
                  <a:latin typeface="Arial"/>
                  <a:ea typeface="Microsoft YaHei"/>
                  <a:cs typeface="Arial"/>
                </a:rPr>
                <a:t>MARK PERRY 创办</a:t>
              </a:r>
            </a:p>
          </p:txBody>
        </p:sp>
        <p:sp>
          <p:nvSpPr>
            <p:cNvPr id="58" name="TextBox 58"/>
            <p:cNvSpPr txBox="1"/>
            <p:nvPr/>
          </p:nvSpPr>
          <p:spPr>
            <a:xfrm>
              <a:off x="5226379" y="2997041"/>
              <a:ext cx="1243941" cy="167640"/>
            </a:xfrm>
            <a:prstGeom prst="rect">
              <a:avLst/>
            </a:prstGeom>
            <a:noFill/>
            <a:ln>
              <a:noFill/>
            </a:ln>
          </p:spPr>
          <p:txBody>
            <a:bodyPr wrap="none" lIns="0" tIns="0" rIns="0" bIns="0" anchor="t" anchorCtr="0">
              <a:spAutoFit/>
            </a:bodyPr>
            <a:lstStyle/>
            <a:p>
              <a:pPr algn="ctr"/>
              <a:r>
                <a:rPr lang="zh-CN" sz="825" dirty="0">
                  <a:solidFill>
                    <a:srgbClr val="F5EFE0">
                      <a:alphaMod val="85000"/>
                    </a:srgbClr>
                  </a:solidFill>
                  <a:latin typeface="Arial"/>
                  <a:ea typeface="Microsoft YaHei"/>
                  <a:cs typeface="Arial"/>
                </a:rPr>
                <a:t>复印机普及 + 工薪阶层</a:t>
              </a:r>
            </a:p>
          </p:txBody>
        </p:sp>
        <p:sp>
          <p:nvSpPr>
            <p:cNvPr id="59" name="TextBox 59"/>
            <p:cNvSpPr txBox="1"/>
            <p:nvPr/>
          </p:nvSpPr>
          <p:spPr>
            <a:xfrm>
              <a:off x="5428202" y="3320891"/>
              <a:ext cx="840296" cy="167640"/>
            </a:xfrm>
            <a:prstGeom prst="rect">
              <a:avLst/>
            </a:prstGeom>
            <a:noFill/>
            <a:ln>
              <a:noFill/>
            </a:ln>
          </p:spPr>
          <p:txBody>
            <a:bodyPr wrap="none" lIns="0" tIns="0" rIns="0" bIns="0" anchor="t" anchorCtr="0">
              <a:spAutoFit/>
            </a:bodyPr>
            <a:lstStyle/>
            <a:p>
              <a:pPr algn="ctr"/>
              <a:r>
                <a:rPr lang="zh-CN" sz="825" dirty="0">
                  <a:solidFill>
                    <a:srgbClr val="E8A02E"/>
                  </a:solidFill>
                  <a:latin typeface="Consolas"/>
                  <a:ea typeface="Microsoft YaHei"/>
                  <a:cs typeface="Consolas"/>
                </a:rPr>
                <a:t>DIY EXPLOSION</a:t>
              </a:r>
            </a:p>
          </p:txBody>
        </p:sp>
        <p:sp>
          <p:nvSpPr>
            <p:cNvPr id="60" name="Line 60"/>
            <p:cNvSpPr/>
            <p:nvPr/>
          </p:nvSpPr>
          <p:spPr>
            <a:xfrm>
              <a:off x="5829300" y="3600450"/>
              <a:ext cx="9525" cy="247650"/>
            </a:xfrm>
            <a:custGeom>
              <a:avLst/>
              <a:gdLst/>
              <a:ahLst/>
              <a:cxnLst/>
              <a:rect l="l" t="t" r="r" b="b"/>
              <a:pathLst>
                <a:path w="9525" h="247650">
                  <a:moveTo>
                    <a:pt x="0" y="0"/>
                  </a:moveTo>
                  <a:lnTo>
                    <a:pt x="0" y="247650"/>
                  </a:lnTo>
                </a:path>
              </a:pathLst>
            </a:custGeom>
            <a:noFill/>
            <a:ln w="28575">
              <a:solidFill>
                <a:srgbClr val="E8A02E"/>
              </a:solidFill>
              <a:custDash>
                <a:ds d="100000" sp="100000"/>
              </a:custDash>
            </a:ln>
          </p:spPr>
        </p:sp>
      </p:grpSp>
      <p:grpSp>
        <p:nvGrpSpPr>
          <p:cNvPr id="75" name="Group 75"/>
          <p:cNvGrpSpPr/>
          <p:nvPr/>
        </p:nvGrpSpPr>
        <p:grpSpPr>
          <a:xfrm>
            <a:off x="7162800" y="3981450"/>
            <a:ext cx="1743075" cy="2238375"/>
            <a:chOff x="7162800" y="3981450"/>
            <a:chExt cx="1743075" cy="2238375"/>
          </a:xfrm>
        </p:grpSpPr>
        <p:sp>
          <p:nvSpPr>
            <p:cNvPr id="62" name="Line 62"/>
            <p:cNvSpPr/>
            <p:nvPr/>
          </p:nvSpPr>
          <p:spPr>
            <a:xfrm>
              <a:off x="8001000" y="3981450"/>
              <a:ext cx="9525" cy="266700"/>
            </a:xfrm>
            <a:custGeom>
              <a:avLst/>
              <a:gdLst/>
              <a:ahLst/>
              <a:cxnLst/>
              <a:rect l="l" t="t" r="r" b="b"/>
              <a:pathLst>
                <a:path w="9525" h="266700">
                  <a:moveTo>
                    <a:pt x="0" y="0"/>
                  </a:moveTo>
                  <a:lnTo>
                    <a:pt x="0" y="266700"/>
                  </a:lnTo>
                </a:path>
              </a:pathLst>
            </a:custGeom>
            <a:noFill/>
            <a:ln w="28575">
              <a:solidFill>
                <a:srgbClr val="FF5C8A"/>
              </a:solidFill>
              <a:custDash>
                <a:ds d="100000" sp="100000"/>
              </a:custDash>
            </a:ln>
          </p:spPr>
        </p:sp>
        <p:sp>
          <p:nvSpPr>
            <p:cNvPr id="63" name="TextBox 63"/>
            <p:cNvSpPr txBox="1"/>
            <p:nvPr/>
          </p:nvSpPr>
          <p:spPr>
            <a:xfrm>
              <a:off x="7569946" y="4193858"/>
              <a:ext cx="862108" cy="640080"/>
            </a:xfrm>
            <a:prstGeom prst="rect">
              <a:avLst/>
            </a:prstGeom>
            <a:noFill/>
            <a:ln>
              <a:noFill/>
            </a:ln>
          </p:spPr>
          <p:txBody>
            <a:bodyPr wrap="none" lIns="0" tIns="0" rIns="0" bIns="0" anchor="t" anchorCtr="0">
              <a:spAutoFit/>
            </a:bodyPr>
            <a:lstStyle/>
            <a:p>
              <a:pPr algn="ctr"/>
              <a:r>
                <a:rPr lang="zh-CN" sz="3150" dirty="0">
                  <a:solidFill>
                    <a:srgbClr val="FF5C8A"/>
                  </a:solidFill>
                  <a:latin typeface="Impact"/>
                  <a:ea typeface="Microsoft YaHei"/>
                  <a:cs typeface="Impact"/>
                </a:rPr>
                <a:t>1991</a:t>
              </a:r>
            </a:p>
          </p:txBody>
        </p:sp>
        <p:sp>
          <p:nvSpPr>
            <p:cNvPr id="64" name="TextBox 64"/>
            <p:cNvSpPr txBox="1"/>
            <p:nvPr/>
          </p:nvSpPr>
          <p:spPr>
            <a:xfrm>
              <a:off x="7550896" y="4174808"/>
              <a:ext cx="862108" cy="640080"/>
            </a:xfrm>
            <a:prstGeom prst="rect">
              <a:avLst/>
            </a:prstGeom>
            <a:noFill/>
            <a:ln>
              <a:noFill/>
            </a:ln>
          </p:spPr>
          <p:txBody>
            <a:bodyPr wrap="none" lIns="0" tIns="0" rIns="0" bIns="0" anchor="t" anchorCtr="0">
              <a:spAutoFit/>
            </a:bodyPr>
            <a:lstStyle/>
            <a:p>
              <a:pPr algn="ctr"/>
              <a:r>
                <a:rPr lang="zh-CN" sz="3150" dirty="0">
                  <a:solidFill>
                    <a:srgbClr val="1A1A1A"/>
                  </a:solidFill>
                  <a:latin typeface="Impact"/>
                  <a:ea typeface="Microsoft YaHei"/>
                  <a:cs typeface="Impact"/>
                </a:rPr>
                <a:t>1991</a:t>
              </a:r>
            </a:p>
          </p:txBody>
        </p:sp>
        <p:sp>
          <p:nvSpPr>
            <p:cNvPr id="65" name="Rectangle 65"/>
            <p:cNvSpPr/>
            <p:nvPr/>
          </p:nvSpPr>
          <p:spPr>
            <a:xfrm>
              <a:off x="7162800" y="4705350"/>
              <a:ext cx="1714500" cy="1485900"/>
            </a:xfrm>
            <a:prstGeom prst="rect">
              <a:avLst/>
            </a:prstGeom>
            <a:solidFill>
              <a:srgbClr val="FF5C8A"/>
            </a:solidFill>
            <a:ln>
              <a:noFill/>
            </a:ln>
          </p:spPr>
        </p:sp>
        <p:sp>
          <p:nvSpPr>
            <p:cNvPr id="66" name="Rectangle 66"/>
            <p:cNvSpPr/>
            <p:nvPr/>
          </p:nvSpPr>
          <p:spPr>
            <a:xfrm>
              <a:off x="7191375" y="4733925"/>
              <a:ext cx="1714500" cy="1485900"/>
            </a:xfrm>
            <a:prstGeom prst="rect">
              <a:avLst/>
            </a:prstGeom>
            <a:solidFill>
              <a:srgbClr val="1E4DBC">
                <a:alpha val="50000"/>
              </a:srgbClr>
            </a:solidFill>
            <a:ln>
              <a:noFill/>
            </a:ln>
          </p:spPr>
        </p:sp>
        <p:sp>
          <p:nvSpPr>
            <p:cNvPr id="67" name="Rectangle 67"/>
            <p:cNvSpPr/>
            <p:nvPr/>
          </p:nvSpPr>
          <p:spPr>
            <a:xfrm>
              <a:off x="7162800" y="4705350"/>
              <a:ext cx="1714500" cy="1485900"/>
            </a:xfrm>
            <a:prstGeom prst="rect">
              <a:avLst/>
            </a:prstGeom>
            <a:solidFill>
              <a:srgbClr val="FF5C8A"/>
            </a:solidFill>
            <a:ln>
              <a:noFill/>
            </a:ln>
          </p:spPr>
        </p:sp>
        <p:sp>
          <p:nvSpPr>
            <p:cNvPr id="68" name="Rectangle 68"/>
            <p:cNvSpPr/>
            <p:nvPr/>
          </p:nvSpPr>
          <p:spPr>
            <a:xfrm>
              <a:off x="7162800" y="4705350"/>
              <a:ext cx="1714500" cy="323850"/>
            </a:xfrm>
            <a:prstGeom prst="rect">
              <a:avLst/>
            </a:prstGeom>
            <a:solidFill>
              <a:srgbClr val="1A1A1A"/>
            </a:solidFill>
            <a:ln>
              <a:noFill/>
            </a:ln>
          </p:spPr>
        </p:sp>
        <p:sp>
          <p:nvSpPr>
            <p:cNvPr id="69" name="TextBox 69"/>
            <p:cNvSpPr txBox="1"/>
            <p:nvPr/>
          </p:nvSpPr>
          <p:spPr>
            <a:xfrm>
              <a:off x="7588063" y="4820602"/>
              <a:ext cx="863975" cy="213360"/>
            </a:xfrm>
            <a:prstGeom prst="rect">
              <a:avLst/>
            </a:prstGeom>
            <a:noFill/>
            <a:ln>
              <a:noFill/>
            </a:ln>
          </p:spPr>
          <p:txBody>
            <a:bodyPr wrap="none" lIns="0" tIns="0" rIns="0" bIns="0" anchor="t" anchorCtr="0">
              <a:spAutoFit/>
            </a:bodyPr>
            <a:lstStyle/>
            <a:p>
              <a:pPr algn="ctr"/>
              <a:r>
                <a:rPr lang="zh-CN" sz="1050" b="1" dirty="0">
                  <a:solidFill>
                    <a:srgbClr val="F5EFE0"/>
                  </a:solidFill>
                  <a:latin typeface="Arial"/>
                  <a:ea typeface="Microsoft YaHei"/>
                  <a:cs typeface="Arial"/>
                </a:rPr>
                <a:t>RIOT GRRRL</a:t>
              </a:r>
            </a:p>
          </p:txBody>
        </p:sp>
        <p:sp>
          <p:nvSpPr>
            <p:cNvPr id="70" name="TextBox 70"/>
            <p:cNvSpPr txBox="1"/>
            <p:nvPr/>
          </p:nvSpPr>
          <p:spPr>
            <a:xfrm>
              <a:off x="7263634" y="5190649"/>
              <a:ext cx="1512832" cy="198120"/>
            </a:xfrm>
            <a:prstGeom prst="rect">
              <a:avLst/>
            </a:prstGeom>
            <a:noFill/>
            <a:ln>
              <a:noFill/>
            </a:ln>
          </p:spPr>
          <p:txBody>
            <a:bodyPr wrap="none" lIns="0" tIns="0" rIns="0" bIns="0" anchor="t" anchorCtr="0">
              <a:spAutoFit/>
            </a:bodyPr>
            <a:lstStyle/>
            <a:p>
              <a:pPr algn="ctr"/>
              <a:r>
                <a:rPr lang="zh-CN" sz="975" dirty="0">
                  <a:solidFill>
                    <a:srgbClr val="1A1A1A"/>
                  </a:solidFill>
                  <a:latin typeface="Arial"/>
                  <a:ea typeface="Microsoft YaHei"/>
                  <a:cs typeface="Arial"/>
                </a:rPr>
                <a:t>*BIKINI KILL* 同名 zine</a:t>
              </a:r>
            </a:p>
          </p:txBody>
        </p:sp>
        <p:sp>
          <p:nvSpPr>
            <p:cNvPr id="71" name="TextBox 71"/>
            <p:cNvSpPr txBox="1"/>
            <p:nvPr/>
          </p:nvSpPr>
          <p:spPr>
            <a:xfrm>
              <a:off x="7313474" y="5381149"/>
              <a:ext cx="1413153" cy="198120"/>
            </a:xfrm>
            <a:prstGeom prst="rect">
              <a:avLst/>
            </a:prstGeom>
            <a:noFill/>
            <a:ln>
              <a:noFill/>
            </a:ln>
          </p:spPr>
          <p:txBody>
            <a:bodyPr wrap="none" lIns="0" tIns="0" rIns="0" bIns="0" anchor="t" anchorCtr="0">
              <a:spAutoFit/>
            </a:bodyPr>
            <a:lstStyle/>
            <a:p>
              <a:pPr algn="ctr"/>
              <a:r>
                <a:rPr lang="zh-CN" sz="975" dirty="0">
                  <a:solidFill>
                    <a:srgbClr val="1A1A1A"/>
                  </a:solidFill>
                  <a:latin typeface="Arial"/>
                  <a:ea typeface="Microsoft YaHei"/>
                  <a:cs typeface="Arial"/>
                </a:rPr>
                <a:t>KATHLEEN HANNA 主编</a:t>
              </a:r>
            </a:p>
          </p:txBody>
        </p:sp>
        <p:sp>
          <p:nvSpPr>
            <p:cNvPr id="72" name="TextBox 72"/>
            <p:cNvSpPr txBox="1"/>
            <p:nvPr/>
          </p:nvSpPr>
          <p:spPr>
            <a:xfrm>
              <a:off x="7295662" y="5606891"/>
              <a:ext cx="1448776" cy="167640"/>
            </a:xfrm>
            <a:prstGeom prst="rect">
              <a:avLst/>
            </a:prstGeom>
            <a:noFill/>
            <a:ln>
              <a:noFill/>
            </a:ln>
          </p:spPr>
          <p:txBody>
            <a:bodyPr wrap="none" lIns="0" tIns="0" rIns="0" bIns="0" anchor="t" anchorCtr="0">
              <a:spAutoFit/>
            </a:bodyPr>
            <a:lstStyle/>
            <a:p>
              <a:pPr algn="ctr"/>
              <a:r>
                <a:rPr lang="zh-CN" sz="825" dirty="0">
                  <a:solidFill>
                    <a:srgbClr val="1A1A1A">
                      <a:alphaMod val="85000"/>
                    </a:srgbClr>
                  </a:solidFill>
                  <a:latin typeface="Arial"/>
                  <a:ea typeface="Microsoft YaHei"/>
                  <a:cs typeface="Arial"/>
                </a:rPr>
                <a:t>第三波女性主义 + DIY 朋克</a:t>
              </a:r>
            </a:p>
          </p:txBody>
        </p:sp>
        <p:sp>
          <p:nvSpPr>
            <p:cNvPr id="73" name="TextBox 73"/>
            <p:cNvSpPr txBox="1"/>
            <p:nvPr/>
          </p:nvSpPr>
          <p:spPr>
            <a:xfrm>
              <a:off x="7253490" y="5778341"/>
              <a:ext cx="1533120" cy="167640"/>
            </a:xfrm>
            <a:prstGeom prst="rect">
              <a:avLst/>
            </a:prstGeom>
            <a:noFill/>
            <a:ln>
              <a:noFill/>
            </a:ln>
          </p:spPr>
          <p:txBody>
            <a:bodyPr wrap="none" lIns="0" tIns="0" rIns="0" bIns="0" anchor="t" anchorCtr="0">
              <a:spAutoFit/>
            </a:bodyPr>
            <a:lstStyle/>
            <a:p>
              <a:pPr algn="ctr"/>
              <a:r>
                <a:rPr lang="zh-CN" sz="825" dirty="0">
                  <a:solidFill>
                    <a:srgbClr val="1A1A1A">
                      <a:alphaMod val="85000"/>
                    </a:srgbClr>
                  </a:solidFill>
                  <a:latin typeface="Arial"/>
                  <a:ea typeface="Microsoft YaHei"/>
                  <a:cs typeface="Arial"/>
                </a:rPr>
                <a:t>RIOT GRRRL PRESS 分发网络</a:t>
              </a:r>
            </a:p>
          </p:txBody>
        </p:sp>
        <p:sp>
          <p:nvSpPr>
            <p:cNvPr id="74" name="TextBox 74"/>
            <p:cNvSpPr txBox="1"/>
            <p:nvPr/>
          </p:nvSpPr>
          <p:spPr>
            <a:xfrm>
              <a:off x="7599902" y="6006941"/>
              <a:ext cx="840295" cy="167640"/>
            </a:xfrm>
            <a:prstGeom prst="rect">
              <a:avLst/>
            </a:prstGeom>
            <a:noFill/>
            <a:ln>
              <a:noFill/>
            </a:ln>
          </p:spPr>
          <p:txBody>
            <a:bodyPr wrap="none" lIns="0" tIns="0" rIns="0" bIns="0" anchor="t" anchorCtr="0">
              <a:spAutoFit/>
            </a:bodyPr>
            <a:lstStyle/>
            <a:p>
              <a:pPr algn="ctr"/>
              <a:r>
                <a:rPr lang="zh-CN" sz="825" dirty="0">
                  <a:solidFill>
                    <a:srgbClr val="1A1A1A"/>
                  </a:solidFill>
                  <a:latin typeface="Consolas"/>
                  <a:ea typeface="Microsoft YaHei"/>
                  <a:cs typeface="Consolas"/>
                </a:rPr>
                <a:t>FEMINIST WAVE</a:t>
              </a:r>
            </a:p>
          </p:txBody>
        </p:sp>
      </p:grpSp>
      <p:grpSp>
        <p:nvGrpSpPr>
          <p:cNvPr id="88" name="Group 88"/>
          <p:cNvGrpSpPr/>
          <p:nvPr/>
        </p:nvGrpSpPr>
        <p:grpSpPr>
          <a:xfrm>
            <a:off x="9334500" y="1578292"/>
            <a:ext cx="1743075" cy="2269808"/>
            <a:chOff x="9334500" y="1578292"/>
            <a:chExt cx="1743075" cy="2269808"/>
          </a:xfrm>
        </p:grpSpPr>
        <p:sp>
          <p:nvSpPr>
            <p:cNvPr id="76" name="TextBox 76"/>
            <p:cNvSpPr txBox="1"/>
            <p:nvPr/>
          </p:nvSpPr>
          <p:spPr>
            <a:xfrm>
              <a:off x="9501735" y="1597342"/>
              <a:ext cx="1341930" cy="579120"/>
            </a:xfrm>
            <a:prstGeom prst="rect">
              <a:avLst/>
            </a:prstGeom>
            <a:noFill/>
            <a:ln>
              <a:noFill/>
            </a:ln>
          </p:spPr>
          <p:txBody>
            <a:bodyPr wrap="none" lIns="0" tIns="0" rIns="0" bIns="0" anchor="t" anchorCtr="0">
              <a:spAutoFit/>
            </a:bodyPr>
            <a:lstStyle/>
            <a:p>
              <a:pPr algn="ctr"/>
              <a:r>
                <a:rPr lang="zh-CN" sz="2850" dirty="0">
                  <a:solidFill>
                    <a:srgbClr val="FF5C8A"/>
                  </a:solidFill>
                  <a:latin typeface="Impact"/>
                  <a:ea typeface="Microsoft YaHei"/>
                  <a:cs typeface="Impact"/>
                </a:rPr>
                <a:t>2010s+</a:t>
              </a:r>
            </a:p>
          </p:txBody>
        </p:sp>
        <p:sp>
          <p:nvSpPr>
            <p:cNvPr id="77" name="TextBox 77"/>
            <p:cNvSpPr txBox="1"/>
            <p:nvPr/>
          </p:nvSpPr>
          <p:spPr>
            <a:xfrm>
              <a:off x="9482685" y="1578292"/>
              <a:ext cx="1341930" cy="579120"/>
            </a:xfrm>
            <a:prstGeom prst="rect">
              <a:avLst/>
            </a:prstGeom>
            <a:noFill/>
            <a:ln>
              <a:noFill/>
            </a:ln>
          </p:spPr>
          <p:txBody>
            <a:bodyPr wrap="none" lIns="0" tIns="0" rIns="0" bIns="0" anchor="t" anchorCtr="0">
              <a:spAutoFit/>
            </a:bodyPr>
            <a:lstStyle/>
            <a:p>
              <a:pPr algn="ctr"/>
              <a:r>
                <a:rPr lang="zh-CN" sz="2850" dirty="0">
                  <a:solidFill>
                    <a:srgbClr val="1A1A1A"/>
                  </a:solidFill>
                  <a:latin typeface="Impact"/>
                  <a:ea typeface="Microsoft YaHei"/>
                  <a:cs typeface="Impact"/>
                </a:rPr>
                <a:t>2010s+</a:t>
              </a:r>
            </a:p>
          </p:txBody>
        </p:sp>
        <p:sp>
          <p:nvSpPr>
            <p:cNvPr id="78" name="Rectangle 78"/>
            <p:cNvSpPr/>
            <p:nvPr/>
          </p:nvSpPr>
          <p:spPr>
            <a:xfrm>
              <a:off x="9334500" y="2095500"/>
              <a:ext cx="1714500" cy="1485900"/>
            </a:xfrm>
            <a:prstGeom prst="rect">
              <a:avLst/>
            </a:prstGeom>
            <a:solidFill>
              <a:srgbClr val="1E4DBC"/>
            </a:solidFill>
            <a:ln>
              <a:noFill/>
            </a:ln>
          </p:spPr>
        </p:sp>
        <p:sp>
          <p:nvSpPr>
            <p:cNvPr id="79" name="Rectangle 79"/>
            <p:cNvSpPr/>
            <p:nvPr/>
          </p:nvSpPr>
          <p:spPr>
            <a:xfrm>
              <a:off x="9363075" y="2124075"/>
              <a:ext cx="1714500" cy="1485900"/>
            </a:xfrm>
            <a:prstGeom prst="rect">
              <a:avLst/>
            </a:prstGeom>
            <a:solidFill>
              <a:srgbClr val="FF5C8A">
                <a:alpha val="50000"/>
              </a:srgbClr>
            </a:solidFill>
            <a:ln>
              <a:noFill/>
            </a:ln>
          </p:spPr>
        </p:sp>
        <p:sp>
          <p:nvSpPr>
            <p:cNvPr id="80" name="Rectangle 80"/>
            <p:cNvSpPr/>
            <p:nvPr/>
          </p:nvSpPr>
          <p:spPr>
            <a:xfrm>
              <a:off x="9334500" y="2095500"/>
              <a:ext cx="1714500" cy="1485900"/>
            </a:xfrm>
            <a:prstGeom prst="rect">
              <a:avLst/>
            </a:prstGeom>
            <a:solidFill>
              <a:srgbClr val="1E4DBC"/>
            </a:solidFill>
            <a:ln>
              <a:noFill/>
            </a:ln>
          </p:spPr>
        </p:sp>
        <p:sp>
          <p:nvSpPr>
            <p:cNvPr id="81" name="Rectangle 81"/>
            <p:cNvSpPr/>
            <p:nvPr/>
          </p:nvSpPr>
          <p:spPr>
            <a:xfrm>
              <a:off x="9334500" y="2095500"/>
              <a:ext cx="1714500" cy="323850"/>
            </a:xfrm>
            <a:prstGeom prst="rect">
              <a:avLst/>
            </a:prstGeom>
            <a:solidFill>
              <a:srgbClr val="F5EFE0"/>
            </a:solidFill>
            <a:ln>
              <a:noFill/>
            </a:ln>
          </p:spPr>
        </p:sp>
        <p:sp>
          <p:nvSpPr>
            <p:cNvPr id="82" name="TextBox 82"/>
            <p:cNvSpPr txBox="1"/>
            <p:nvPr/>
          </p:nvSpPr>
          <p:spPr>
            <a:xfrm>
              <a:off x="9441748" y="2210752"/>
              <a:ext cx="1500004" cy="213360"/>
            </a:xfrm>
            <a:prstGeom prst="rect">
              <a:avLst/>
            </a:prstGeom>
            <a:noFill/>
            <a:ln>
              <a:noFill/>
            </a:ln>
          </p:spPr>
          <p:txBody>
            <a:bodyPr wrap="none" lIns="0" tIns="0" rIns="0" bIns="0" anchor="t" anchorCtr="0">
              <a:spAutoFit/>
            </a:bodyPr>
            <a:lstStyle/>
            <a:p>
              <a:pPr algn="ctr"/>
              <a:r>
                <a:rPr lang="zh-CN" sz="1050" b="1" dirty="0">
                  <a:solidFill>
                    <a:srgbClr val="1A1A1A"/>
                  </a:solidFill>
                  <a:latin typeface="Arial"/>
                  <a:ea typeface="Microsoft YaHei"/>
                  <a:cs typeface="Arial"/>
                </a:rPr>
                <a:t>当代复兴 + 书展爆发</a:t>
              </a:r>
            </a:p>
          </p:txBody>
        </p:sp>
        <p:sp>
          <p:nvSpPr>
            <p:cNvPr id="83" name="TextBox 83"/>
            <p:cNvSpPr txBox="1"/>
            <p:nvPr/>
          </p:nvSpPr>
          <p:spPr>
            <a:xfrm>
              <a:off x="9524333" y="2580799"/>
              <a:ext cx="1334834" cy="198120"/>
            </a:xfrm>
            <a:prstGeom prst="rect">
              <a:avLst/>
            </a:prstGeom>
            <a:noFill/>
            <a:ln>
              <a:noFill/>
            </a:ln>
          </p:spPr>
          <p:txBody>
            <a:bodyPr wrap="none" lIns="0" tIns="0" rIns="0" bIns="0" anchor="t" anchorCtr="0">
              <a:spAutoFit/>
            </a:bodyPr>
            <a:lstStyle/>
            <a:p>
              <a:pPr algn="ctr"/>
              <a:r>
                <a:rPr lang="zh-CN" sz="975" dirty="0">
                  <a:solidFill>
                    <a:srgbClr val="F5EFE0"/>
                  </a:solidFill>
                  <a:latin typeface="Arial"/>
                  <a:ea typeface="Microsoft YaHei"/>
                  <a:cs typeface="Arial"/>
                </a:rPr>
                <a:t>SF Zine Fest (2001)</a:t>
              </a:r>
            </a:p>
          </p:txBody>
        </p:sp>
        <p:sp>
          <p:nvSpPr>
            <p:cNvPr id="84" name="TextBox 84"/>
            <p:cNvSpPr txBox="1"/>
            <p:nvPr/>
          </p:nvSpPr>
          <p:spPr>
            <a:xfrm>
              <a:off x="9524333" y="2771299"/>
              <a:ext cx="1334834" cy="198120"/>
            </a:xfrm>
            <a:prstGeom prst="rect">
              <a:avLst/>
            </a:prstGeom>
            <a:noFill/>
            <a:ln>
              <a:noFill/>
            </a:ln>
          </p:spPr>
          <p:txBody>
            <a:bodyPr wrap="none" lIns="0" tIns="0" rIns="0" bIns="0" anchor="t" anchorCtr="0">
              <a:spAutoFit/>
            </a:bodyPr>
            <a:lstStyle/>
            <a:p>
              <a:pPr algn="ctr"/>
              <a:r>
                <a:rPr lang="zh-CN" sz="975" dirty="0">
                  <a:solidFill>
                    <a:srgbClr val="F5EFE0"/>
                  </a:solidFill>
                  <a:latin typeface="Arial"/>
                  <a:ea typeface="Microsoft YaHei"/>
                  <a:cs typeface="Arial"/>
                </a:rPr>
                <a:t>LA Zine Fest (2012)</a:t>
              </a:r>
            </a:p>
          </p:txBody>
        </p:sp>
        <p:sp>
          <p:nvSpPr>
            <p:cNvPr id="85" name="TextBox 85"/>
            <p:cNvSpPr txBox="1"/>
            <p:nvPr/>
          </p:nvSpPr>
          <p:spPr>
            <a:xfrm>
              <a:off x="9539657" y="2997041"/>
              <a:ext cx="1304187" cy="167640"/>
            </a:xfrm>
            <a:prstGeom prst="rect">
              <a:avLst/>
            </a:prstGeom>
            <a:noFill/>
            <a:ln>
              <a:noFill/>
            </a:ln>
          </p:spPr>
          <p:txBody>
            <a:bodyPr wrap="none" lIns="0" tIns="0" rIns="0" bIns="0" anchor="t" anchorCtr="0">
              <a:spAutoFit/>
            </a:bodyPr>
            <a:lstStyle/>
            <a:p>
              <a:pPr algn="ctr"/>
              <a:r>
                <a:rPr lang="zh-CN" sz="825" dirty="0">
                  <a:solidFill>
                    <a:srgbClr val="F5EFE0">
                      <a:alphaMod val="85000"/>
                    </a:srgbClr>
                  </a:solidFill>
                  <a:latin typeface="Arial"/>
                  <a:ea typeface="Microsoft YaHei"/>
                  <a:cs typeface="Arial"/>
                </a:rPr>
                <a:t>大英图书馆 / TATE 收藏</a:t>
              </a:r>
            </a:p>
          </p:txBody>
        </p:sp>
        <p:sp>
          <p:nvSpPr>
            <p:cNvPr id="86" name="TextBox 86"/>
            <p:cNvSpPr txBox="1"/>
            <p:nvPr/>
          </p:nvSpPr>
          <p:spPr>
            <a:xfrm>
              <a:off x="9831848" y="3320891"/>
              <a:ext cx="719804" cy="167640"/>
            </a:xfrm>
            <a:prstGeom prst="rect">
              <a:avLst/>
            </a:prstGeom>
            <a:noFill/>
            <a:ln>
              <a:noFill/>
            </a:ln>
          </p:spPr>
          <p:txBody>
            <a:bodyPr wrap="none" lIns="0" tIns="0" rIns="0" bIns="0" anchor="t" anchorCtr="0">
              <a:spAutoFit/>
            </a:bodyPr>
            <a:lstStyle/>
            <a:p>
              <a:pPr algn="ctr"/>
              <a:r>
                <a:rPr lang="zh-CN" sz="825" dirty="0">
                  <a:solidFill>
                    <a:srgbClr val="F5EFE0"/>
                  </a:solidFill>
                  <a:latin typeface="Consolas"/>
                  <a:ea typeface="Microsoft YaHei"/>
                  <a:cs typeface="Consolas"/>
                </a:rPr>
                <a:t>RENAISSANCE</a:t>
              </a:r>
            </a:p>
          </p:txBody>
        </p:sp>
        <p:sp>
          <p:nvSpPr>
            <p:cNvPr id="87" name="Line 87"/>
            <p:cNvSpPr/>
            <p:nvPr/>
          </p:nvSpPr>
          <p:spPr>
            <a:xfrm>
              <a:off x="10172700" y="3600450"/>
              <a:ext cx="9525" cy="247650"/>
            </a:xfrm>
            <a:custGeom>
              <a:avLst/>
              <a:gdLst/>
              <a:ahLst/>
              <a:cxnLst/>
              <a:rect l="l" t="t" r="r" b="b"/>
              <a:pathLst>
                <a:path w="9525" h="247650">
                  <a:moveTo>
                    <a:pt x="0" y="0"/>
                  </a:moveTo>
                  <a:lnTo>
                    <a:pt x="0" y="247650"/>
                  </a:lnTo>
                </a:path>
              </a:pathLst>
            </a:custGeom>
            <a:noFill/>
            <a:ln w="28575">
              <a:solidFill>
                <a:srgbClr val="F5EFE0"/>
              </a:solidFill>
              <a:custDash>
                <a:ds d="100000" sp="100000"/>
              </a:custDash>
            </a:ln>
          </p:spPr>
        </p:sp>
      </p:grpSp>
      <p:grpSp>
        <p:nvGrpSpPr>
          <p:cNvPr id="92" name="Group 92"/>
          <p:cNvGrpSpPr/>
          <p:nvPr/>
        </p:nvGrpSpPr>
        <p:grpSpPr>
          <a:xfrm>
            <a:off x="561022" y="6572250"/>
            <a:ext cx="11069956" cy="250031"/>
            <a:chOff x="561022" y="6572250"/>
            <a:chExt cx="11069956" cy="250031"/>
          </a:xfrm>
        </p:grpSpPr>
        <p:sp>
          <p:nvSpPr>
            <p:cNvPr id="89" name="Line 89"/>
            <p:cNvSpPr/>
            <p:nvPr/>
          </p:nvSpPr>
          <p:spPr>
            <a:xfrm>
              <a:off x="571500" y="6572250"/>
              <a:ext cx="11049000" cy="9525"/>
            </a:xfrm>
            <a:custGeom>
              <a:avLst/>
              <a:gdLst/>
              <a:ahLst/>
              <a:cxnLst/>
              <a:rect l="l" t="t" r="r" b="b"/>
              <a:pathLst>
                <a:path w="11049000" h="9525">
                  <a:moveTo>
                    <a:pt x="0" y="0"/>
                  </a:moveTo>
                  <a:lnTo>
                    <a:pt x="11049000" y="0"/>
                  </a:lnTo>
                </a:path>
              </a:pathLst>
            </a:custGeom>
            <a:noFill/>
            <a:ln w="9525">
              <a:solidFill>
                <a:srgbClr val="1A1A1A"/>
              </a:solidFill>
            </a:ln>
          </p:spPr>
        </p:sp>
        <p:sp>
          <p:nvSpPr>
            <p:cNvPr id="90" name="TextBox 90"/>
            <p:cNvSpPr txBox="1"/>
            <p:nvPr/>
          </p:nvSpPr>
          <p:spPr>
            <a:xfrm>
              <a:off x="561022" y="6654641"/>
              <a:ext cx="1502997"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P04 · FOUR WAVES OF ZINE</a:t>
              </a:r>
            </a:p>
          </p:txBody>
        </p:sp>
        <p:sp>
          <p:nvSpPr>
            <p:cNvPr id="91" name="TextBox 91"/>
            <p:cNvSpPr txBox="1"/>
            <p:nvPr/>
          </p:nvSpPr>
          <p:spPr>
            <a:xfrm>
              <a:off x="8194096" y="6654641"/>
              <a:ext cx="3436882"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EMBER → CRYSTALLIZE → EXPLOSION → FEMINIST → RENAISSANCE</a:t>
              </a:r>
            </a:p>
          </p:txBody>
        </p:sp>
      </p:grpSp>
    </p:spTree>
  </p:cSld>
  <p:clrMapOvr>
    <a:masterClrMapping/>
  </p:clrMapOvr>
  <p:transition xmlns:p14="http://schemas.microsoft.com/office/powerpoint/2010/main" p14:dur="3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50"/>
                                        <p:tgtEl>
                                          <p:spTgt spid="15"/>
                                        </p:tgtEl>
                                      </p:cBhvr>
                                    </p:animEffect>
                                  </p:childTnLst>
                                </p:cTn>
                              </p:par>
                            </p:childTnLst>
                          </p:cTn>
                        </p:par>
                        <p:par>
                          <p:cTn id="8" fill="hold">
                            <p:stCondLst>
                              <p:cond delay="65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2" fill="hold">
                            <p:stCondLst>
                              <p:cond delay="109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300"/>
                                        <p:tgtEl>
                                          <p:spTgt spid="34"/>
                                        </p:tgtEl>
                                      </p:cBhvr>
                                    </p:animEffect>
                                  </p:childTnLst>
                                </p:cTn>
                              </p:par>
                            </p:childTnLst>
                          </p:cTn>
                        </p:par>
                        <p:par>
                          <p:cTn id="16" fill="hold">
                            <p:stCondLst>
                              <p:cond delay="1530"/>
                            </p:stCondLst>
                            <p:childTnLst>
                              <p:par>
                                <p:cTn id="17" presetID="10"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300"/>
                                        <p:tgtEl>
                                          <p:spTgt spid="48"/>
                                        </p:tgtEl>
                                      </p:cBhvr>
                                    </p:animEffect>
                                  </p:childTnLst>
                                </p:cTn>
                              </p:par>
                            </p:childTnLst>
                          </p:cTn>
                        </p:par>
                        <p:par>
                          <p:cTn id="20" fill="hold">
                            <p:stCondLst>
                              <p:cond delay="1970"/>
                            </p:stCondLst>
                            <p:childTnLst>
                              <p:par>
                                <p:cTn id="21" presetID="10"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300"/>
                                        <p:tgtEl>
                                          <p:spTgt spid="61"/>
                                        </p:tgtEl>
                                      </p:cBhvr>
                                    </p:animEffect>
                                  </p:childTnLst>
                                </p:cTn>
                              </p:par>
                            </p:childTnLst>
                          </p:cTn>
                        </p:par>
                        <p:par>
                          <p:cTn id="24" fill="hold">
                            <p:stCondLst>
                              <p:cond delay="2410"/>
                            </p:stCondLst>
                            <p:childTnLst>
                              <p:par>
                                <p:cTn id="25" presetID="10" presetClass="entr" presetSubtype="0" fill="hold"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300"/>
                                        <p:tgtEl>
                                          <p:spTgt spid="75"/>
                                        </p:tgtEl>
                                      </p:cBhvr>
                                    </p:animEffect>
                                  </p:childTnLst>
                                </p:cTn>
                              </p:par>
                            </p:childTnLst>
                          </p:cTn>
                        </p:par>
                        <p:par>
                          <p:cTn id="28" fill="hold">
                            <p:stCondLst>
                              <p:cond delay="2850"/>
                            </p:stCondLst>
                            <p:childTnLst>
                              <p:par>
                                <p:cTn id="29" presetID="10" presetClass="entr" presetSubtype="0" fill="hold" nodeType="after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3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34" grpId="0"/>
      <p:bldP spid="48" grpId="0"/>
      <p:bldP spid="61" grpId="0"/>
      <p:bldP spid="75" grpId="0"/>
      <p:bldP spid="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sp>
        <p:nvSpPr>
          <p:cNvPr id="3" name="Rectangle 3"/>
          <p:cNvSpPr/>
          <p:nvPr/>
        </p:nvSpPr>
        <p:spPr>
          <a:xfrm>
            <a:off x="0" y="0"/>
            <a:ext cx="12192000" cy="6858000"/>
          </a:xfrm>
          <a:prstGeom prst="rect">
            <a:avLst/>
          </a:prstGeom>
          <a:noFill/>
          <a:ln>
            <a:noFill/>
          </a:ln>
        </p:spPr>
      </p:sp>
      <p:grpSp>
        <p:nvGrpSpPr>
          <p:cNvPr id="9" name="Group 9"/>
          <p:cNvGrpSpPr/>
          <p:nvPr/>
        </p:nvGrpSpPr>
        <p:grpSpPr>
          <a:xfrm>
            <a:off x="571500" y="571500"/>
            <a:ext cx="3638550" cy="6110288"/>
            <a:chOff x="571500" y="571500"/>
            <a:chExt cx="3638550" cy="6110288"/>
          </a:xfrm>
        </p:grpSpPr>
        <p:sp>
          <p:nvSpPr>
            <p:cNvPr id="4" name="Rectangle 4"/>
            <p:cNvSpPr/>
            <p:nvPr/>
          </p:nvSpPr>
          <p:spPr>
            <a:xfrm>
              <a:off x="590550" y="590550"/>
              <a:ext cx="3619500" cy="5676900"/>
            </a:xfrm>
            <a:prstGeom prst="rect">
              <a:avLst/>
            </a:prstGeom>
            <a:solidFill>
              <a:srgbClr val="FF5C8A"/>
            </a:solidFill>
            <a:ln>
              <a:noFill/>
            </a:ln>
          </p:spPr>
        </p:sp>
        <p:pic>
          <p:nvPicPr>
            <p:cNvPr id="5" name="Image 5"/>
            <p:cNvPicPr>
              <a:picLocks noChangeAspect="1"/>
            </p:cNvPicPr>
            <p:nvPr/>
          </p:nvPicPr>
          <p:blipFill>
            <a:blip r:embed="rId2"/>
            <a:srcRect l="10151" t="0" r="10151" b="0"/>
            <a:stretch>
              <a:fillRect/>
            </a:stretch>
          </p:blipFill>
          <p:spPr>
            <a:xfrm>
              <a:off x="571500" y="571500"/>
              <a:ext cx="3619500" cy="5676900"/>
            </a:xfrm>
            <a:prstGeom prst="rect">
              <a:avLst/>
            </a:prstGeom>
          </p:spPr>
        </p:pic>
        <p:sp>
          <p:nvSpPr>
            <p:cNvPr id="6" name="Rectangle 6"/>
            <p:cNvSpPr/>
            <p:nvPr/>
          </p:nvSpPr>
          <p:spPr>
            <a:xfrm>
              <a:off x="571500" y="6286500"/>
              <a:ext cx="3619500" cy="381000"/>
            </a:xfrm>
            <a:prstGeom prst="rect">
              <a:avLst/>
            </a:prstGeom>
            <a:solidFill>
              <a:srgbClr val="1E4DBC"/>
            </a:solidFill>
            <a:ln>
              <a:noFill/>
            </a:ln>
          </p:spPr>
        </p:sp>
        <p:sp>
          <p:nvSpPr>
            <p:cNvPr id="7" name="TextBox 7"/>
            <p:cNvSpPr txBox="1"/>
            <p:nvPr/>
          </p:nvSpPr>
          <p:spPr>
            <a:xfrm>
              <a:off x="741045" y="6346508"/>
              <a:ext cx="1295019" cy="335280"/>
            </a:xfrm>
            <a:prstGeom prst="rect">
              <a:avLst/>
            </a:prstGeom>
            <a:noFill/>
            <a:ln>
              <a:noFill/>
            </a:ln>
          </p:spPr>
          <p:txBody>
            <a:bodyPr wrap="none" lIns="0" tIns="0" rIns="0" bIns="0" anchor="t" anchorCtr="0">
              <a:spAutoFit/>
            </a:bodyPr>
            <a:lstStyle/>
            <a:p>
              <a:pPr algn="l"/>
              <a:r>
                <a:rPr lang="zh-CN" sz="1650" dirty="0">
                  <a:solidFill>
                    <a:srgbClr val="F5EFE0"/>
                  </a:solidFill>
                  <a:latin typeface="Impact"/>
                  <a:ea typeface="Microsoft YaHei"/>
                  <a:cs typeface="Impact"/>
                </a:rPr>
                <a:t>RISO EZ200</a:t>
              </a:r>
            </a:p>
          </p:txBody>
        </p:sp>
        <p:sp>
          <p:nvSpPr>
            <p:cNvPr id="8" name="TextBox 8"/>
            <p:cNvSpPr txBox="1"/>
            <p:nvPr/>
          </p:nvSpPr>
          <p:spPr>
            <a:xfrm>
              <a:off x="3404140" y="6427470"/>
              <a:ext cx="607790" cy="182880"/>
            </a:xfrm>
            <a:prstGeom prst="rect">
              <a:avLst/>
            </a:prstGeom>
            <a:noFill/>
            <a:ln>
              <a:noFill/>
            </a:ln>
          </p:spPr>
          <p:txBody>
            <a:bodyPr wrap="none" lIns="0" tIns="0" rIns="0" bIns="0" anchor="t" anchorCtr="0">
              <a:spAutoFit/>
            </a:bodyPr>
            <a:lstStyle/>
            <a:p>
              <a:pPr algn="r"/>
              <a:r>
                <a:rPr lang="zh-CN" sz="900" dirty="0">
                  <a:solidFill>
                    <a:srgbClr val="F5EFE0"/>
                  </a:solidFill>
                  <a:latin typeface="Consolas"/>
                  <a:ea typeface="Microsoft YaHei"/>
                  <a:cs typeface="Consolas"/>
                </a:rPr>
                <a:t>EST. 1986</a:t>
              </a:r>
            </a:p>
          </p:txBody>
        </p:sp>
      </p:grpSp>
      <p:grpSp>
        <p:nvGrpSpPr>
          <p:cNvPr id="15" name="Group 15"/>
          <p:cNvGrpSpPr/>
          <p:nvPr/>
        </p:nvGrpSpPr>
        <p:grpSpPr>
          <a:xfrm>
            <a:off x="4499610" y="847249"/>
            <a:ext cx="3131439" cy="1295876"/>
            <a:chOff x="4499610" y="847249"/>
            <a:chExt cx="3131439" cy="1295876"/>
          </a:xfrm>
        </p:grpSpPr>
        <p:sp>
          <p:nvSpPr>
            <p:cNvPr id="10" name="TextBox 10"/>
            <p:cNvSpPr txBox="1"/>
            <p:nvPr/>
          </p:nvSpPr>
          <p:spPr>
            <a:xfrm>
              <a:off x="4559618" y="847249"/>
              <a:ext cx="2943939" cy="198120"/>
            </a:xfrm>
            <a:prstGeom prst="rect">
              <a:avLst/>
            </a:prstGeom>
            <a:noFill/>
            <a:ln>
              <a:noFill/>
            </a:ln>
          </p:spPr>
          <p:txBody>
            <a:bodyPr wrap="none" lIns="0" tIns="0" rIns="0" bIns="0" anchor="t" anchorCtr="0">
              <a:spAutoFit/>
            </a:bodyPr>
            <a:lstStyle/>
            <a:p>
              <a:pPr algn="l"/>
              <a:r>
                <a:rPr lang="zh-CN" sz="975" dirty="0">
                  <a:solidFill>
                    <a:srgbClr val="5A5A5A"/>
                  </a:solidFill>
                  <a:latin typeface="Consolas"/>
                  <a:ea typeface="Microsoft YaHei"/>
                  <a:cs typeface="Consolas"/>
                </a:rPr>
                <a:t>PART 02 · RISOGRAPH ORIGIN + VISUAL TRAITS</a:t>
              </a:r>
            </a:p>
          </p:txBody>
        </p:sp>
        <p:sp>
          <p:nvSpPr>
            <p:cNvPr id="11" name="Line 11"/>
            <p:cNvSpPr/>
            <p:nvPr/>
          </p:nvSpPr>
          <p:spPr>
            <a:xfrm>
              <a:off x="4572000" y="1104900"/>
              <a:ext cx="1524000" cy="9525"/>
            </a:xfrm>
            <a:custGeom>
              <a:avLst/>
              <a:gdLst/>
              <a:ahLst/>
              <a:cxnLst/>
              <a:rect l="l" t="t" r="r" b="b"/>
              <a:pathLst>
                <a:path w="1524000" h="9525">
                  <a:moveTo>
                    <a:pt x="0" y="0"/>
                  </a:moveTo>
                  <a:lnTo>
                    <a:pt x="1524000" y="0"/>
                  </a:lnTo>
                </a:path>
              </a:pathLst>
            </a:custGeom>
            <a:noFill/>
            <a:ln w="28575">
              <a:solidFill>
                <a:srgbClr val="1E4DBC"/>
              </a:solidFill>
            </a:ln>
          </p:spPr>
        </p:sp>
        <p:sp>
          <p:nvSpPr>
            <p:cNvPr id="12" name="TextBox 12"/>
            <p:cNvSpPr txBox="1"/>
            <p:nvPr/>
          </p:nvSpPr>
          <p:spPr>
            <a:xfrm>
              <a:off x="4518660" y="1165860"/>
              <a:ext cx="3112389" cy="853440"/>
            </a:xfrm>
            <a:prstGeom prst="rect">
              <a:avLst/>
            </a:prstGeom>
            <a:noFill/>
            <a:ln>
              <a:noFill/>
            </a:ln>
          </p:spPr>
          <p:txBody>
            <a:bodyPr wrap="none" lIns="0" tIns="0" rIns="0" bIns="0" anchor="t" anchorCtr="0">
              <a:spAutoFit/>
            </a:bodyPr>
            <a:lstStyle/>
            <a:p>
              <a:pPr algn="l"/>
              <a:r>
                <a:rPr lang="zh-CN" sz="4200" dirty="0">
                  <a:solidFill>
                    <a:srgbClr val="FF5C8A"/>
                  </a:solidFill>
                  <a:latin typeface="Impact"/>
                  <a:ea typeface="Microsoft YaHei"/>
                  <a:cs typeface="Impact"/>
                </a:rPr>
                <a:t>RISOGRAPH</a:t>
              </a:r>
            </a:p>
          </p:txBody>
        </p:sp>
        <p:sp>
          <p:nvSpPr>
            <p:cNvPr id="13" name="TextBox 13"/>
            <p:cNvSpPr txBox="1"/>
            <p:nvPr/>
          </p:nvSpPr>
          <p:spPr>
            <a:xfrm>
              <a:off x="4499610" y="1146810"/>
              <a:ext cx="3112389" cy="853440"/>
            </a:xfrm>
            <a:prstGeom prst="rect">
              <a:avLst/>
            </a:prstGeom>
            <a:noFill/>
            <a:ln>
              <a:noFill/>
            </a:ln>
          </p:spPr>
          <p:txBody>
            <a:bodyPr wrap="none" lIns="0" tIns="0" rIns="0" bIns="0" anchor="t" anchorCtr="0">
              <a:spAutoFit/>
            </a:bodyPr>
            <a:lstStyle/>
            <a:p>
              <a:pPr algn="l"/>
              <a:r>
                <a:rPr lang="zh-CN" sz="4200" dirty="0">
                  <a:solidFill>
                    <a:srgbClr val="1A1A1A"/>
                  </a:solidFill>
                  <a:latin typeface="Impact"/>
                  <a:ea typeface="Microsoft YaHei"/>
                  <a:cs typeface="Impact"/>
                </a:rPr>
                <a:t>RISOGRAPH</a:t>
              </a:r>
            </a:p>
          </p:txBody>
        </p:sp>
        <p:sp>
          <p:nvSpPr>
            <p:cNvPr id="14" name="TextBox 14"/>
            <p:cNvSpPr txBox="1"/>
            <p:nvPr/>
          </p:nvSpPr>
          <p:spPr>
            <a:xfrm>
              <a:off x="4552950" y="1838325"/>
              <a:ext cx="2165866" cy="304800"/>
            </a:xfrm>
            <a:prstGeom prst="rect">
              <a:avLst/>
            </a:prstGeom>
            <a:noFill/>
            <a:ln>
              <a:noFill/>
            </a:ln>
          </p:spPr>
          <p:txBody>
            <a:bodyPr wrap="none" lIns="0" tIns="0" rIns="0" bIns="0" anchor="t" anchorCtr="0">
              <a:spAutoFit/>
            </a:bodyPr>
            <a:lstStyle/>
            <a:p>
              <a:pPr algn="l"/>
              <a:r>
                <a:rPr lang="zh-CN" sz="1500" b="1" dirty="0">
                  <a:solidFill>
                    <a:srgbClr val="1A1A1A"/>
                  </a:solidFill>
                  <a:latin typeface="Arial"/>
                  <a:ea typeface="Microsoft YaHei"/>
                  <a:cs typeface="Arial"/>
                </a:rPr>
                <a:t>ZINE 工艺的灵魂载体</a:t>
              </a:r>
            </a:p>
          </p:txBody>
        </p:sp>
      </p:grpSp>
      <p:grpSp>
        <p:nvGrpSpPr>
          <p:cNvPr id="22" name="Group 22"/>
          <p:cNvGrpSpPr/>
          <p:nvPr/>
        </p:nvGrpSpPr>
        <p:grpSpPr>
          <a:xfrm>
            <a:off x="4572000" y="2209800"/>
            <a:ext cx="7077075" cy="600075"/>
            <a:chOff x="4572000" y="2209800"/>
            <a:chExt cx="7077075" cy="600075"/>
          </a:xfrm>
        </p:grpSpPr>
        <p:sp>
          <p:nvSpPr>
            <p:cNvPr id="16" name="Rectangle 16"/>
            <p:cNvSpPr/>
            <p:nvPr/>
          </p:nvSpPr>
          <p:spPr>
            <a:xfrm>
              <a:off x="4572000" y="2209800"/>
              <a:ext cx="7048500" cy="571500"/>
            </a:xfrm>
            <a:prstGeom prst="rect">
              <a:avLst/>
            </a:prstGeom>
            <a:solidFill>
              <a:srgbClr val="1A1A1A"/>
            </a:solidFill>
            <a:ln>
              <a:noFill/>
            </a:ln>
          </p:spPr>
        </p:sp>
        <p:sp>
          <p:nvSpPr>
            <p:cNvPr id="17" name="Rectangle 17"/>
            <p:cNvSpPr/>
            <p:nvPr/>
          </p:nvSpPr>
          <p:spPr>
            <a:xfrm>
              <a:off x="4600575" y="2238375"/>
              <a:ext cx="7048500" cy="571500"/>
            </a:xfrm>
            <a:prstGeom prst="rect">
              <a:avLst/>
            </a:prstGeom>
            <a:solidFill>
              <a:srgbClr val="1E4DBC">
                <a:alpha val="40000"/>
              </a:srgbClr>
            </a:solidFill>
            <a:ln>
              <a:noFill/>
            </a:ln>
          </p:spPr>
        </p:sp>
        <p:sp>
          <p:nvSpPr>
            <p:cNvPr id="18" name="Rectangle 18"/>
            <p:cNvSpPr/>
            <p:nvPr/>
          </p:nvSpPr>
          <p:spPr>
            <a:xfrm>
              <a:off x="4572000" y="2209800"/>
              <a:ext cx="7048500" cy="571500"/>
            </a:xfrm>
            <a:prstGeom prst="rect">
              <a:avLst/>
            </a:prstGeom>
            <a:solidFill>
              <a:srgbClr val="1A1A1A"/>
            </a:solidFill>
            <a:ln>
              <a:noFill/>
            </a:ln>
          </p:spPr>
        </p:sp>
        <p:sp>
          <p:nvSpPr>
            <p:cNvPr id="19" name="TextBox 19"/>
            <p:cNvSpPr txBox="1"/>
            <p:nvPr/>
          </p:nvSpPr>
          <p:spPr>
            <a:xfrm>
              <a:off x="4748212" y="2450306"/>
              <a:ext cx="2821781" cy="228600"/>
            </a:xfrm>
            <a:prstGeom prst="rect">
              <a:avLst/>
            </a:prstGeom>
            <a:noFill/>
            <a:ln>
              <a:noFill/>
            </a:ln>
          </p:spPr>
          <p:txBody>
            <a:bodyPr wrap="none" lIns="0" tIns="0" rIns="0" bIns="0" anchor="t" anchorCtr="0">
              <a:spAutoFit/>
            </a:bodyPr>
            <a:lstStyle/>
            <a:p>
              <a:pPr algn="l"/>
              <a:r>
                <a:rPr lang="zh-CN" sz="1125" dirty="0">
                  <a:solidFill>
                    <a:srgbClr val="F5EFE0"/>
                  </a:solidFill>
                  <a:latin typeface="Arial"/>
                  <a:ea typeface="Microsoft YaHei"/>
                  <a:cs typeface="Arial"/>
                </a:rPr>
                <a:t>RISO KAGAKU 1946 创办 · "RISO" 意为</a:t>
              </a:r>
            </a:p>
          </p:txBody>
        </p:sp>
        <p:sp>
          <p:nvSpPr>
            <p:cNvPr id="20" name="TextBox 20"/>
            <p:cNvSpPr txBox="1"/>
            <p:nvPr/>
          </p:nvSpPr>
          <p:spPr>
            <a:xfrm>
              <a:off x="8024812" y="2450306"/>
              <a:ext cx="373618" cy="228600"/>
            </a:xfrm>
            <a:prstGeom prst="rect">
              <a:avLst/>
            </a:prstGeom>
            <a:noFill/>
            <a:ln>
              <a:noFill/>
            </a:ln>
          </p:spPr>
          <p:txBody>
            <a:bodyPr wrap="none" lIns="0" tIns="0" rIns="0" bIns="0" anchor="t" anchorCtr="0">
              <a:spAutoFit/>
            </a:bodyPr>
            <a:lstStyle/>
            <a:p>
              <a:pPr algn="l"/>
              <a:r>
                <a:rPr lang="zh-CN" sz="1125" b="1" dirty="0">
                  <a:solidFill>
                    <a:srgbClr val="FF5C8A"/>
                  </a:solidFill>
                  <a:latin typeface="Arial"/>
                  <a:ea typeface="Microsoft YaHei"/>
                  <a:cs typeface="Arial"/>
                </a:rPr>
                <a:t>理想</a:t>
              </a:r>
            </a:p>
          </p:txBody>
        </p:sp>
        <p:sp>
          <p:nvSpPr>
            <p:cNvPr id="21" name="TextBox 21"/>
            <p:cNvSpPr txBox="1"/>
            <p:nvPr/>
          </p:nvSpPr>
          <p:spPr>
            <a:xfrm>
              <a:off x="8558212" y="2450306"/>
              <a:ext cx="3076456" cy="228600"/>
            </a:xfrm>
            <a:prstGeom prst="rect">
              <a:avLst/>
            </a:prstGeom>
            <a:noFill/>
            <a:ln>
              <a:noFill/>
            </a:ln>
          </p:spPr>
          <p:txBody>
            <a:bodyPr wrap="none" lIns="0" tIns="0" rIns="0" bIns="0" anchor="t" anchorCtr="0">
              <a:spAutoFit/>
            </a:bodyPr>
            <a:lstStyle/>
            <a:p>
              <a:pPr algn="l"/>
              <a:r>
                <a:rPr lang="zh-CN" sz="1125" dirty="0">
                  <a:solidFill>
                    <a:srgbClr val="F5EFE0"/>
                  </a:solidFill>
                  <a:latin typeface="Arial"/>
                  <a:ea typeface="Microsoft YaHei"/>
                  <a:cs typeface="Arial"/>
                </a:rPr>
                <a:t>· RISOGRAPH 007 印刷机 1986 在日本首发</a:t>
              </a:r>
            </a:p>
          </p:txBody>
        </p:sp>
      </p:grpSp>
      <p:grpSp>
        <p:nvGrpSpPr>
          <p:cNvPr id="29" name="Group 29"/>
          <p:cNvGrpSpPr/>
          <p:nvPr/>
        </p:nvGrpSpPr>
        <p:grpSpPr>
          <a:xfrm>
            <a:off x="4572000" y="2971800"/>
            <a:ext cx="7048500" cy="704850"/>
            <a:chOff x="4572000" y="2971800"/>
            <a:chExt cx="7048500" cy="704850"/>
          </a:xfrm>
        </p:grpSpPr>
        <p:sp>
          <p:nvSpPr>
            <p:cNvPr id="23" name="Rectangle 23"/>
            <p:cNvSpPr/>
            <p:nvPr/>
          </p:nvSpPr>
          <p:spPr>
            <a:xfrm>
              <a:off x="4572000" y="2971800"/>
              <a:ext cx="476250" cy="476250"/>
            </a:xfrm>
            <a:prstGeom prst="rect">
              <a:avLst/>
            </a:prstGeom>
            <a:solidFill>
              <a:srgbClr val="1E4DBC"/>
            </a:solidFill>
            <a:ln>
              <a:noFill/>
            </a:ln>
          </p:spPr>
        </p:sp>
        <p:sp>
          <p:nvSpPr>
            <p:cNvPr id="24" name="TextBox 24"/>
            <p:cNvSpPr txBox="1"/>
            <p:nvPr/>
          </p:nvSpPr>
          <p:spPr>
            <a:xfrm>
              <a:off x="4653105" y="3088005"/>
              <a:ext cx="314039" cy="426720"/>
            </a:xfrm>
            <a:prstGeom prst="rect">
              <a:avLst/>
            </a:prstGeom>
            <a:noFill/>
            <a:ln>
              <a:noFill/>
            </a:ln>
          </p:spPr>
          <p:txBody>
            <a:bodyPr wrap="none" lIns="0" tIns="0" rIns="0" bIns="0" anchor="t" anchorCtr="0">
              <a:spAutoFit/>
            </a:bodyPr>
            <a:lstStyle/>
            <a:p>
              <a:pPr algn="ctr"/>
              <a:r>
                <a:rPr lang="zh-CN" sz="2100" dirty="0">
                  <a:solidFill>
                    <a:srgbClr val="F5EFE0"/>
                  </a:solidFill>
                  <a:latin typeface="Impact"/>
                  <a:ea typeface="Microsoft YaHei"/>
                  <a:cs typeface="Impact"/>
                </a:rPr>
                <a:t>01</a:t>
              </a:r>
            </a:p>
          </p:txBody>
        </p:sp>
        <p:sp>
          <p:nvSpPr>
            <p:cNvPr id="25" name="Rectangle 25"/>
            <p:cNvSpPr/>
            <p:nvPr/>
          </p:nvSpPr>
          <p:spPr>
            <a:xfrm>
              <a:off x="5143500" y="2971800"/>
              <a:ext cx="6477000" cy="704850"/>
            </a:xfrm>
            <a:prstGeom prst="rect">
              <a:avLst/>
            </a:prstGeom>
            <a:solidFill>
              <a:srgbClr val="F5EFE0"/>
            </a:solidFill>
            <a:ln>
              <a:noFill/>
            </a:ln>
          </p:spPr>
        </p:sp>
        <p:sp>
          <p:nvSpPr>
            <p:cNvPr id="26" name="Rectangle 26"/>
            <p:cNvSpPr/>
            <p:nvPr/>
          </p:nvSpPr>
          <p:spPr>
            <a:xfrm>
              <a:off x="5143500" y="2971800"/>
              <a:ext cx="57150" cy="704850"/>
            </a:xfrm>
            <a:prstGeom prst="rect">
              <a:avLst/>
            </a:prstGeom>
            <a:solidFill>
              <a:srgbClr val="1E4DBC"/>
            </a:solidFill>
            <a:ln>
              <a:noFill/>
            </a:ln>
          </p:spPr>
        </p:sp>
        <p:sp>
          <p:nvSpPr>
            <p:cNvPr id="27" name="TextBox 27"/>
            <p:cNvSpPr txBox="1"/>
            <p:nvPr/>
          </p:nvSpPr>
          <p:spPr>
            <a:xfrm>
              <a:off x="5314950" y="3057525"/>
              <a:ext cx="3419523" cy="304800"/>
            </a:xfrm>
            <a:prstGeom prst="rect">
              <a:avLst/>
            </a:prstGeom>
            <a:noFill/>
            <a:ln>
              <a:noFill/>
            </a:ln>
          </p:spPr>
          <p:txBody>
            <a:bodyPr wrap="none" lIns="0" tIns="0" rIns="0" bIns="0" anchor="t" anchorCtr="0">
              <a:spAutoFit/>
            </a:bodyPr>
            <a:lstStyle/>
            <a:p>
              <a:pPr algn="l"/>
              <a:r>
                <a:rPr lang="zh-CN" sz="1500" b="1" dirty="0">
                  <a:solidFill>
                    <a:srgbClr val="1A1A1A"/>
                  </a:solidFill>
                  <a:latin typeface="Arial"/>
                  <a:ea typeface="Microsoft YaHei"/>
                  <a:cs typeface="Arial"/>
                </a:rPr>
                <a:t>限定调色板（LIMITED PALETTE）</a:t>
              </a:r>
            </a:p>
          </p:txBody>
        </p:sp>
        <p:sp>
          <p:nvSpPr>
            <p:cNvPr id="28" name="TextBox 28"/>
            <p:cNvSpPr txBox="1"/>
            <p:nvPr/>
          </p:nvSpPr>
          <p:spPr>
            <a:xfrm>
              <a:off x="5319712" y="3402806"/>
              <a:ext cx="4744164" cy="228600"/>
            </a:xfrm>
            <a:prstGeom prst="rect">
              <a:avLst/>
            </a:prstGeom>
            <a:noFill/>
            <a:ln>
              <a:noFill/>
            </a:ln>
          </p:spPr>
          <p:txBody>
            <a:bodyPr wrap="none" lIns="0" tIns="0" rIns="0" bIns="0" anchor="t" anchorCtr="0">
              <a:spAutoFit/>
            </a:bodyPr>
            <a:lstStyle/>
            <a:p>
              <a:pPr algn="l"/>
              <a:r>
                <a:rPr lang="zh-CN" sz="1125" dirty="0">
                  <a:solidFill>
                    <a:srgbClr val="5A5A5A"/>
                  </a:solidFill>
                  <a:latin typeface="Arial"/>
                  <a:ea typeface="Microsoft YaHei"/>
                  <a:cs typeface="Arial"/>
                </a:rPr>
                <a:t>一墨筒一色 —— 多色印刷需多次过纸；颜色总数有限反成美学语言</a:t>
              </a:r>
            </a:p>
          </p:txBody>
        </p:sp>
      </p:grpSp>
      <p:grpSp>
        <p:nvGrpSpPr>
          <p:cNvPr id="36" name="Group 36"/>
          <p:cNvGrpSpPr/>
          <p:nvPr/>
        </p:nvGrpSpPr>
        <p:grpSpPr>
          <a:xfrm>
            <a:off x="4572000" y="3771900"/>
            <a:ext cx="7048500" cy="704850"/>
            <a:chOff x="4572000" y="3771900"/>
            <a:chExt cx="7048500" cy="704850"/>
          </a:xfrm>
        </p:grpSpPr>
        <p:sp>
          <p:nvSpPr>
            <p:cNvPr id="30" name="Rectangle 30"/>
            <p:cNvSpPr/>
            <p:nvPr/>
          </p:nvSpPr>
          <p:spPr>
            <a:xfrm>
              <a:off x="4572000" y="3771900"/>
              <a:ext cx="476250" cy="476250"/>
            </a:xfrm>
            <a:prstGeom prst="rect">
              <a:avLst/>
            </a:prstGeom>
            <a:solidFill>
              <a:srgbClr val="FF5C8A"/>
            </a:solidFill>
            <a:ln>
              <a:noFill/>
            </a:ln>
          </p:spPr>
        </p:sp>
        <p:sp>
          <p:nvSpPr>
            <p:cNvPr id="31" name="TextBox 31"/>
            <p:cNvSpPr txBox="1"/>
            <p:nvPr/>
          </p:nvSpPr>
          <p:spPr>
            <a:xfrm>
              <a:off x="4614767" y="3888105"/>
              <a:ext cx="390716" cy="426720"/>
            </a:xfrm>
            <a:prstGeom prst="rect">
              <a:avLst/>
            </a:prstGeom>
            <a:noFill/>
            <a:ln>
              <a:noFill/>
            </a:ln>
          </p:spPr>
          <p:txBody>
            <a:bodyPr wrap="none" lIns="0" tIns="0" rIns="0" bIns="0" anchor="t" anchorCtr="0">
              <a:spAutoFit/>
            </a:bodyPr>
            <a:lstStyle/>
            <a:p>
              <a:pPr algn="ctr"/>
              <a:r>
                <a:rPr lang="zh-CN" sz="2100" dirty="0">
                  <a:solidFill>
                    <a:srgbClr val="F5EFE0"/>
                  </a:solidFill>
                  <a:latin typeface="Impact"/>
                  <a:ea typeface="Microsoft YaHei"/>
                  <a:cs typeface="Impact"/>
                </a:rPr>
                <a:t>02</a:t>
              </a:r>
            </a:p>
          </p:txBody>
        </p:sp>
        <p:sp>
          <p:nvSpPr>
            <p:cNvPr id="32" name="Rectangle 32"/>
            <p:cNvSpPr/>
            <p:nvPr/>
          </p:nvSpPr>
          <p:spPr>
            <a:xfrm>
              <a:off x="5143500" y="3771900"/>
              <a:ext cx="6477000" cy="704850"/>
            </a:xfrm>
            <a:prstGeom prst="rect">
              <a:avLst/>
            </a:prstGeom>
            <a:solidFill>
              <a:srgbClr val="F5EFE0"/>
            </a:solidFill>
            <a:ln>
              <a:noFill/>
            </a:ln>
          </p:spPr>
        </p:sp>
        <p:sp>
          <p:nvSpPr>
            <p:cNvPr id="33" name="Rectangle 33"/>
            <p:cNvSpPr/>
            <p:nvPr/>
          </p:nvSpPr>
          <p:spPr>
            <a:xfrm>
              <a:off x="5143500" y="3771900"/>
              <a:ext cx="57150" cy="704850"/>
            </a:xfrm>
            <a:prstGeom prst="rect">
              <a:avLst/>
            </a:prstGeom>
            <a:solidFill>
              <a:srgbClr val="FF5C8A"/>
            </a:solidFill>
            <a:ln>
              <a:noFill/>
            </a:ln>
          </p:spPr>
        </p:sp>
        <p:sp>
          <p:nvSpPr>
            <p:cNvPr id="34" name="TextBox 34"/>
            <p:cNvSpPr txBox="1"/>
            <p:nvPr/>
          </p:nvSpPr>
          <p:spPr>
            <a:xfrm>
              <a:off x="5314950" y="3857625"/>
              <a:ext cx="3235500" cy="304800"/>
            </a:xfrm>
            <a:prstGeom prst="rect">
              <a:avLst/>
            </a:prstGeom>
            <a:noFill/>
            <a:ln>
              <a:noFill/>
            </a:ln>
          </p:spPr>
          <p:txBody>
            <a:bodyPr wrap="none" lIns="0" tIns="0" rIns="0" bIns="0" anchor="t" anchorCtr="0">
              <a:spAutoFit/>
            </a:bodyPr>
            <a:lstStyle/>
            <a:p>
              <a:pPr algn="l"/>
              <a:r>
                <a:rPr lang="zh-CN" sz="1500" b="1" dirty="0">
                  <a:solidFill>
                    <a:srgbClr val="1A1A1A"/>
                  </a:solidFill>
                  <a:latin typeface="Arial"/>
                  <a:ea typeface="Microsoft YaHei"/>
                  <a:cs typeface="Arial"/>
                </a:rPr>
                <a:t>套色错位（MISREGISTRATION）</a:t>
              </a:r>
            </a:p>
          </p:txBody>
        </p:sp>
        <p:sp>
          <p:nvSpPr>
            <p:cNvPr id="35" name="TextBox 35"/>
            <p:cNvSpPr txBox="1"/>
            <p:nvPr/>
          </p:nvSpPr>
          <p:spPr>
            <a:xfrm>
              <a:off x="5319712" y="4202906"/>
              <a:ext cx="3955494" cy="228600"/>
            </a:xfrm>
            <a:prstGeom prst="rect">
              <a:avLst/>
            </a:prstGeom>
            <a:noFill/>
            <a:ln>
              <a:noFill/>
            </a:ln>
          </p:spPr>
          <p:txBody>
            <a:bodyPr wrap="none" lIns="0" tIns="0" rIns="0" bIns="0" anchor="t" anchorCtr="0">
              <a:spAutoFit/>
            </a:bodyPr>
            <a:lstStyle/>
            <a:p>
              <a:pPr algn="l"/>
              <a:r>
                <a:rPr lang="zh-CN" sz="1125" dirty="0">
                  <a:solidFill>
                    <a:srgbClr val="5A5A5A"/>
                  </a:solidFill>
                  <a:latin typeface="Arial"/>
                  <a:ea typeface="Microsoft YaHei"/>
                  <a:cs typeface="Arial"/>
                </a:rPr>
                <a:t>每次过纸轻微偏移 1–3px，叠印边缘的"错版"成为美学</a:t>
              </a:r>
            </a:p>
          </p:txBody>
        </p:sp>
      </p:grpSp>
      <p:grpSp>
        <p:nvGrpSpPr>
          <p:cNvPr id="43" name="Group 43"/>
          <p:cNvGrpSpPr/>
          <p:nvPr/>
        </p:nvGrpSpPr>
        <p:grpSpPr>
          <a:xfrm>
            <a:off x="4572000" y="4572000"/>
            <a:ext cx="7048500" cy="704850"/>
            <a:chOff x="4572000" y="4572000"/>
            <a:chExt cx="7048500" cy="704850"/>
          </a:xfrm>
        </p:grpSpPr>
        <p:sp>
          <p:nvSpPr>
            <p:cNvPr id="37" name="Rectangle 37"/>
            <p:cNvSpPr/>
            <p:nvPr/>
          </p:nvSpPr>
          <p:spPr>
            <a:xfrm>
              <a:off x="4572000" y="4572000"/>
              <a:ext cx="476250" cy="476250"/>
            </a:xfrm>
            <a:prstGeom prst="rect">
              <a:avLst/>
            </a:prstGeom>
            <a:solidFill>
              <a:srgbClr val="E8A02E"/>
            </a:solidFill>
            <a:ln>
              <a:noFill/>
            </a:ln>
          </p:spPr>
        </p:sp>
        <p:sp>
          <p:nvSpPr>
            <p:cNvPr id="38" name="TextBox 38"/>
            <p:cNvSpPr txBox="1"/>
            <p:nvPr/>
          </p:nvSpPr>
          <p:spPr>
            <a:xfrm>
              <a:off x="4614767" y="4688205"/>
              <a:ext cx="390716" cy="426720"/>
            </a:xfrm>
            <a:prstGeom prst="rect">
              <a:avLst/>
            </a:prstGeom>
            <a:noFill/>
            <a:ln>
              <a:noFill/>
            </a:ln>
          </p:spPr>
          <p:txBody>
            <a:bodyPr wrap="none" lIns="0" tIns="0" rIns="0" bIns="0" anchor="t" anchorCtr="0">
              <a:spAutoFit/>
            </a:bodyPr>
            <a:lstStyle/>
            <a:p>
              <a:pPr algn="ctr"/>
              <a:r>
                <a:rPr lang="zh-CN" sz="2100" dirty="0">
                  <a:solidFill>
                    <a:srgbClr val="F5EFE0"/>
                  </a:solidFill>
                  <a:latin typeface="Impact"/>
                  <a:ea typeface="Microsoft YaHei"/>
                  <a:cs typeface="Impact"/>
                </a:rPr>
                <a:t>03</a:t>
              </a:r>
            </a:p>
          </p:txBody>
        </p:sp>
        <p:sp>
          <p:nvSpPr>
            <p:cNvPr id="39" name="Rectangle 39"/>
            <p:cNvSpPr/>
            <p:nvPr/>
          </p:nvSpPr>
          <p:spPr>
            <a:xfrm>
              <a:off x="5143500" y="4572000"/>
              <a:ext cx="6477000" cy="704850"/>
            </a:xfrm>
            <a:prstGeom prst="rect">
              <a:avLst/>
            </a:prstGeom>
            <a:solidFill>
              <a:srgbClr val="F5EFE0"/>
            </a:solidFill>
            <a:ln>
              <a:noFill/>
            </a:ln>
          </p:spPr>
        </p:sp>
        <p:sp>
          <p:nvSpPr>
            <p:cNvPr id="40" name="Rectangle 40"/>
            <p:cNvSpPr/>
            <p:nvPr/>
          </p:nvSpPr>
          <p:spPr>
            <a:xfrm>
              <a:off x="5143500" y="4572000"/>
              <a:ext cx="57150" cy="704850"/>
            </a:xfrm>
            <a:prstGeom prst="rect">
              <a:avLst/>
            </a:prstGeom>
            <a:solidFill>
              <a:srgbClr val="E8A02E"/>
            </a:solidFill>
            <a:ln>
              <a:noFill/>
            </a:ln>
          </p:spPr>
        </p:sp>
        <p:sp>
          <p:nvSpPr>
            <p:cNvPr id="41" name="TextBox 41"/>
            <p:cNvSpPr txBox="1"/>
            <p:nvPr/>
          </p:nvSpPr>
          <p:spPr>
            <a:xfrm>
              <a:off x="5314950" y="4657725"/>
              <a:ext cx="2706434" cy="304800"/>
            </a:xfrm>
            <a:prstGeom prst="rect">
              <a:avLst/>
            </a:prstGeom>
            <a:noFill/>
            <a:ln>
              <a:noFill/>
            </a:ln>
          </p:spPr>
          <p:txBody>
            <a:bodyPr wrap="none" lIns="0" tIns="0" rIns="0" bIns="0" anchor="t" anchorCtr="0">
              <a:spAutoFit/>
            </a:bodyPr>
            <a:lstStyle/>
            <a:p>
              <a:pPr algn="l"/>
              <a:r>
                <a:rPr lang="zh-CN" sz="1500" b="1" dirty="0">
                  <a:solidFill>
                    <a:srgbClr val="1A1A1A"/>
                  </a:solidFill>
                  <a:latin typeface="Arial"/>
                  <a:ea typeface="Microsoft YaHei"/>
                  <a:cs typeface="Arial"/>
                </a:rPr>
                <a:t>半色调网点（HALFTONE）</a:t>
              </a:r>
            </a:p>
          </p:txBody>
        </p:sp>
        <p:sp>
          <p:nvSpPr>
            <p:cNvPr id="42" name="TextBox 42"/>
            <p:cNvSpPr txBox="1"/>
            <p:nvPr/>
          </p:nvSpPr>
          <p:spPr>
            <a:xfrm>
              <a:off x="5319712" y="5003006"/>
              <a:ext cx="5122069" cy="228600"/>
            </a:xfrm>
            <a:prstGeom prst="rect">
              <a:avLst/>
            </a:prstGeom>
            <a:noFill/>
            <a:ln>
              <a:noFill/>
            </a:ln>
          </p:spPr>
          <p:txBody>
            <a:bodyPr wrap="none" lIns="0" tIns="0" rIns="0" bIns="0" anchor="t" anchorCtr="0">
              <a:spAutoFit/>
            </a:bodyPr>
            <a:lstStyle/>
            <a:p>
              <a:pPr algn="l"/>
              <a:r>
                <a:rPr lang="zh-CN" sz="1125" dirty="0">
                  <a:solidFill>
                    <a:srgbClr val="5A5A5A"/>
                  </a:solidFill>
                  <a:latin typeface="Arial"/>
                  <a:ea typeface="Microsoft YaHei"/>
                  <a:cs typeface="Arial"/>
                </a:rPr>
                <a:t>色块以网点呈现，介于工业印刷品与丝网作品之间，本页背景就是网点</a:t>
              </a:r>
            </a:p>
          </p:txBody>
        </p:sp>
      </p:grpSp>
      <p:grpSp>
        <p:nvGrpSpPr>
          <p:cNvPr id="50" name="Group 50"/>
          <p:cNvGrpSpPr/>
          <p:nvPr/>
        </p:nvGrpSpPr>
        <p:grpSpPr>
          <a:xfrm>
            <a:off x="4572000" y="5372100"/>
            <a:ext cx="7048500" cy="704850"/>
            <a:chOff x="4572000" y="5372100"/>
            <a:chExt cx="7048500" cy="704850"/>
          </a:xfrm>
        </p:grpSpPr>
        <p:sp>
          <p:nvSpPr>
            <p:cNvPr id="44" name="Rectangle 44"/>
            <p:cNvSpPr/>
            <p:nvPr/>
          </p:nvSpPr>
          <p:spPr>
            <a:xfrm>
              <a:off x="4572000" y="5372100"/>
              <a:ext cx="476250" cy="476250"/>
            </a:xfrm>
            <a:prstGeom prst="rect">
              <a:avLst/>
            </a:prstGeom>
            <a:solidFill>
              <a:srgbClr val="1A1A1A"/>
            </a:solidFill>
            <a:ln>
              <a:noFill/>
            </a:ln>
          </p:spPr>
        </p:sp>
        <p:sp>
          <p:nvSpPr>
            <p:cNvPr id="45" name="TextBox 45"/>
            <p:cNvSpPr txBox="1"/>
            <p:nvPr/>
          </p:nvSpPr>
          <p:spPr>
            <a:xfrm>
              <a:off x="4614767" y="5488305"/>
              <a:ext cx="390716" cy="426720"/>
            </a:xfrm>
            <a:prstGeom prst="rect">
              <a:avLst/>
            </a:prstGeom>
            <a:noFill/>
            <a:ln>
              <a:noFill/>
            </a:ln>
          </p:spPr>
          <p:txBody>
            <a:bodyPr wrap="none" lIns="0" tIns="0" rIns="0" bIns="0" anchor="t" anchorCtr="0">
              <a:spAutoFit/>
            </a:bodyPr>
            <a:lstStyle/>
            <a:p>
              <a:pPr algn="ctr"/>
              <a:r>
                <a:rPr lang="zh-CN" sz="2100" dirty="0">
                  <a:solidFill>
                    <a:srgbClr val="F5EFE0"/>
                  </a:solidFill>
                  <a:latin typeface="Impact"/>
                  <a:ea typeface="Microsoft YaHei"/>
                  <a:cs typeface="Impact"/>
                </a:rPr>
                <a:t>04</a:t>
              </a:r>
            </a:p>
          </p:txBody>
        </p:sp>
        <p:sp>
          <p:nvSpPr>
            <p:cNvPr id="46" name="Rectangle 46"/>
            <p:cNvSpPr/>
            <p:nvPr/>
          </p:nvSpPr>
          <p:spPr>
            <a:xfrm>
              <a:off x="5143500" y="5372100"/>
              <a:ext cx="6477000" cy="704850"/>
            </a:xfrm>
            <a:prstGeom prst="rect">
              <a:avLst/>
            </a:prstGeom>
            <a:solidFill>
              <a:srgbClr val="F5EFE0"/>
            </a:solidFill>
            <a:ln>
              <a:noFill/>
            </a:ln>
          </p:spPr>
        </p:sp>
        <p:sp>
          <p:nvSpPr>
            <p:cNvPr id="47" name="Rectangle 47"/>
            <p:cNvSpPr/>
            <p:nvPr/>
          </p:nvSpPr>
          <p:spPr>
            <a:xfrm>
              <a:off x="5143500" y="5372100"/>
              <a:ext cx="57150" cy="704850"/>
            </a:xfrm>
            <a:prstGeom prst="rect">
              <a:avLst/>
            </a:prstGeom>
            <a:solidFill>
              <a:srgbClr val="1A1A1A"/>
            </a:solidFill>
            <a:ln>
              <a:noFill/>
            </a:ln>
          </p:spPr>
        </p:sp>
        <p:sp>
          <p:nvSpPr>
            <p:cNvPr id="48" name="TextBox 48"/>
            <p:cNvSpPr txBox="1"/>
            <p:nvPr/>
          </p:nvSpPr>
          <p:spPr>
            <a:xfrm>
              <a:off x="5314950" y="5457825"/>
              <a:ext cx="2545413" cy="304800"/>
            </a:xfrm>
            <a:prstGeom prst="rect">
              <a:avLst/>
            </a:prstGeom>
            <a:noFill/>
            <a:ln>
              <a:noFill/>
            </a:ln>
          </p:spPr>
          <p:txBody>
            <a:bodyPr wrap="none" lIns="0" tIns="0" rIns="0" bIns="0" anchor="t" anchorCtr="0">
              <a:spAutoFit/>
            </a:bodyPr>
            <a:lstStyle/>
            <a:p>
              <a:pPr algn="l"/>
              <a:r>
                <a:rPr lang="zh-CN" sz="1500" b="1" dirty="0">
                  <a:solidFill>
                    <a:srgbClr val="1A1A1A"/>
                  </a:solidFill>
                  <a:latin typeface="Arial"/>
                  <a:ea typeface="Microsoft YaHei"/>
                  <a:cs typeface="Arial"/>
                </a:rPr>
                <a:t>色块叠印（OVERPRINT）</a:t>
              </a:r>
            </a:p>
          </p:txBody>
        </p:sp>
        <p:sp>
          <p:nvSpPr>
            <p:cNvPr id="49" name="TextBox 49"/>
            <p:cNvSpPr txBox="1"/>
            <p:nvPr/>
          </p:nvSpPr>
          <p:spPr>
            <a:xfrm>
              <a:off x="5319712" y="5803106"/>
              <a:ext cx="5762863" cy="228600"/>
            </a:xfrm>
            <a:prstGeom prst="rect">
              <a:avLst/>
            </a:prstGeom>
            <a:noFill/>
            <a:ln>
              <a:noFill/>
            </a:ln>
          </p:spPr>
          <p:txBody>
            <a:bodyPr wrap="none" lIns="0" tIns="0" rIns="0" bIns="0" anchor="t" anchorCtr="0">
              <a:spAutoFit/>
            </a:bodyPr>
            <a:lstStyle/>
            <a:p>
              <a:pPr algn="l"/>
              <a:r>
                <a:rPr lang="zh-CN" sz="1125" dirty="0">
                  <a:solidFill>
                    <a:srgbClr val="5A5A5A"/>
                  </a:solidFill>
                  <a:latin typeface="Arial"/>
                  <a:ea typeface="Microsoft YaHei"/>
                  <a:cs typeface="Arial"/>
                </a:rPr>
                <a:t>相同色块叠加产生第三色错觉 —— 蓝 ＋ 粉 ＝ 紫色错觉，技术不是缺陷而是工具</a:t>
              </a:r>
            </a:p>
          </p:txBody>
        </p:sp>
      </p:grpSp>
      <p:grpSp>
        <p:nvGrpSpPr>
          <p:cNvPr id="55" name="Group 55"/>
          <p:cNvGrpSpPr/>
          <p:nvPr/>
        </p:nvGrpSpPr>
        <p:grpSpPr>
          <a:xfrm>
            <a:off x="4561522" y="6362700"/>
            <a:ext cx="7069456" cy="471488"/>
            <a:chOff x="4561522" y="6362700"/>
            <a:chExt cx="7069456" cy="471488"/>
          </a:xfrm>
        </p:grpSpPr>
        <p:sp>
          <p:nvSpPr>
            <p:cNvPr id="51" name="Line 51"/>
            <p:cNvSpPr/>
            <p:nvPr/>
          </p:nvSpPr>
          <p:spPr>
            <a:xfrm>
              <a:off x="4572000" y="6362700"/>
              <a:ext cx="7048500" cy="9525"/>
            </a:xfrm>
            <a:custGeom>
              <a:avLst/>
              <a:gdLst/>
              <a:ahLst/>
              <a:cxnLst/>
              <a:rect l="l" t="t" r="r" b="b"/>
              <a:pathLst>
                <a:path w="7048500" h="9525">
                  <a:moveTo>
                    <a:pt x="0" y="0"/>
                  </a:moveTo>
                  <a:lnTo>
                    <a:pt x="7048500" y="0"/>
                  </a:lnTo>
                </a:path>
              </a:pathLst>
            </a:custGeom>
            <a:noFill/>
            <a:ln w="9525">
              <a:solidFill>
                <a:srgbClr val="1A1A1A"/>
              </a:solidFill>
            </a:ln>
          </p:spPr>
        </p:sp>
        <p:sp>
          <p:nvSpPr>
            <p:cNvPr id="52" name="TextBox 52"/>
            <p:cNvSpPr txBox="1"/>
            <p:nvPr/>
          </p:nvSpPr>
          <p:spPr>
            <a:xfrm>
              <a:off x="4561522" y="6464141"/>
              <a:ext cx="1852422"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P05 · RISOGRAPH ORIGIN + TRAITS</a:t>
              </a:r>
            </a:p>
          </p:txBody>
        </p:sp>
        <p:sp>
          <p:nvSpPr>
            <p:cNvPr id="53" name="TextBox 53"/>
            <p:cNvSpPr txBox="1"/>
            <p:nvPr/>
          </p:nvSpPr>
          <p:spPr>
            <a:xfrm>
              <a:off x="10531626" y="6464141"/>
              <a:ext cx="1099352"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RISO = 理想 = IDEAL</a:t>
              </a:r>
            </a:p>
          </p:txBody>
        </p:sp>
        <p:sp>
          <p:nvSpPr>
            <p:cNvPr id="54" name="TextBox 54"/>
            <p:cNvSpPr txBox="1"/>
            <p:nvPr/>
          </p:nvSpPr>
          <p:spPr>
            <a:xfrm>
              <a:off x="4562475" y="6681788"/>
              <a:ext cx="3069669" cy="152400"/>
            </a:xfrm>
            <a:prstGeom prst="rect">
              <a:avLst/>
            </a:prstGeom>
            <a:noFill/>
            <a:ln>
              <a:noFill/>
            </a:ln>
          </p:spPr>
          <p:txBody>
            <a:bodyPr wrap="none" lIns="0" tIns="0" rIns="0" bIns="0" anchor="t" anchorCtr="0">
              <a:spAutoFit/>
            </a:bodyPr>
            <a:lstStyle/>
            <a:p>
              <a:pPr algn="l"/>
              <a:r>
                <a:rPr lang="zh-CN" sz="750" dirty="0">
                  <a:solidFill>
                    <a:srgbClr val="8C8275"/>
                  </a:solidFill>
                  <a:latin typeface="Consolas"/>
                  <a:ea typeface="Microsoft YaHei"/>
                  <a:cs typeface="Consolas"/>
                </a:rPr>
                <a:t>SOY-BASED INK · POST-WAR JAPAN · 50–10,000 PRINTS / RUN</a:t>
              </a:r>
            </a:p>
          </p:txBody>
        </p:sp>
      </p:grpSp>
    </p:spTree>
  </p:cSld>
  <p:clrMapOvr>
    <a:masterClrMapping/>
  </p:clrMapOvr>
  <p:transition xmlns:p14="http://schemas.microsoft.com/office/powerpoint/2010/main" p14:dur="4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6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400"/>
                                        <p:tgtEl>
                                          <p:spTgt spid="22"/>
                                        </p:tgtEl>
                                      </p:cBhvr>
                                    </p:animEffect>
                                  </p:childTnLst>
                                </p:cTn>
                              </p:par>
                            </p:childTnLst>
                          </p:cTn>
                        </p:par>
                        <p:par>
                          <p:cTn id="12" fill="hold">
                            <p:stCondLst>
                              <p:cond delay="114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320"/>
                                        <p:tgtEl>
                                          <p:spTgt spid="29"/>
                                        </p:tgtEl>
                                      </p:cBhvr>
                                    </p:animEffect>
                                  </p:childTnLst>
                                </p:cTn>
                              </p:par>
                            </p:childTnLst>
                          </p:cTn>
                        </p:par>
                        <p:par>
                          <p:cTn id="16" fill="hold">
                            <p:stCondLst>
                              <p:cond delay="16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20"/>
                                        <p:tgtEl>
                                          <p:spTgt spid="36"/>
                                        </p:tgtEl>
                                      </p:cBhvr>
                                    </p:animEffect>
                                  </p:childTnLst>
                                </p:cTn>
                              </p:par>
                            </p:childTnLst>
                          </p:cTn>
                        </p:par>
                        <p:par>
                          <p:cTn id="20" fill="hold">
                            <p:stCondLst>
                              <p:cond delay="2060"/>
                            </p:stCondLst>
                            <p:childTnLst>
                              <p:par>
                                <p:cTn id="21" presetID="10" presetClass="entr" presetSubtype="0"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320"/>
                                        <p:tgtEl>
                                          <p:spTgt spid="43"/>
                                        </p:tgtEl>
                                      </p:cBhvr>
                                    </p:animEffect>
                                  </p:childTnLst>
                                </p:cTn>
                              </p:par>
                            </p:childTnLst>
                          </p:cTn>
                        </p:par>
                        <p:par>
                          <p:cTn id="24" fill="hold">
                            <p:stCondLst>
                              <p:cond delay="252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32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9" grpId="0"/>
      <p:bldP spid="36" grpId="0"/>
      <p:bldP spid="43"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sp>
        <p:nvSpPr>
          <p:cNvPr id="3" name="Rectangle 3"/>
          <p:cNvSpPr/>
          <p:nvPr/>
        </p:nvSpPr>
        <p:spPr>
          <a:xfrm>
            <a:off x="0" y="0"/>
            <a:ext cx="12192000" cy="6858000"/>
          </a:xfrm>
          <a:prstGeom prst="rect">
            <a:avLst/>
          </a:prstGeom>
          <a:noFill/>
          <a:ln>
            <a:noFill/>
          </a:ln>
        </p:spPr>
      </p:sp>
      <p:grpSp>
        <p:nvGrpSpPr>
          <p:cNvPr id="9" name="Group 9"/>
          <p:cNvGrpSpPr/>
          <p:nvPr/>
        </p:nvGrpSpPr>
        <p:grpSpPr>
          <a:xfrm>
            <a:off x="571500" y="533400"/>
            <a:ext cx="7106793" cy="778669"/>
            <a:chOff x="571500" y="533400"/>
            <a:chExt cx="7106793" cy="778669"/>
          </a:xfrm>
        </p:grpSpPr>
        <p:sp>
          <p:nvSpPr>
            <p:cNvPr id="4" name="Rectangle 4"/>
            <p:cNvSpPr/>
            <p:nvPr/>
          </p:nvSpPr>
          <p:spPr>
            <a:xfrm>
              <a:off x="571500" y="533400"/>
              <a:ext cx="133350" cy="647700"/>
            </a:xfrm>
            <a:prstGeom prst="rect">
              <a:avLst/>
            </a:prstGeom>
            <a:solidFill>
              <a:srgbClr val="1E4DBC"/>
            </a:solidFill>
            <a:ln>
              <a:noFill/>
            </a:ln>
          </p:spPr>
        </p:sp>
        <p:sp>
          <p:nvSpPr>
            <p:cNvPr id="5" name="Rectangle 5"/>
            <p:cNvSpPr/>
            <p:nvPr/>
          </p:nvSpPr>
          <p:spPr>
            <a:xfrm>
              <a:off x="600075" y="561975"/>
              <a:ext cx="133350" cy="647700"/>
            </a:xfrm>
            <a:prstGeom prst="rect">
              <a:avLst/>
            </a:prstGeom>
            <a:solidFill>
              <a:srgbClr val="FF5C8A">
                <a:alpha val="70000"/>
              </a:srgbClr>
            </a:solidFill>
            <a:ln>
              <a:noFill/>
            </a:ln>
          </p:spPr>
        </p:sp>
        <p:sp>
          <p:nvSpPr>
            <p:cNvPr id="6" name="Rectangle 6"/>
            <p:cNvSpPr/>
            <p:nvPr/>
          </p:nvSpPr>
          <p:spPr>
            <a:xfrm>
              <a:off x="571500" y="533400"/>
              <a:ext cx="133350" cy="647700"/>
            </a:xfrm>
            <a:prstGeom prst="rect">
              <a:avLst/>
            </a:prstGeom>
            <a:solidFill>
              <a:srgbClr val="1E4DBC"/>
            </a:solidFill>
            <a:ln>
              <a:noFill/>
            </a:ln>
          </p:spPr>
        </p:sp>
        <p:sp>
          <p:nvSpPr>
            <p:cNvPr id="7" name="TextBox 7"/>
            <p:cNvSpPr txBox="1"/>
            <p:nvPr/>
          </p:nvSpPr>
          <p:spPr>
            <a:xfrm>
              <a:off x="830580" y="544830"/>
              <a:ext cx="6847713" cy="731520"/>
            </a:xfrm>
            <a:prstGeom prst="rect">
              <a:avLst/>
            </a:prstGeom>
            <a:noFill/>
            <a:ln>
              <a:noFill/>
            </a:ln>
          </p:spPr>
          <p:txBody>
            <a:bodyPr wrap="none" lIns="0" tIns="0" rIns="0" bIns="0" anchor="t" anchorCtr="0">
              <a:spAutoFit/>
            </a:bodyPr>
            <a:lstStyle/>
            <a:p>
              <a:pPr algn="l"/>
              <a:r>
                <a:rPr lang="zh-CN" sz="3600" dirty="0">
                  <a:solidFill>
                    <a:srgbClr val="1A1A1A"/>
                  </a:solidFill>
                  <a:latin typeface="Impact"/>
                  <a:ea typeface="Microsoft YaHei"/>
                  <a:cs typeface="Impact"/>
                </a:rPr>
                <a:t>工艺：5 步从数字图像到印张</a:t>
              </a:r>
            </a:p>
          </p:txBody>
        </p:sp>
        <p:sp>
          <p:nvSpPr>
            <p:cNvPr id="8" name="TextBox 8"/>
            <p:cNvSpPr txBox="1"/>
            <p:nvPr/>
          </p:nvSpPr>
          <p:spPr>
            <a:xfrm>
              <a:off x="863918" y="1113949"/>
              <a:ext cx="4795123" cy="198120"/>
            </a:xfrm>
            <a:prstGeom prst="rect">
              <a:avLst/>
            </a:prstGeom>
            <a:noFill/>
            <a:ln>
              <a:noFill/>
            </a:ln>
          </p:spPr>
          <p:txBody>
            <a:bodyPr wrap="none" lIns="0" tIns="0" rIns="0" bIns="0" anchor="t" anchorCtr="0">
              <a:spAutoFit/>
            </a:bodyPr>
            <a:lstStyle/>
            <a:p>
              <a:pPr algn="l"/>
              <a:r>
                <a:rPr lang="zh-CN" sz="975" dirty="0">
                  <a:solidFill>
                    <a:srgbClr val="5A5A5A"/>
                  </a:solidFill>
                  <a:latin typeface="Consolas"/>
                  <a:ea typeface="Microsoft YaHei"/>
                  <a:cs typeface="Consolas"/>
                </a:rPr>
                <a:t>RISOGRAPH WORKFLOW · ONE COLOR AT A TIME · 50–10,000 PRINTS / MIN</a:t>
              </a:r>
            </a:p>
          </p:txBody>
        </p:sp>
      </p:grpSp>
      <p:grpSp>
        <p:nvGrpSpPr>
          <p:cNvPr id="13" name="Group 13"/>
          <p:cNvGrpSpPr/>
          <p:nvPr/>
        </p:nvGrpSpPr>
        <p:grpSpPr>
          <a:xfrm>
            <a:off x="552450" y="1619250"/>
            <a:ext cx="11087100" cy="1905000"/>
            <a:chOff x="552450" y="1619250"/>
            <a:chExt cx="11087100" cy="1905000"/>
          </a:xfrm>
        </p:grpSpPr>
        <p:sp>
          <p:nvSpPr>
            <p:cNvPr id="10" name="Rectangle 10"/>
            <p:cNvSpPr/>
            <p:nvPr/>
          </p:nvSpPr>
          <p:spPr>
            <a:xfrm>
              <a:off x="552450" y="1619250"/>
              <a:ext cx="11087100" cy="1905000"/>
            </a:xfrm>
            <a:prstGeom prst="rect">
              <a:avLst/>
            </a:prstGeom>
            <a:solidFill>
              <a:srgbClr val="FF5C8A"/>
            </a:solidFill>
            <a:ln>
              <a:noFill/>
            </a:ln>
          </p:spPr>
        </p:sp>
        <p:pic>
          <p:nvPicPr>
            <p:cNvPr id="11" name="Image 11"/>
            <p:cNvPicPr>
              <a:picLocks noChangeAspect="1"/>
            </p:cNvPicPr>
            <p:nvPr/>
          </p:nvPicPr>
          <p:blipFill>
            <a:blip r:embed="rId2"/>
            <a:srcRect l="0" t="30122" r="0" b="30122"/>
            <a:stretch>
              <a:fillRect/>
            </a:stretch>
          </p:blipFill>
          <p:spPr>
            <a:xfrm>
              <a:off x="571500" y="1619250"/>
              <a:ext cx="11049000" cy="1866900"/>
            </a:xfrm>
            <a:prstGeom prst="rect">
              <a:avLst/>
            </a:prstGeom>
          </p:spPr>
        </p:pic>
        <p:sp>
          <p:nvSpPr>
            <p:cNvPr id="12" name="Rectangle 12"/>
            <p:cNvSpPr/>
            <p:nvPr/>
          </p:nvSpPr>
          <p:spPr>
            <a:xfrm>
              <a:off x="571500" y="3448050"/>
              <a:ext cx="11049000" cy="38100"/>
            </a:xfrm>
            <a:prstGeom prst="rect">
              <a:avLst/>
            </a:prstGeom>
            <a:solidFill>
              <a:srgbClr val="1A1A1A"/>
            </a:solidFill>
            <a:ln>
              <a:noFill/>
            </a:ln>
          </p:spPr>
        </p:sp>
      </p:grpSp>
      <p:grpSp>
        <p:nvGrpSpPr>
          <p:cNvPr id="25" name="Group 25"/>
          <p:cNvGrpSpPr/>
          <p:nvPr/>
        </p:nvGrpSpPr>
        <p:grpSpPr>
          <a:xfrm>
            <a:off x="571500" y="3810000"/>
            <a:ext cx="2057400" cy="2571750"/>
            <a:chOff x="571500" y="3810000"/>
            <a:chExt cx="2057400" cy="2571750"/>
          </a:xfrm>
        </p:grpSpPr>
        <p:sp>
          <p:nvSpPr>
            <p:cNvPr id="14" name="Rectangle 14"/>
            <p:cNvSpPr/>
            <p:nvPr/>
          </p:nvSpPr>
          <p:spPr>
            <a:xfrm>
              <a:off x="571500" y="3810000"/>
              <a:ext cx="2057400" cy="476250"/>
            </a:xfrm>
            <a:prstGeom prst="rect">
              <a:avLst/>
            </a:prstGeom>
            <a:solidFill>
              <a:srgbClr val="1E4DBC"/>
            </a:solidFill>
            <a:ln>
              <a:noFill/>
            </a:ln>
          </p:spPr>
        </p:sp>
        <p:sp>
          <p:nvSpPr>
            <p:cNvPr id="15" name="TextBox 15"/>
            <p:cNvSpPr txBox="1"/>
            <p:nvPr/>
          </p:nvSpPr>
          <p:spPr>
            <a:xfrm>
              <a:off x="845820" y="3893820"/>
              <a:ext cx="358902" cy="487680"/>
            </a:xfrm>
            <a:prstGeom prst="rect">
              <a:avLst/>
            </a:prstGeom>
            <a:noFill/>
            <a:ln>
              <a:noFill/>
            </a:ln>
          </p:spPr>
          <p:txBody>
            <a:bodyPr wrap="none" lIns="0" tIns="0" rIns="0" bIns="0" anchor="t" anchorCtr="0">
              <a:spAutoFit/>
            </a:bodyPr>
            <a:lstStyle/>
            <a:p>
              <a:pPr algn="l"/>
              <a:r>
                <a:rPr lang="zh-CN" sz="2400" dirty="0">
                  <a:solidFill>
                    <a:srgbClr val="F5EFE0"/>
                  </a:solidFill>
                  <a:latin typeface="Impact"/>
                  <a:ea typeface="Microsoft YaHei"/>
                  <a:cs typeface="Impact"/>
                </a:rPr>
                <a:t>01</a:t>
              </a:r>
            </a:p>
          </p:txBody>
        </p:sp>
        <p:sp>
          <p:nvSpPr>
            <p:cNvPr id="16" name="TextBox 16"/>
            <p:cNvSpPr txBox="1"/>
            <p:nvPr/>
          </p:nvSpPr>
          <p:spPr>
            <a:xfrm>
              <a:off x="1301115" y="4039552"/>
              <a:ext cx="928383" cy="213360"/>
            </a:xfrm>
            <a:prstGeom prst="rect">
              <a:avLst/>
            </a:prstGeom>
            <a:noFill/>
            <a:ln>
              <a:noFill/>
            </a:ln>
          </p:spPr>
          <p:txBody>
            <a:bodyPr wrap="none" lIns="0" tIns="0" rIns="0" bIns="0" anchor="t" anchorCtr="0">
              <a:spAutoFit/>
            </a:bodyPr>
            <a:lstStyle/>
            <a:p>
              <a:pPr algn="l"/>
              <a:r>
                <a:rPr lang="zh-CN" sz="1050" b="1" dirty="0">
                  <a:solidFill>
                    <a:srgbClr val="F5EFE0"/>
                  </a:solidFill>
                  <a:latin typeface="Arial"/>
                  <a:ea typeface="Microsoft YaHei"/>
                  <a:cs typeface="Arial"/>
                </a:rPr>
                <a:t>DIGITAL FILE</a:t>
              </a:r>
            </a:p>
          </p:txBody>
        </p:sp>
        <p:sp>
          <p:nvSpPr>
            <p:cNvPr id="17" name="Rectangle 17"/>
            <p:cNvSpPr/>
            <p:nvPr/>
          </p:nvSpPr>
          <p:spPr>
            <a:xfrm>
              <a:off x="571500" y="4286250"/>
              <a:ext cx="2057400" cy="2095500"/>
            </a:xfrm>
            <a:prstGeom prst="rect">
              <a:avLst/>
            </a:prstGeom>
            <a:solidFill>
              <a:srgbClr val="F5EFE0"/>
            </a:solidFill>
            <a:ln>
              <a:noFill/>
            </a:ln>
          </p:spPr>
        </p:sp>
        <p:sp>
          <p:nvSpPr>
            <p:cNvPr id="18" name="Rectangle 18"/>
            <p:cNvSpPr/>
            <p:nvPr/>
          </p:nvSpPr>
          <p:spPr>
            <a:xfrm>
              <a:off x="571500" y="4286250"/>
              <a:ext cx="2057400" cy="2095500"/>
            </a:xfrm>
            <a:prstGeom prst="rect">
              <a:avLst/>
            </a:prstGeom>
            <a:noFill/>
            <a:ln w="19050">
              <a:solidFill>
                <a:srgbClr val="1A1A1A"/>
              </a:solidFill>
            </a:ln>
          </p:spPr>
        </p:sp>
        <p:sp>
          <p:nvSpPr>
            <p:cNvPr id="19" name="TextBox 19"/>
            <p:cNvSpPr txBox="1"/>
            <p:nvPr/>
          </p:nvSpPr>
          <p:spPr>
            <a:xfrm>
              <a:off x="745808" y="4510564"/>
              <a:ext cx="1205532" cy="259080"/>
            </a:xfrm>
            <a:prstGeom prst="rect">
              <a:avLst/>
            </a:prstGeom>
            <a:noFill/>
            <a:ln>
              <a:noFill/>
            </a:ln>
          </p:spPr>
          <p:txBody>
            <a:bodyPr wrap="none" lIns="0" tIns="0" rIns="0" bIns="0" anchor="t" anchorCtr="0">
              <a:spAutoFit/>
            </a:bodyPr>
            <a:lstStyle/>
            <a:p>
              <a:pPr algn="l"/>
              <a:r>
                <a:rPr lang="zh-CN" sz="1275" b="1" dirty="0">
                  <a:solidFill>
                    <a:srgbClr val="1A1A1A"/>
                  </a:solidFill>
                  <a:latin typeface="Arial"/>
                  <a:ea typeface="Microsoft YaHei"/>
                  <a:cs typeface="Arial"/>
                </a:rPr>
                <a:t>接收数字图像</a:t>
              </a:r>
            </a:p>
          </p:txBody>
        </p:sp>
        <p:sp>
          <p:nvSpPr>
            <p:cNvPr id="20" name="Line 20"/>
            <p:cNvSpPr/>
            <p:nvPr/>
          </p:nvSpPr>
          <p:spPr>
            <a:xfrm>
              <a:off x="762000" y="4762500"/>
              <a:ext cx="1143000" cy="9525"/>
            </a:xfrm>
            <a:custGeom>
              <a:avLst/>
              <a:gdLst/>
              <a:ahLst/>
              <a:cxnLst/>
              <a:rect l="l" t="t" r="r" b="b"/>
              <a:pathLst>
                <a:path w="1143000" h="9525">
                  <a:moveTo>
                    <a:pt x="0" y="0"/>
                  </a:moveTo>
                  <a:lnTo>
                    <a:pt x="1143000" y="0"/>
                  </a:lnTo>
                </a:path>
              </a:pathLst>
            </a:custGeom>
            <a:noFill/>
            <a:ln w="19050">
              <a:solidFill>
                <a:srgbClr val="1E4DBC"/>
              </a:solidFill>
            </a:ln>
          </p:spPr>
        </p:sp>
        <p:sp>
          <p:nvSpPr>
            <p:cNvPr id="21" name="TextBox 21"/>
            <p:cNvSpPr txBox="1"/>
            <p:nvPr/>
          </p:nvSpPr>
          <p:spPr>
            <a:xfrm>
              <a:off x="748665" y="4915852"/>
              <a:ext cx="923782"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一张设计稿</a:t>
              </a:r>
            </a:p>
          </p:txBody>
        </p:sp>
        <p:sp>
          <p:nvSpPr>
            <p:cNvPr id="22" name="TextBox 22"/>
            <p:cNvSpPr txBox="1"/>
            <p:nvPr/>
          </p:nvSpPr>
          <p:spPr>
            <a:xfrm>
              <a:off x="748665" y="5125402"/>
              <a:ext cx="1100138"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拆解 N 个颜色</a:t>
              </a:r>
            </a:p>
          </p:txBody>
        </p:sp>
        <p:sp>
          <p:nvSpPr>
            <p:cNvPr id="23" name="TextBox 23"/>
            <p:cNvSpPr txBox="1"/>
            <p:nvPr/>
          </p:nvSpPr>
          <p:spPr>
            <a:xfrm>
              <a:off x="748665" y="5334952"/>
              <a:ext cx="107713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每色单独出层</a:t>
              </a:r>
            </a:p>
          </p:txBody>
        </p:sp>
        <p:sp>
          <p:nvSpPr>
            <p:cNvPr id="24" name="TextBox 24"/>
            <p:cNvSpPr txBox="1"/>
            <p:nvPr/>
          </p:nvSpPr>
          <p:spPr>
            <a:xfrm>
              <a:off x="751522" y="6006941"/>
              <a:ext cx="322183" cy="167640"/>
            </a:xfrm>
            <a:prstGeom prst="rect">
              <a:avLst/>
            </a:prstGeom>
            <a:noFill/>
            <a:ln>
              <a:noFill/>
            </a:ln>
          </p:spPr>
          <p:txBody>
            <a:bodyPr wrap="none" lIns="0" tIns="0" rIns="0" bIns="0" anchor="t" anchorCtr="0">
              <a:spAutoFit/>
            </a:bodyPr>
            <a:lstStyle/>
            <a:p>
              <a:pPr algn="l"/>
              <a:r>
                <a:rPr lang="zh-CN" sz="825" dirty="0">
                  <a:solidFill>
                    <a:srgbClr val="1E4DBC"/>
                  </a:solidFill>
                  <a:latin typeface="Consolas"/>
                  <a:ea typeface="Microsoft YaHei"/>
                  <a:cs typeface="Consolas"/>
                </a:rPr>
                <a:t>INPUT</a:t>
              </a:r>
            </a:p>
          </p:txBody>
        </p:sp>
      </p:grpSp>
      <p:sp>
        <p:nvSpPr>
          <p:cNvPr id="26" name="Line 26"/>
          <p:cNvSpPr/>
          <p:nvPr/>
        </p:nvSpPr>
        <p:spPr>
          <a:xfrm>
            <a:off x="2667000" y="5334000"/>
            <a:ext cx="152400" cy="1"/>
          </a:xfrm>
          <a:prstGeom prst="line">
            <a:avLst/>
          </a:prstGeom>
          <a:noFill/>
          <a:ln w="28575">
            <a:solidFill>
              <a:srgbClr val="1A1A1A"/>
            </a:solidFill>
            <a:tailEnd type="triangle" w="lg" len="lg"/>
          </a:ln>
        </p:spPr>
      </p:sp>
      <p:grpSp>
        <p:nvGrpSpPr>
          <p:cNvPr id="38" name="Group 38"/>
          <p:cNvGrpSpPr/>
          <p:nvPr/>
        </p:nvGrpSpPr>
        <p:grpSpPr>
          <a:xfrm>
            <a:off x="2857500" y="3810000"/>
            <a:ext cx="2057400" cy="2571750"/>
            <a:chOff x="2857500" y="3810000"/>
            <a:chExt cx="2057400" cy="2571750"/>
          </a:xfrm>
        </p:grpSpPr>
        <p:sp>
          <p:nvSpPr>
            <p:cNvPr id="27" name="Rectangle 27"/>
            <p:cNvSpPr/>
            <p:nvPr/>
          </p:nvSpPr>
          <p:spPr>
            <a:xfrm>
              <a:off x="2857500" y="3810000"/>
              <a:ext cx="2057400" cy="476250"/>
            </a:xfrm>
            <a:prstGeom prst="rect">
              <a:avLst/>
            </a:prstGeom>
            <a:solidFill>
              <a:srgbClr val="FF5C8A"/>
            </a:solidFill>
            <a:ln>
              <a:noFill/>
            </a:ln>
          </p:spPr>
        </p:sp>
        <p:sp>
          <p:nvSpPr>
            <p:cNvPr id="28" name="TextBox 28"/>
            <p:cNvSpPr txBox="1"/>
            <p:nvPr/>
          </p:nvSpPr>
          <p:spPr>
            <a:xfrm>
              <a:off x="3131820" y="3893820"/>
              <a:ext cx="446532" cy="487680"/>
            </a:xfrm>
            <a:prstGeom prst="rect">
              <a:avLst/>
            </a:prstGeom>
            <a:noFill/>
            <a:ln>
              <a:noFill/>
            </a:ln>
          </p:spPr>
          <p:txBody>
            <a:bodyPr wrap="none" lIns="0" tIns="0" rIns="0" bIns="0" anchor="t" anchorCtr="0">
              <a:spAutoFit/>
            </a:bodyPr>
            <a:lstStyle/>
            <a:p>
              <a:pPr algn="l"/>
              <a:r>
                <a:rPr lang="zh-CN" sz="2400" dirty="0">
                  <a:solidFill>
                    <a:srgbClr val="F5EFE0"/>
                  </a:solidFill>
                  <a:latin typeface="Impact"/>
                  <a:ea typeface="Microsoft YaHei"/>
                  <a:cs typeface="Impact"/>
                </a:rPr>
                <a:t>02</a:t>
              </a:r>
            </a:p>
          </p:txBody>
        </p:sp>
        <p:sp>
          <p:nvSpPr>
            <p:cNvPr id="29" name="TextBox 29"/>
            <p:cNvSpPr txBox="1"/>
            <p:nvPr/>
          </p:nvSpPr>
          <p:spPr>
            <a:xfrm>
              <a:off x="3587115" y="4039552"/>
              <a:ext cx="992791" cy="213360"/>
            </a:xfrm>
            <a:prstGeom prst="rect">
              <a:avLst/>
            </a:prstGeom>
            <a:noFill/>
            <a:ln>
              <a:noFill/>
            </a:ln>
          </p:spPr>
          <p:txBody>
            <a:bodyPr wrap="none" lIns="0" tIns="0" rIns="0" bIns="0" anchor="t" anchorCtr="0">
              <a:spAutoFit/>
            </a:bodyPr>
            <a:lstStyle/>
            <a:p>
              <a:pPr algn="l"/>
              <a:r>
                <a:rPr lang="zh-CN" sz="1050" b="1" dirty="0">
                  <a:solidFill>
                    <a:srgbClr val="F5EFE0"/>
                  </a:solidFill>
                  <a:latin typeface="Arial"/>
                  <a:ea typeface="Microsoft YaHei"/>
                  <a:cs typeface="Arial"/>
                </a:rPr>
                <a:t>BURN MASTER</a:t>
              </a:r>
            </a:p>
          </p:txBody>
        </p:sp>
        <p:sp>
          <p:nvSpPr>
            <p:cNvPr id="30" name="Rectangle 30"/>
            <p:cNvSpPr/>
            <p:nvPr/>
          </p:nvSpPr>
          <p:spPr>
            <a:xfrm>
              <a:off x="2857500" y="4286250"/>
              <a:ext cx="2057400" cy="2095500"/>
            </a:xfrm>
            <a:prstGeom prst="rect">
              <a:avLst/>
            </a:prstGeom>
            <a:solidFill>
              <a:srgbClr val="F5EFE0"/>
            </a:solidFill>
            <a:ln>
              <a:noFill/>
            </a:ln>
          </p:spPr>
        </p:sp>
        <p:sp>
          <p:nvSpPr>
            <p:cNvPr id="31" name="Rectangle 31"/>
            <p:cNvSpPr/>
            <p:nvPr/>
          </p:nvSpPr>
          <p:spPr>
            <a:xfrm>
              <a:off x="2857500" y="4286250"/>
              <a:ext cx="2057400" cy="2095500"/>
            </a:xfrm>
            <a:prstGeom prst="rect">
              <a:avLst/>
            </a:prstGeom>
            <a:noFill/>
            <a:ln w="19050">
              <a:solidFill>
                <a:srgbClr val="1A1A1A"/>
              </a:solidFill>
            </a:ln>
          </p:spPr>
        </p:sp>
        <p:sp>
          <p:nvSpPr>
            <p:cNvPr id="32" name="TextBox 32"/>
            <p:cNvSpPr txBox="1"/>
            <p:nvPr/>
          </p:nvSpPr>
          <p:spPr>
            <a:xfrm>
              <a:off x="3031808" y="4510564"/>
              <a:ext cx="1401056" cy="259080"/>
            </a:xfrm>
            <a:prstGeom prst="rect">
              <a:avLst/>
            </a:prstGeom>
            <a:noFill/>
            <a:ln>
              <a:noFill/>
            </a:ln>
          </p:spPr>
          <p:txBody>
            <a:bodyPr wrap="none" lIns="0" tIns="0" rIns="0" bIns="0" anchor="t" anchorCtr="0">
              <a:spAutoFit/>
            </a:bodyPr>
            <a:lstStyle/>
            <a:p>
              <a:pPr algn="l"/>
              <a:r>
                <a:rPr lang="zh-CN" sz="1275" b="1" dirty="0">
                  <a:solidFill>
                    <a:srgbClr val="1A1A1A"/>
                  </a:solidFill>
                  <a:latin typeface="Arial"/>
                  <a:ea typeface="Microsoft YaHei"/>
                  <a:cs typeface="Arial"/>
                </a:rPr>
                <a:t>烧蚀像素化母版</a:t>
              </a:r>
            </a:p>
          </p:txBody>
        </p:sp>
        <p:sp>
          <p:nvSpPr>
            <p:cNvPr id="33" name="Line 33"/>
            <p:cNvSpPr/>
            <p:nvPr/>
          </p:nvSpPr>
          <p:spPr>
            <a:xfrm>
              <a:off x="3048000" y="4762500"/>
              <a:ext cx="1143000" cy="9525"/>
            </a:xfrm>
            <a:custGeom>
              <a:avLst/>
              <a:gdLst/>
              <a:ahLst/>
              <a:cxnLst/>
              <a:rect l="l" t="t" r="r" b="b"/>
              <a:pathLst>
                <a:path w="1143000" h="9525">
                  <a:moveTo>
                    <a:pt x="0" y="0"/>
                  </a:moveTo>
                  <a:lnTo>
                    <a:pt x="1143000" y="0"/>
                  </a:lnTo>
                </a:path>
              </a:pathLst>
            </a:custGeom>
            <a:noFill/>
            <a:ln w="19050">
              <a:solidFill>
                <a:srgbClr val="FF5C8A"/>
              </a:solidFill>
            </a:ln>
          </p:spPr>
        </p:sp>
        <p:sp>
          <p:nvSpPr>
            <p:cNvPr id="34" name="TextBox 34"/>
            <p:cNvSpPr txBox="1"/>
            <p:nvPr/>
          </p:nvSpPr>
          <p:spPr>
            <a:xfrm>
              <a:off x="3034665" y="4915852"/>
              <a:ext cx="1537192"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热头烧穿纤维基母版</a:t>
              </a:r>
            </a:p>
          </p:txBody>
        </p:sp>
        <p:sp>
          <p:nvSpPr>
            <p:cNvPr id="35" name="TextBox 35"/>
            <p:cNvSpPr txBox="1"/>
            <p:nvPr/>
          </p:nvSpPr>
          <p:spPr>
            <a:xfrm>
              <a:off x="3034665" y="5125402"/>
              <a:ext cx="1383840"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小孔形成蜂窝阵列</a:t>
              </a:r>
            </a:p>
          </p:txBody>
        </p:sp>
        <p:sp>
          <p:nvSpPr>
            <p:cNvPr id="36" name="TextBox 36"/>
            <p:cNvSpPr txBox="1"/>
            <p:nvPr/>
          </p:nvSpPr>
          <p:spPr>
            <a:xfrm>
              <a:off x="3034665" y="5334952"/>
              <a:ext cx="1092470"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母版即"刻版"</a:t>
              </a:r>
            </a:p>
          </p:txBody>
        </p:sp>
        <p:sp>
          <p:nvSpPr>
            <p:cNvPr id="37" name="TextBox 37"/>
            <p:cNvSpPr txBox="1"/>
            <p:nvPr/>
          </p:nvSpPr>
          <p:spPr>
            <a:xfrm>
              <a:off x="3037522" y="6006941"/>
              <a:ext cx="454724" cy="167640"/>
            </a:xfrm>
            <a:prstGeom prst="rect">
              <a:avLst/>
            </a:prstGeom>
            <a:noFill/>
            <a:ln>
              <a:noFill/>
            </a:ln>
          </p:spPr>
          <p:txBody>
            <a:bodyPr wrap="none" lIns="0" tIns="0" rIns="0" bIns="0" anchor="t" anchorCtr="0">
              <a:spAutoFit/>
            </a:bodyPr>
            <a:lstStyle/>
            <a:p>
              <a:pPr algn="l"/>
              <a:r>
                <a:rPr lang="zh-CN" sz="825" dirty="0">
                  <a:solidFill>
                    <a:srgbClr val="FF5C8A"/>
                  </a:solidFill>
                  <a:latin typeface="Consolas"/>
                  <a:ea typeface="Microsoft YaHei"/>
                  <a:cs typeface="Consolas"/>
                </a:rPr>
                <a:t>STENCIL</a:t>
              </a:r>
            </a:p>
          </p:txBody>
        </p:sp>
      </p:grpSp>
      <p:sp>
        <p:nvSpPr>
          <p:cNvPr id="39" name="Line 39"/>
          <p:cNvSpPr/>
          <p:nvPr/>
        </p:nvSpPr>
        <p:spPr>
          <a:xfrm>
            <a:off x="4953000" y="5334000"/>
            <a:ext cx="152400" cy="1"/>
          </a:xfrm>
          <a:prstGeom prst="line">
            <a:avLst/>
          </a:prstGeom>
          <a:noFill/>
          <a:ln w="28575">
            <a:solidFill>
              <a:srgbClr val="1A1A1A"/>
            </a:solidFill>
            <a:tailEnd type="triangle" w="lg" len="lg"/>
          </a:ln>
        </p:spPr>
      </p:sp>
      <p:grpSp>
        <p:nvGrpSpPr>
          <p:cNvPr id="51" name="Group 51"/>
          <p:cNvGrpSpPr/>
          <p:nvPr/>
        </p:nvGrpSpPr>
        <p:grpSpPr>
          <a:xfrm>
            <a:off x="5143500" y="3810000"/>
            <a:ext cx="2057400" cy="2571750"/>
            <a:chOff x="5143500" y="3810000"/>
            <a:chExt cx="2057400" cy="2571750"/>
          </a:xfrm>
        </p:grpSpPr>
        <p:sp>
          <p:nvSpPr>
            <p:cNvPr id="40" name="Rectangle 40"/>
            <p:cNvSpPr/>
            <p:nvPr/>
          </p:nvSpPr>
          <p:spPr>
            <a:xfrm>
              <a:off x="5143500" y="3810000"/>
              <a:ext cx="2057400" cy="476250"/>
            </a:xfrm>
            <a:prstGeom prst="rect">
              <a:avLst/>
            </a:prstGeom>
            <a:solidFill>
              <a:srgbClr val="E8A02E"/>
            </a:solidFill>
            <a:ln>
              <a:noFill/>
            </a:ln>
          </p:spPr>
        </p:sp>
        <p:sp>
          <p:nvSpPr>
            <p:cNvPr id="41" name="TextBox 41"/>
            <p:cNvSpPr txBox="1"/>
            <p:nvPr/>
          </p:nvSpPr>
          <p:spPr>
            <a:xfrm>
              <a:off x="5417820" y="3893820"/>
              <a:ext cx="446532" cy="487680"/>
            </a:xfrm>
            <a:prstGeom prst="rect">
              <a:avLst/>
            </a:prstGeom>
            <a:noFill/>
            <a:ln>
              <a:noFill/>
            </a:ln>
          </p:spPr>
          <p:txBody>
            <a:bodyPr wrap="none" lIns="0" tIns="0" rIns="0" bIns="0" anchor="t" anchorCtr="0">
              <a:spAutoFit/>
            </a:bodyPr>
            <a:lstStyle/>
            <a:p>
              <a:pPr algn="l"/>
              <a:r>
                <a:rPr lang="zh-CN" sz="2400" dirty="0">
                  <a:solidFill>
                    <a:srgbClr val="F5EFE0"/>
                  </a:solidFill>
                  <a:latin typeface="Impact"/>
                  <a:ea typeface="Microsoft YaHei"/>
                  <a:cs typeface="Impact"/>
                </a:rPr>
                <a:t>03</a:t>
              </a:r>
            </a:p>
          </p:txBody>
        </p:sp>
        <p:sp>
          <p:nvSpPr>
            <p:cNvPr id="42" name="TextBox 42"/>
            <p:cNvSpPr txBox="1"/>
            <p:nvPr/>
          </p:nvSpPr>
          <p:spPr>
            <a:xfrm>
              <a:off x="5873115" y="4039552"/>
              <a:ext cx="847873" cy="213360"/>
            </a:xfrm>
            <a:prstGeom prst="rect">
              <a:avLst/>
            </a:prstGeom>
            <a:noFill/>
            <a:ln>
              <a:noFill/>
            </a:ln>
          </p:spPr>
          <p:txBody>
            <a:bodyPr wrap="none" lIns="0" tIns="0" rIns="0" bIns="0" anchor="t" anchorCtr="0">
              <a:spAutoFit/>
            </a:bodyPr>
            <a:lstStyle/>
            <a:p>
              <a:pPr algn="l"/>
              <a:r>
                <a:rPr lang="zh-CN" sz="1050" b="1" dirty="0">
                  <a:solidFill>
                    <a:srgbClr val="1A1A1A"/>
                  </a:solidFill>
                  <a:latin typeface="Arial"/>
                  <a:ea typeface="Microsoft YaHei"/>
                  <a:cs typeface="Arial"/>
                </a:rPr>
                <a:t>WRAP DRUM</a:t>
              </a:r>
            </a:p>
          </p:txBody>
        </p:sp>
        <p:sp>
          <p:nvSpPr>
            <p:cNvPr id="43" name="Rectangle 43"/>
            <p:cNvSpPr/>
            <p:nvPr/>
          </p:nvSpPr>
          <p:spPr>
            <a:xfrm>
              <a:off x="5143500" y="4286250"/>
              <a:ext cx="2057400" cy="2095500"/>
            </a:xfrm>
            <a:prstGeom prst="rect">
              <a:avLst/>
            </a:prstGeom>
            <a:solidFill>
              <a:srgbClr val="F5EFE0"/>
            </a:solidFill>
            <a:ln>
              <a:noFill/>
            </a:ln>
          </p:spPr>
        </p:sp>
        <p:sp>
          <p:nvSpPr>
            <p:cNvPr id="44" name="Rectangle 44"/>
            <p:cNvSpPr/>
            <p:nvPr/>
          </p:nvSpPr>
          <p:spPr>
            <a:xfrm>
              <a:off x="5143500" y="4286250"/>
              <a:ext cx="2057400" cy="2095500"/>
            </a:xfrm>
            <a:prstGeom prst="rect">
              <a:avLst/>
            </a:prstGeom>
            <a:noFill/>
            <a:ln w="19050">
              <a:solidFill>
                <a:srgbClr val="1A1A1A"/>
              </a:solidFill>
            </a:ln>
          </p:spPr>
        </p:sp>
        <p:sp>
          <p:nvSpPr>
            <p:cNvPr id="45" name="TextBox 45"/>
            <p:cNvSpPr txBox="1"/>
            <p:nvPr/>
          </p:nvSpPr>
          <p:spPr>
            <a:xfrm>
              <a:off x="5317808" y="4510564"/>
              <a:ext cx="1205532" cy="259080"/>
            </a:xfrm>
            <a:prstGeom prst="rect">
              <a:avLst/>
            </a:prstGeom>
            <a:noFill/>
            <a:ln>
              <a:noFill/>
            </a:ln>
          </p:spPr>
          <p:txBody>
            <a:bodyPr wrap="none" lIns="0" tIns="0" rIns="0" bIns="0" anchor="t" anchorCtr="0">
              <a:spAutoFit/>
            </a:bodyPr>
            <a:lstStyle/>
            <a:p>
              <a:pPr algn="l"/>
              <a:r>
                <a:rPr lang="zh-CN" sz="1275" b="1" dirty="0">
                  <a:solidFill>
                    <a:srgbClr val="1A1A1A"/>
                  </a:solidFill>
                  <a:latin typeface="Arial"/>
                  <a:ea typeface="Microsoft YaHei"/>
                  <a:cs typeface="Arial"/>
                </a:rPr>
                <a:t>包裹彩色墨筒</a:t>
              </a:r>
            </a:p>
          </p:txBody>
        </p:sp>
        <p:sp>
          <p:nvSpPr>
            <p:cNvPr id="46" name="Line 46"/>
            <p:cNvSpPr/>
            <p:nvPr/>
          </p:nvSpPr>
          <p:spPr>
            <a:xfrm>
              <a:off x="5334000" y="4762500"/>
              <a:ext cx="1143000" cy="9525"/>
            </a:xfrm>
            <a:custGeom>
              <a:avLst/>
              <a:gdLst/>
              <a:ahLst/>
              <a:cxnLst/>
              <a:rect l="l" t="t" r="r" b="b"/>
              <a:pathLst>
                <a:path w="1143000" h="9525">
                  <a:moveTo>
                    <a:pt x="0" y="0"/>
                  </a:moveTo>
                  <a:lnTo>
                    <a:pt x="1143000" y="0"/>
                  </a:lnTo>
                </a:path>
              </a:pathLst>
            </a:custGeom>
            <a:noFill/>
            <a:ln w="19050">
              <a:solidFill>
                <a:srgbClr val="E8A02E"/>
              </a:solidFill>
            </a:ln>
          </p:spPr>
        </p:sp>
        <p:sp>
          <p:nvSpPr>
            <p:cNvPr id="47" name="TextBox 47"/>
            <p:cNvSpPr txBox="1"/>
            <p:nvPr/>
          </p:nvSpPr>
          <p:spPr>
            <a:xfrm>
              <a:off x="5320665" y="4915852"/>
              <a:ext cx="923782"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母版裹圆筒</a:t>
              </a:r>
            </a:p>
          </p:txBody>
        </p:sp>
        <p:sp>
          <p:nvSpPr>
            <p:cNvPr id="48" name="TextBox 48"/>
            <p:cNvSpPr txBox="1"/>
            <p:nvPr/>
          </p:nvSpPr>
          <p:spPr>
            <a:xfrm>
              <a:off x="5320665" y="5125402"/>
              <a:ext cx="1383840"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筒内填大豆基油墨</a:t>
              </a:r>
            </a:p>
          </p:txBody>
        </p:sp>
        <p:sp>
          <p:nvSpPr>
            <p:cNvPr id="49" name="TextBox 49"/>
            <p:cNvSpPr txBox="1"/>
            <p:nvPr/>
          </p:nvSpPr>
          <p:spPr>
            <a:xfrm>
              <a:off x="5320665" y="5334952"/>
              <a:ext cx="1253490"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一筒 = 一种颜色</a:t>
              </a:r>
            </a:p>
          </p:txBody>
        </p:sp>
        <p:sp>
          <p:nvSpPr>
            <p:cNvPr id="50" name="TextBox 50"/>
            <p:cNvSpPr txBox="1"/>
            <p:nvPr/>
          </p:nvSpPr>
          <p:spPr>
            <a:xfrm>
              <a:off x="5323522" y="6006941"/>
              <a:ext cx="514969" cy="167640"/>
            </a:xfrm>
            <a:prstGeom prst="rect">
              <a:avLst/>
            </a:prstGeom>
            <a:noFill/>
            <a:ln>
              <a:noFill/>
            </a:ln>
          </p:spPr>
          <p:txBody>
            <a:bodyPr wrap="none" lIns="0" tIns="0" rIns="0" bIns="0" anchor="t" anchorCtr="0">
              <a:spAutoFit/>
            </a:bodyPr>
            <a:lstStyle/>
            <a:p>
              <a:pPr algn="l"/>
              <a:r>
                <a:rPr lang="zh-CN" sz="825" dirty="0">
                  <a:solidFill>
                    <a:srgbClr val="E8A02E"/>
                  </a:solidFill>
                  <a:latin typeface="Consolas"/>
                  <a:ea typeface="Microsoft YaHei"/>
                  <a:cs typeface="Consolas"/>
                </a:rPr>
                <a:t>INK DRUM</a:t>
              </a:r>
            </a:p>
          </p:txBody>
        </p:sp>
      </p:grpSp>
      <p:sp>
        <p:nvSpPr>
          <p:cNvPr id="52" name="Line 52"/>
          <p:cNvSpPr/>
          <p:nvPr/>
        </p:nvSpPr>
        <p:spPr>
          <a:xfrm>
            <a:off x="7239000" y="5334000"/>
            <a:ext cx="152400" cy="1"/>
          </a:xfrm>
          <a:prstGeom prst="line">
            <a:avLst/>
          </a:prstGeom>
          <a:noFill/>
          <a:ln w="28575">
            <a:solidFill>
              <a:srgbClr val="1A1A1A"/>
            </a:solidFill>
            <a:tailEnd type="triangle" w="lg" len="lg"/>
          </a:ln>
        </p:spPr>
      </p:sp>
      <p:grpSp>
        <p:nvGrpSpPr>
          <p:cNvPr id="64" name="Group 64"/>
          <p:cNvGrpSpPr/>
          <p:nvPr/>
        </p:nvGrpSpPr>
        <p:grpSpPr>
          <a:xfrm>
            <a:off x="7429500" y="3810000"/>
            <a:ext cx="2057400" cy="2571750"/>
            <a:chOff x="7429500" y="3810000"/>
            <a:chExt cx="2057400" cy="2571750"/>
          </a:xfrm>
        </p:grpSpPr>
        <p:sp>
          <p:nvSpPr>
            <p:cNvPr id="53" name="Rectangle 53"/>
            <p:cNvSpPr/>
            <p:nvPr/>
          </p:nvSpPr>
          <p:spPr>
            <a:xfrm>
              <a:off x="7429500" y="3810000"/>
              <a:ext cx="2057400" cy="476250"/>
            </a:xfrm>
            <a:prstGeom prst="rect">
              <a:avLst/>
            </a:prstGeom>
            <a:solidFill>
              <a:srgbClr val="1E4DBC"/>
            </a:solidFill>
            <a:ln>
              <a:noFill/>
            </a:ln>
          </p:spPr>
        </p:sp>
        <p:sp>
          <p:nvSpPr>
            <p:cNvPr id="54" name="TextBox 54"/>
            <p:cNvSpPr txBox="1"/>
            <p:nvPr/>
          </p:nvSpPr>
          <p:spPr>
            <a:xfrm>
              <a:off x="7703820" y="3893820"/>
              <a:ext cx="446532" cy="487680"/>
            </a:xfrm>
            <a:prstGeom prst="rect">
              <a:avLst/>
            </a:prstGeom>
            <a:noFill/>
            <a:ln>
              <a:noFill/>
            </a:ln>
          </p:spPr>
          <p:txBody>
            <a:bodyPr wrap="none" lIns="0" tIns="0" rIns="0" bIns="0" anchor="t" anchorCtr="0">
              <a:spAutoFit/>
            </a:bodyPr>
            <a:lstStyle/>
            <a:p>
              <a:pPr algn="l"/>
              <a:r>
                <a:rPr lang="zh-CN" sz="2400" dirty="0">
                  <a:solidFill>
                    <a:srgbClr val="F5EFE0"/>
                  </a:solidFill>
                  <a:latin typeface="Impact"/>
                  <a:ea typeface="Microsoft YaHei"/>
                  <a:cs typeface="Impact"/>
                </a:rPr>
                <a:t>04</a:t>
              </a:r>
            </a:p>
          </p:txBody>
        </p:sp>
        <p:sp>
          <p:nvSpPr>
            <p:cNvPr id="55" name="TextBox 55"/>
            <p:cNvSpPr txBox="1"/>
            <p:nvPr/>
          </p:nvSpPr>
          <p:spPr>
            <a:xfrm>
              <a:off x="8159115" y="4039552"/>
              <a:ext cx="863975" cy="213360"/>
            </a:xfrm>
            <a:prstGeom prst="rect">
              <a:avLst/>
            </a:prstGeom>
            <a:noFill/>
            <a:ln>
              <a:noFill/>
            </a:ln>
          </p:spPr>
          <p:txBody>
            <a:bodyPr wrap="none" lIns="0" tIns="0" rIns="0" bIns="0" anchor="t" anchorCtr="0">
              <a:spAutoFit/>
            </a:bodyPr>
            <a:lstStyle/>
            <a:p>
              <a:pPr algn="l"/>
              <a:r>
                <a:rPr lang="zh-CN" sz="1050" b="1" dirty="0">
                  <a:solidFill>
                    <a:srgbClr val="F5EFE0"/>
                  </a:solidFill>
                  <a:latin typeface="Arial"/>
                  <a:ea typeface="Microsoft YaHei"/>
                  <a:cs typeface="Arial"/>
                </a:rPr>
                <a:t>ROLL PRINT</a:t>
              </a:r>
            </a:p>
          </p:txBody>
        </p:sp>
        <p:sp>
          <p:nvSpPr>
            <p:cNvPr id="56" name="Rectangle 56"/>
            <p:cNvSpPr/>
            <p:nvPr/>
          </p:nvSpPr>
          <p:spPr>
            <a:xfrm>
              <a:off x="7429500" y="4286250"/>
              <a:ext cx="2057400" cy="2095500"/>
            </a:xfrm>
            <a:prstGeom prst="rect">
              <a:avLst/>
            </a:prstGeom>
            <a:solidFill>
              <a:srgbClr val="F5EFE0"/>
            </a:solidFill>
            <a:ln>
              <a:noFill/>
            </a:ln>
          </p:spPr>
        </p:sp>
        <p:sp>
          <p:nvSpPr>
            <p:cNvPr id="57" name="Rectangle 57"/>
            <p:cNvSpPr/>
            <p:nvPr/>
          </p:nvSpPr>
          <p:spPr>
            <a:xfrm>
              <a:off x="7429500" y="4286250"/>
              <a:ext cx="2057400" cy="2095500"/>
            </a:xfrm>
            <a:prstGeom prst="rect">
              <a:avLst/>
            </a:prstGeom>
            <a:noFill/>
            <a:ln w="19050">
              <a:solidFill>
                <a:srgbClr val="1A1A1A"/>
              </a:solidFill>
            </a:ln>
          </p:spPr>
        </p:sp>
        <p:sp>
          <p:nvSpPr>
            <p:cNvPr id="58" name="TextBox 58"/>
            <p:cNvSpPr txBox="1"/>
            <p:nvPr/>
          </p:nvSpPr>
          <p:spPr>
            <a:xfrm>
              <a:off x="7603808" y="4510564"/>
              <a:ext cx="1205532" cy="259080"/>
            </a:xfrm>
            <a:prstGeom prst="rect">
              <a:avLst/>
            </a:prstGeom>
            <a:noFill/>
            <a:ln>
              <a:noFill/>
            </a:ln>
          </p:spPr>
          <p:txBody>
            <a:bodyPr wrap="none" lIns="0" tIns="0" rIns="0" bIns="0" anchor="t" anchorCtr="0">
              <a:spAutoFit/>
            </a:bodyPr>
            <a:lstStyle/>
            <a:p>
              <a:pPr algn="l"/>
              <a:r>
                <a:rPr lang="zh-CN" sz="1275" b="1" dirty="0">
                  <a:solidFill>
                    <a:srgbClr val="1A1A1A"/>
                  </a:solidFill>
                  <a:latin typeface="Arial"/>
                  <a:ea typeface="Microsoft YaHei"/>
                  <a:cs typeface="Arial"/>
                </a:rPr>
                <a:t>滚压油墨到纸</a:t>
              </a:r>
            </a:p>
          </p:txBody>
        </p:sp>
        <p:sp>
          <p:nvSpPr>
            <p:cNvPr id="59" name="Line 59"/>
            <p:cNvSpPr/>
            <p:nvPr/>
          </p:nvSpPr>
          <p:spPr>
            <a:xfrm>
              <a:off x="7620000" y="4762500"/>
              <a:ext cx="1143000" cy="9525"/>
            </a:xfrm>
            <a:custGeom>
              <a:avLst/>
              <a:gdLst/>
              <a:ahLst/>
              <a:cxnLst/>
              <a:rect l="l" t="t" r="r" b="b"/>
              <a:pathLst>
                <a:path w="1143000" h="9525">
                  <a:moveTo>
                    <a:pt x="0" y="0"/>
                  </a:moveTo>
                  <a:lnTo>
                    <a:pt x="1143000" y="0"/>
                  </a:lnTo>
                </a:path>
              </a:pathLst>
            </a:custGeom>
            <a:noFill/>
            <a:ln w="19050">
              <a:solidFill>
                <a:srgbClr val="1E4DBC"/>
              </a:solidFill>
            </a:ln>
          </p:spPr>
        </p:sp>
        <p:sp>
          <p:nvSpPr>
            <p:cNvPr id="60" name="TextBox 60"/>
            <p:cNvSpPr txBox="1"/>
            <p:nvPr/>
          </p:nvSpPr>
          <p:spPr>
            <a:xfrm>
              <a:off x="7606665" y="4915852"/>
              <a:ext cx="1077135"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滚筒高速旋转</a:t>
              </a:r>
            </a:p>
          </p:txBody>
        </p:sp>
        <p:sp>
          <p:nvSpPr>
            <p:cNvPr id="61" name="TextBox 61"/>
            <p:cNvSpPr txBox="1"/>
            <p:nvPr/>
          </p:nvSpPr>
          <p:spPr>
            <a:xfrm>
              <a:off x="7606665" y="5125402"/>
              <a:ext cx="923782"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墨从孔渗出</a:t>
              </a:r>
            </a:p>
          </p:txBody>
        </p:sp>
        <p:sp>
          <p:nvSpPr>
            <p:cNvPr id="62" name="TextBox 62"/>
            <p:cNvSpPr txBox="1"/>
            <p:nvPr/>
          </p:nvSpPr>
          <p:spPr>
            <a:xfrm>
              <a:off x="7606665" y="5334952"/>
              <a:ext cx="1230487"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纸被压在筒下走</a:t>
              </a:r>
            </a:p>
          </p:txBody>
        </p:sp>
        <p:sp>
          <p:nvSpPr>
            <p:cNvPr id="63" name="TextBox 63"/>
            <p:cNvSpPr txBox="1"/>
            <p:nvPr/>
          </p:nvSpPr>
          <p:spPr>
            <a:xfrm>
              <a:off x="7609522" y="6006941"/>
              <a:ext cx="804148" cy="167640"/>
            </a:xfrm>
            <a:prstGeom prst="rect">
              <a:avLst/>
            </a:prstGeom>
            <a:noFill/>
            <a:ln>
              <a:noFill/>
            </a:ln>
          </p:spPr>
          <p:txBody>
            <a:bodyPr wrap="none" lIns="0" tIns="0" rIns="0" bIns="0" anchor="t" anchorCtr="0">
              <a:spAutoFit/>
            </a:bodyPr>
            <a:lstStyle/>
            <a:p>
              <a:pPr algn="l"/>
              <a:r>
                <a:rPr lang="zh-CN" sz="825" dirty="0">
                  <a:solidFill>
                    <a:srgbClr val="1E4DBC"/>
                  </a:solidFill>
                  <a:latin typeface="Consolas"/>
                  <a:ea typeface="Microsoft YaHei"/>
                  <a:cs typeface="Consolas"/>
                </a:rPr>
                <a:t>SINGLE COLOR</a:t>
              </a:r>
            </a:p>
          </p:txBody>
        </p:sp>
      </p:grpSp>
      <p:sp>
        <p:nvSpPr>
          <p:cNvPr id="65" name="Line 65"/>
          <p:cNvSpPr/>
          <p:nvPr/>
        </p:nvSpPr>
        <p:spPr>
          <a:xfrm>
            <a:off x="9525000" y="5334000"/>
            <a:ext cx="152400" cy="1"/>
          </a:xfrm>
          <a:prstGeom prst="line">
            <a:avLst/>
          </a:prstGeom>
          <a:noFill/>
          <a:ln w="28575">
            <a:solidFill>
              <a:srgbClr val="1A1A1A"/>
            </a:solidFill>
            <a:tailEnd type="triangle" w="lg" len="lg"/>
          </a:ln>
        </p:spPr>
      </p:sp>
      <p:grpSp>
        <p:nvGrpSpPr>
          <p:cNvPr id="77" name="Group 77"/>
          <p:cNvGrpSpPr/>
          <p:nvPr/>
        </p:nvGrpSpPr>
        <p:grpSpPr>
          <a:xfrm>
            <a:off x="9715500" y="3810000"/>
            <a:ext cx="1905000" cy="2571750"/>
            <a:chOff x="9715500" y="3810000"/>
            <a:chExt cx="1905000" cy="2571750"/>
          </a:xfrm>
        </p:grpSpPr>
        <p:sp>
          <p:nvSpPr>
            <p:cNvPr id="66" name="Rectangle 66"/>
            <p:cNvSpPr/>
            <p:nvPr/>
          </p:nvSpPr>
          <p:spPr>
            <a:xfrm>
              <a:off x="9715500" y="3810000"/>
              <a:ext cx="1905000" cy="476250"/>
            </a:xfrm>
            <a:prstGeom prst="rect">
              <a:avLst/>
            </a:prstGeom>
            <a:solidFill>
              <a:srgbClr val="1A1A1A"/>
            </a:solidFill>
            <a:ln>
              <a:noFill/>
            </a:ln>
          </p:spPr>
        </p:sp>
        <p:sp>
          <p:nvSpPr>
            <p:cNvPr id="67" name="TextBox 67"/>
            <p:cNvSpPr txBox="1"/>
            <p:nvPr/>
          </p:nvSpPr>
          <p:spPr>
            <a:xfrm>
              <a:off x="9989820" y="3893820"/>
              <a:ext cx="446532" cy="487680"/>
            </a:xfrm>
            <a:prstGeom prst="rect">
              <a:avLst/>
            </a:prstGeom>
            <a:noFill/>
            <a:ln>
              <a:noFill/>
            </a:ln>
          </p:spPr>
          <p:txBody>
            <a:bodyPr wrap="none" lIns="0" tIns="0" rIns="0" bIns="0" anchor="t" anchorCtr="0">
              <a:spAutoFit/>
            </a:bodyPr>
            <a:lstStyle/>
            <a:p>
              <a:pPr algn="l"/>
              <a:r>
                <a:rPr lang="zh-CN" sz="2400" dirty="0">
                  <a:solidFill>
                    <a:srgbClr val="FF5C8A"/>
                  </a:solidFill>
                  <a:latin typeface="Impact"/>
                  <a:ea typeface="Microsoft YaHei"/>
                  <a:cs typeface="Impact"/>
                </a:rPr>
                <a:t>05</a:t>
              </a:r>
            </a:p>
          </p:txBody>
        </p:sp>
        <p:sp>
          <p:nvSpPr>
            <p:cNvPr id="68" name="TextBox 68"/>
            <p:cNvSpPr txBox="1"/>
            <p:nvPr/>
          </p:nvSpPr>
          <p:spPr>
            <a:xfrm>
              <a:off x="10445115" y="4039552"/>
              <a:ext cx="743210" cy="213360"/>
            </a:xfrm>
            <a:prstGeom prst="rect">
              <a:avLst/>
            </a:prstGeom>
            <a:noFill/>
            <a:ln>
              <a:noFill/>
            </a:ln>
          </p:spPr>
          <p:txBody>
            <a:bodyPr wrap="none" lIns="0" tIns="0" rIns="0" bIns="0" anchor="t" anchorCtr="0">
              <a:spAutoFit/>
            </a:bodyPr>
            <a:lstStyle/>
            <a:p>
              <a:pPr algn="l"/>
              <a:r>
                <a:rPr lang="zh-CN" sz="1050" b="1" dirty="0">
                  <a:solidFill>
                    <a:srgbClr val="F5EFE0"/>
                  </a:solidFill>
                  <a:latin typeface="Arial"/>
                  <a:ea typeface="Microsoft YaHei"/>
                  <a:cs typeface="Arial"/>
                </a:rPr>
                <a:t>RUN AGAIN</a:t>
              </a:r>
            </a:p>
          </p:txBody>
        </p:sp>
        <p:sp>
          <p:nvSpPr>
            <p:cNvPr id="69" name="Rectangle 69"/>
            <p:cNvSpPr/>
            <p:nvPr/>
          </p:nvSpPr>
          <p:spPr>
            <a:xfrm>
              <a:off x="9715500" y="4286250"/>
              <a:ext cx="1905000" cy="2095500"/>
            </a:xfrm>
            <a:prstGeom prst="rect">
              <a:avLst/>
            </a:prstGeom>
            <a:solidFill>
              <a:srgbClr val="F5EFE0"/>
            </a:solidFill>
            <a:ln>
              <a:noFill/>
            </a:ln>
          </p:spPr>
        </p:sp>
        <p:sp>
          <p:nvSpPr>
            <p:cNvPr id="70" name="Rectangle 70"/>
            <p:cNvSpPr/>
            <p:nvPr/>
          </p:nvSpPr>
          <p:spPr>
            <a:xfrm>
              <a:off x="9715500" y="4286250"/>
              <a:ext cx="1905000" cy="2095500"/>
            </a:xfrm>
            <a:prstGeom prst="rect">
              <a:avLst/>
            </a:prstGeom>
            <a:noFill/>
            <a:ln w="19050">
              <a:solidFill>
                <a:srgbClr val="1A1A1A"/>
              </a:solidFill>
            </a:ln>
          </p:spPr>
        </p:sp>
        <p:sp>
          <p:nvSpPr>
            <p:cNvPr id="71" name="TextBox 71"/>
            <p:cNvSpPr txBox="1"/>
            <p:nvPr/>
          </p:nvSpPr>
          <p:spPr>
            <a:xfrm>
              <a:off x="9889808" y="4510564"/>
              <a:ext cx="1401056" cy="259080"/>
            </a:xfrm>
            <a:prstGeom prst="rect">
              <a:avLst/>
            </a:prstGeom>
            <a:noFill/>
            <a:ln>
              <a:noFill/>
            </a:ln>
          </p:spPr>
          <p:txBody>
            <a:bodyPr wrap="none" lIns="0" tIns="0" rIns="0" bIns="0" anchor="t" anchorCtr="0">
              <a:spAutoFit/>
            </a:bodyPr>
            <a:lstStyle/>
            <a:p>
              <a:pPr algn="l"/>
              <a:r>
                <a:rPr lang="zh-CN" sz="1275" b="1" dirty="0">
                  <a:solidFill>
                    <a:srgbClr val="1A1A1A"/>
                  </a:solidFill>
                  <a:latin typeface="Arial"/>
                  <a:ea typeface="Microsoft YaHei"/>
                  <a:cs typeface="Arial"/>
                </a:rPr>
                <a:t>换墨筒再印一次</a:t>
              </a:r>
            </a:p>
          </p:txBody>
        </p:sp>
        <p:sp>
          <p:nvSpPr>
            <p:cNvPr id="72" name="Line 72"/>
            <p:cNvSpPr/>
            <p:nvPr/>
          </p:nvSpPr>
          <p:spPr>
            <a:xfrm>
              <a:off x="9906000" y="4762500"/>
              <a:ext cx="1143000" cy="9525"/>
            </a:xfrm>
            <a:custGeom>
              <a:avLst/>
              <a:gdLst/>
              <a:ahLst/>
              <a:cxnLst/>
              <a:rect l="l" t="t" r="r" b="b"/>
              <a:pathLst>
                <a:path w="1143000" h="9525">
                  <a:moveTo>
                    <a:pt x="0" y="0"/>
                  </a:moveTo>
                  <a:lnTo>
                    <a:pt x="1143000" y="0"/>
                  </a:lnTo>
                </a:path>
              </a:pathLst>
            </a:custGeom>
            <a:noFill/>
            <a:ln w="19050">
              <a:solidFill>
                <a:srgbClr val="1A1A1A"/>
              </a:solidFill>
            </a:ln>
          </p:spPr>
        </p:sp>
        <p:sp>
          <p:nvSpPr>
            <p:cNvPr id="73" name="TextBox 73"/>
            <p:cNvSpPr txBox="1"/>
            <p:nvPr/>
          </p:nvSpPr>
          <p:spPr>
            <a:xfrm>
              <a:off x="9892665" y="4915852"/>
              <a:ext cx="1383840"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换粉墨筒，再过纸</a:t>
              </a:r>
            </a:p>
          </p:txBody>
        </p:sp>
        <p:sp>
          <p:nvSpPr>
            <p:cNvPr id="74" name="TextBox 74"/>
            <p:cNvSpPr txBox="1"/>
            <p:nvPr/>
          </p:nvSpPr>
          <p:spPr>
            <a:xfrm>
              <a:off x="9892665" y="5125402"/>
              <a:ext cx="1445181" cy="213360"/>
            </a:xfrm>
            <a:prstGeom prst="rect">
              <a:avLst/>
            </a:prstGeom>
            <a:noFill/>
            <a:ln>
              <a:noFill/>
            </a:ln>
          </p:spPr>
          <p:txBody>
            <a:bodyPr wrap="none" lIns="0" tIns="0" rIns="0" bIns="0" anchor="t" anchorCtr="0">
              <a:spAutoFit/>
            </a:bodyPr>
            <a:lstStyle/>
            <a:p>
              <a:pPr algn="l"/>
              <a:r>
                <a:rPr lang="zh-CN" sz="1050" dirty="0">
                  <a:solidFill>
                    <a:srgbClr val="5A5A5A"/>
                  </a:solidFill>
                  <a:latin typeface="Arial"/>
                  <a:ea typeface="Microsoft YaHei"/>
                  <a:cs typeface="Arial"/>
                </a:rPr>
                <a:t>· 错位 1–3px ＝ 美学</a:t>
              </a:r>
            </a:p>
          </p:txBody>
        </p:sp>
        <p:sp>
          <p:nvSpPr>
            <p:cNvPr id="75" name="TextBox 75"/>
            <p:cNvSpPr txBox="1"/>
            <p:nvPr/>
          </p:nvSpPr>
          <p:spPr>
            <a:xfrm>
              <a:off x="9892665" y="5334952"/>
              <a:ext cx="1129658" cy="213360"/>
            </a:xfrm>
            <a:prstGeom prst="rect">
              <a:avLst/>
            </a:prstGeom>
            <a:noFill/>
            <a:ln>
              <a:noFill/>
            </a:ln>
          </p:spPr>
          <p:txBody>
            <a:bodyPr wrap="none" lIns="0" tIns="0" rIns="0" bIns="0" anchor="t" anchorCtr="0">
              <a:spAutoFit/>
            </a:bodyPr>
            <a:lstStyle/>
            <a:p>
              <a:pPr algn="l"/>
              <a:r>
                <a:rPr lang="zh-CN" sz="1050" b="1" dirty="0">
                  <a:solidFill>
                    <a:srgbClr val="FF5C8A"/>
                  </a:solidFill>
                  <a:latin typeface="Arial"/>
                  <a:ea typeface="Microsoft YaHei"/>
                  <a:cs typeface="Arial"/>
                </a:rPr>
                <a:t>· 套色错位完成</a:t>
              </a:r>
            </a:p>
          </p:txBody>
        </p:sp>
        <p:sp>
          <p:nvSpPr>
            <p:cNvPr id="76" name="TextBox 76"/>
            <p:cNvSpPr txBox="1"/>
            <p:nvPr/>
          </p:nvSpPr>
          <p:spPr>
            <a:xfrm>
              <a:off x="9895522" y="6006941"/>
              <a:ext cx="611362" cy="167640"/>
            </a:xfrm>
            <a:prstGeom prst="rect">
              <a:avLst/>
            </a:prstGeom>
            <a:noFill/>
            <a:ln>
              <a:noFill/>
            </a:ln>
          </p:spPr>
          <p:txBody>
            <a:bodyPr wrap="none" lIns="0" tIns="0" rIns="0" bIns="0" anchor="t" anchorCtr="0">
              <a:spAutoFit/>
            </a:bodyPr>
            <a:lstStyle/>
            <a:p>
              <a:pPr algn="l"/>
              <a:r>
                <a:rPr lang="zh-CN" sz="825" dirty="0">
                  <a:solidFill>
                    <a:srgbClr val="1A1A1A"/>
                  </a:solidFill>
                  <a:latin typeface="Consolas"/>
                  <a:ea typeface="Microsoft YaHei"/>
                  <a:cs typeface="Consolas"/>
                </a:rPr>
                <a:t>OVERPRINT</a:t>
              </a:r>
            </a:p>
          </p:txBody>
        </p:sp>
      </p:grpSp>
      <p:grpSp>
        <p:nvGrpSpPr>
          <p:cNvPr id="81" name="Group 81"/>
          <p:cNvGrpSpPr/>
          <p:nvPr/>
        </p:nvGrpSpPr>
        <p:grpSpPr>
          <a:xfrm>
            <a:off x="561022" y="6572250"/>
            <a:ext cx="11069956" cy="250031"/>
            <a:chOff x="561022" y="6572250"/>
            <a:chExt cx="11069956" cy="250031"/>
          </a:xfrm>
        </p:grpSpPr>
        <p:sp>
          <p:nvSpPr>
            <p:cNvPr id="78" name="Line 78"/>
            <p:cNvSpPr/>
            <p:nvPr/>
          </p:nvSpPr>
          <p:spPr>
            <a:xfrm>
              <a:off x="571500" y="6572250"/>
              <a:ext cx="11049000" cy="9525"/>
            </a:xfrm>
            <a:custGeom>
              <a:avLst/>
              <a:gdLst/>
              <a:ahLst/>
              <a:cxnLst/>
              <a:rect l="l" t="t" r="r" b="b"/>
              <a:pathLst>
                <a:path w="11049000" h="9525">
                  <a:moveTo>
                    <a:pt x="0" y="0"/>
                  </a:moveTo>
                  <a:lnTo>
                    <a:pt x="11049000" y="0"/>
                  </a:lnTo>
                </a:path>
              </a:pathLst>
            </a:custGeom>
            <a:noFill/>
            <a:ln w="9525">
              <a:solidFill>
                <a:srgbClr val="1A1A1A"/>
              </a:solidFill>
            </a:ln>
          </p:spPr>
        </p:sp>
        <p:sp>
          <p:nvSpPr>
            <p:cNvPr id="79" name="TextBox 79"/>
            <p:cNvSpPr txBox="1"/>
            <p:nvPr/>
          </p:nvSpPr>
          <p:spPr>
            <a:xfrm>
              <a:off x="561022" y="6654641"/>
              <a:ext cx="1280089"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P06 · RISO WORKFLOW</a:t>
              </a:r>
            </a:p>
          </p:txBody>
        </p:sp>
        <p:sp>
          <p:nvSpPr>
            <p:cNvPr id="80" name="TextBox 80"/>
            <p:cNvSpPr txBox="1"/>
            <p:nvPr/>
          </p:nvSpPr>
          <p:spPr>
            <a:xfrm>
              <a:off x="9790605" y="6654641"/>
              <a:ext cx="1840373"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5 STEPS × N COLORS = ONE PRINT</a:t>
              </a:r>
            </a:p>
          </p:txBody>
        </p:sp>
      </p:grpSp>
    </p:spTree>
  </p:cSld>
  <p:clrMapOvr>
    <a:masterClrMapping/>
  </p:clrMapOvr>
  <p:transition xmlns:p14="http://schemas.microsoft.com/office/powerpoint/2010/main" p14:dur="3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50"/>
                                        <p:tgtEl>
                                          <p:spTgt spid="13"/>
                                        </p:tgtEl>
                                      </p:cBhvr>
                                    </p:animEffect>
                                  </p:childTnLst>
                                </p:cTn>
                              </p:par>
                            </p:childTnLst>
                          </p:cTn>
                        </p:par>
                        <p:par>
                          <p:cTn id="8" fill="hold">
                            <p:stCondLst>
                              <p:cond delay="67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80"/>
                                        <p:tgtEl>
                                          <p:spTgt spid="25"/>
                                        </p:tgtEl>
                                      </p:cBhvr>
                                    </p:animEffect>
                                  </p:childTnLst>
                                </p:cTn>
                              </p:par>
                            </p:childTnLst>
                          </p:cTn>
                        </p:par>
                        <p:par>
                          <p:cTn id="12" fill="hold">
                            <p:stCondLst>
                              <p:cond delay="107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280"/>
                                        <p:tgtEl>
                                          <p:spTgt spid="38"/>
                                        </p:tgtEl>
                                      </p:cBhvr>
                                    </p:animEffect>
                                  </p:childTnLst>
                                </p:cTn>
                              </p:par>
                            </p:childTnLst>
                          </p:cTn>
                        </p:par>
                        <p:par>
                          <p:cTn id="16" fill="hold">
                            <p:stCondLst>
                              <p:cond delay="1470"/>
                            </p:stCondLst>
                            <p:childTnLst>
                              <p:par>
                                <p:cTn id="17" presetID="10" presetClass="entr" presetSubtype="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280"/>
                                        <p:tgtEl>
                                          <p:spTgt spid="51"/>
                                        </p:tgtEl>
                                      </p:cBhvr>
                                    </p:animEffect>
                                  </p:childTnLst>
                                </p:cTn>
                              </p:par>
                            </p:childTnLst>
                          </p:cTn>
                        </p:par>
                        <p:par>
                          <p:cTn id="20" fill="hold">
                            <p:stCondLst>
                              <p:cond delay="1870"/>
                            </p:stCondLst>
                            <p:childTnLst>
                              <p:par>
                                <p:cTn id="21" presetID="10" presetClass="entr" presetSubtype="0" fill="hold" nodeType="after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280"/>
                                        <p:tgtEl>
                                          <p:spTgt spid="64"/>
                                        </p:tgtEl>
                                      </p:cBhvr>
                                    </p:animEffect>
                                  </p:childTnLst>
                                </p:cTn>
                              </p:par>
                            </p:childTnLst>
                          </p:cTn>
                        </p:par>
                        <p:par>
                          <p:cTn id="24" fill="hold">
                            <p:stCondLst>
                              <p:cond delay="2270"/>
                            </p:stCondLst>
                            <p:childTnLst>
                              <p:par>
                                <p:cTn id="25" presetID="10" presetClass="entr" presetSubtype="0" fill="hold"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4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38" grpId="0"/>
      <p:bldP spid="51" grpId="0"/>
      <p:bldP spid="64" grpId="0"/>
      <p:bldP spid="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grpSp>
        <p:nvGrpSpPr>
          <p:cNvPr id="5" name="Group 5"/>
          <p:cNvGrpSpPr/>
          <p:nvPr/>
        </p:nvGrpSpPr>
        <p:grpSpPr>
          <a:xfrm>
            <a:off x="2667000" y="1333500"/>
            <a:ext cx="6877050" cy="4591050"/>
            <a:chOff x="2667000" y="1333500"/>
            <a:chExt cx="6877050" cy="4591050"/>
          </a:xfrm>
        </p:grpSpPr>
        <p:sp>
          <p:nvSpPr>
            <p:cNvPr id="3" name="Rectangle 3"/>
            <p:cNvSpPr/>
            <p:nvPr/>
          </p:nvSpPr>
          <p:spPr>
            <a:xfrm>
              <a:off x="2686050" y="1352550"/>
              <a:ext cx="6858000" cy="4572000"/>
            </a:xfrm>
            <a:prstGeom prst="rect">
              <a:avLst/>
            </a:prstGeom>
            <a:solidFill>
              <a:srgbClr val="FF5C8A"/>
            </a:solidFill>
            <a:ln>
              <a:noFill/>
            </a:ln>
          </p:spPr>
        </p:sp>
        <p:pic>
          <p:nvPicPr>
            <p:cNvPr id="4" name="Image 4"/>
            <p:cNvPicPr>
              <a:picLocks noChangeAspect="1"/>
            </p:cNvPicPr>
            <p:nvPr/>
          </p:nvPicPr>
          <p:blipFill>
            <a:blip r:embed="rId2"/>
            <a:stretch>
              <a:fillRect/>
            </a:stretch>
          </p:blipFill>
          <p:spPr>
            <a:xfrm>
              <a:off x="2667000" y="1333500"/>
              <a:ext cx="6858000" cy="4572000"/>
            </a:xfrm>
            <a:prstGeom prst="rect">
              <a:avLst/>
            </a:prstGeom>
          </p:spPr>
        </p:pic>
      </p:grpSp>
      <p:sp>
        <p:nvSpPr>
          <p:cNvPr id="6" name="Rectangle 6"/>
          <p:cNvSpPr/>
          <p:nvPr/>
        </p:nvSpPr>
        <p:spPr>
          <a:xfrm>
            <a:off x="0" y="0"/>
            <a:ext cx="12192000" cy="6858000"/>
          </a:xfrm>
          <a:prstGeom prst="rect">
            <a:avLst/>
          </a:prstGeom>
          <a:noFill/>
          <a:ln>
            <a:noFill/>
          </a:ln>
        </p:spPr>
      </p:sp>
      <p:grpSp>
        <p:nvGrpSpPr>
          <p:cNvPr id="12" name="Group 12"/>
          <p:cNvGrpSpPr/>
          <p:nvPr/>
        </p:nvGrpSpPr>
        <p:grpSpPr>
          <a:xfrm>
            <a:off x="571500" y="533400"/>
            <a:ext cx="4581144" cy="778669"/>
            <a:chOff x="571500" y="533400"/>
            <a:chExt cx="4581144" cy="778669"/>
          </a:xfrm>
        </p:grpSpPr>
        <p:sp>
          <p:nvSpPr>
            <p:cNvPr id="7" name="Rectangle 7"/>
            <p:cNvSpPr/>
            <p:nvPr/>
          </p:nvSpPr>
          <p:spPr>
            <a:xfrm>
              <a:off x="571500" y="533400"/>
              <a:ext cx="133350" cy="647700"/>
            </a:xfrm>
            <a:prstGeom prst="rect">
              <a:avLst/>
            </a:prstGeom>
            <a:solidFill>
              <a:srgbClr val="1E4DBC"/>
            </a:solidFill>
            <a:ln>
              <a:noFill/>
            </a:ln>
          </p:spPr>
        </p:sp>
        <p:sp>
          <p:nvSpPr>
            <p:cNvPr id="8" name="Rectangle 8"/>
            <p:cNvSpPr/>
            <p:nvPr/>
          </p:nvSpPr>
          <p:spPr>
            <a:xfrm>
              <a:off x="600075" y="561975"/>
              <a:ext cx="133350" cy="647700"/>
            </a:xfrm>
            <a:prstGeom prst="rect">
              <a:avLst/>
            </a:prstGeom>
            <a:solidFill>
              <a:srgbClr val="FF5C8A">
                <a:alpha val="70000"/>
              </a:srgbClr>
            </a:solidFill>
            <a:ln>
              <a:noFill/>
            </a:ln>
          </p:spPr>
        </p:sp>
        <p:sp>
          <p:nvSpPr>
            <p:cNvPr id="9" name="Rectangle 9"/>
            <p:cNvSpPr/>
            <p:nvPr/>
          </p:nvSpPr>
          <p:spPr>
            <a:xfrm>
              <a:off x="571500" y="533400"/>
              <a:ext cx="133350" cy="647700"/>
            </a:xfrm>
            <a:prstGeom prst="rect">
              <a:avLst/>
            </a:prstGeom>
            <a:solidFill>
              <a:srgbClr val="1E4DBC"/>
            </a:solidFill>
            <a:ln>
              <a:noFill/>
            </a:ln>
          </p:spPr>
        </p:sp>
        <p:sp>
          <p:nvSpPr>
            <p:cNvPr id="10" name="TextBox 10"/>
            <p:cNvSpPr txBox="1"/>
            <p:nvPr/>
          </p:nvSpPr>
          <p:spPr>
            <a:xfrm>
              <a:off x="832485" y="561022"/>
              <a:ext cx="4320159" cy="701040"/>
            </a:xfrm>
            <a:prstGeom prst="rect">
              <a:avLst/>
            </a:prstGeom>
            <a:noFill/>
            <a:ln>
              <a:noFill/>
            </a:ln>
          </p:spPr>
          <p:txBody>
            <a:bodyPr wrap="none" lIns="0" tIns="0" rIns="0" bIns="0" anchor="t" anchorCtr="0">
              <a:spAutoFit/>
            </a:bodyPr>
            <a:lstStyle/>
            <a:p>
              <a:pPr algn="l"/>
              <a:r>
                <a:rPr lang="zh-CN" sz="3450" dirty="0">
                  <a:solidFill>
                    <a:srgbClr val="1A1A1A"/>
                  </a:solidFill>
                  <a:latin typeface="Impact"/>
                  <a:ea typeface="Microsoft YaHei"/>
                  <a:cs typeface="Impact"/>
                </a:rPr>
                <a:t>一张纸 → 一本 ZINE</a:t>
              </a:r>
            </a:p>
          </p:txBody>
        </p:sp>
        <p:sp>
          <p:nvSpPr>
            <p:cNvPr id="11" name="TextBox 11"/>
            <p:cNvSpPr txBox="1"/>
            <p:nvPr/>
          </p:nvSpPr>
          <p:spPr>
            <a:xfrm>
              <a:off x="863918" y="1113949"/>
              <a:ext cx="3057858" cy="198120"/>
            </a:xfrm>
            <a:prstGeom prst="rect">
              <a:avLst/>
            </a:prstGeom>
            <a:noFill/>
            <a:ln>
              <a:noFill/>
            </a:ln>
          </p:spPr>
          <p:txBody>
            <a:bodyPr wrap="none" lIns="0" tIns="0" rIns="0" bIns="0" anchor="t" anchorCtr="0">
              <a:spAutoFit/>
            </a:bodyPr>
            <a:lstStyle/>
            <a:p>
              <a:pPr algn="l"/>
              <a:r>
                <a:rPr lang="zh-CN" sz="975" dirty="0">
                  <a:solidFill>
                    <a:srgbClr val="5A5A5A"/>
                  </a:solidFill>
                  <a:latin typeface="Consolas"/>
                  <a:ea typeface="Microsoft YaHei"/>
                  <a:cs typeface="Consolas"/>
                </a:rPr>
                <a:t>EIGHT-PAGE FOLD METHOD · ONE A4 + ONE CUT</a:t>
              </a:r>
            </a:p>
          </p:txBody>
        </p:sp>
      </p:grpSp>
      <p:grpSp>
        <p:nvGrpSpPr>
          <p:cNvPr id="23" name="Group 23"/>
          <p:cNvGrpSpPr/>
          <p:nvPr/>
        </p:nvGrpSpPr>
        <p:grpSpPr>
          <a:xfrm>
            <a:off x="571500" y="1562100"/>
            <a:ext cx="3105150" cy="1042988"/>
            <a:chOff x="571500" y="1562100"/>
            <a:chExt cx="3105150" cy="1042988"/>
          </a:xfrm>
        </p:grpSpPr>
        <p:sp>
          <p:nvSpPr>
            <p:cNvPr id="13" name="Freeform 13"/>
            <p:cNvSpPr/>
            <p:nvPr/>
          </p:nvSpPr>
          <p:spPr>
            <a:xfrm>
              <a:off x="2209800" y="1619250"/>
              <a:ext cx="1409700" cy="857250"/>
            </a:xfrm>
            <a:custGeom>
              <a:avLst/>
              <a:gdLst/>
              <a:ahLst/>
              <a:cxnLst/>
              <a:rect l="l" t="t" r="r" b="b"/>
              <a:pathLst>
                <a:path w="1409700" h="857250">
                  <a:moveTo>
                    <a:pt x="0" y="857250"/>
                  </a:moveTo>
                  <a:cubicBezTo>
                    <a:pt x="317500" y="603250"/>
                    <a:pt x="787400" y="317500"/>
                    <a:pt x="1409700" y="0"/>
                  </a:cubicBezTo>
                </a:path>
              </a:pathLst>
            </a:custGeom>
            <a:noFill/>
            <a:ln w="23812">
              <a:solidFill>
                <a:srgbClr val="1A1A1A"/>
              </a:solidFill>
              <a:custDash>
                <a:ds d="160000" sp="120000"/>
              </a:custDash>
            </a:ln>
          </p:spPr>
        </p:sp>
        <p:sp>
          <p:nvSpPr>
            <p:cNvPr id="14" name="Ellipse 14"/>
            <p:cNvSpPr/>
            <p:nvPr/>
          </p:nvSpPr>
          <p:spPr>
            <a:xfrm>
              <a:off x="3562350" y="1562100"/>
              <a:ext cx="114300" cy="114300"/>
            </a:xfrm>
            <a:prstGeom prst="ellipse">
              <a:avLst/>
            </a:prstGeom>
            <a:solidFill>
              <a:srgbClr val="1E4DBC"/>
            </a:solidFill>
            <a:ln>
              <a:noFill/>
            </a:ln>
          </p:spPr>
        </p:sp>
        <p:sp>
          <p:nvSpPr>
            <p:cNvPr id="15" name="Rectangle 15"/>
            <p:cNvSpPr/>
            <p:nvPr/>
          </p:nvSpPr>
          <p:spPr>
            <a:xfrm>
              <a:off x="571500" y="1619250"/>
              <a:ext cx="1905000" cy="952500"/>
            </a:xfrm>
            <a:prstGeom prst="rect">
              <a:avLst/>
            </a:prstGeom>
            <a:solidFill>
              <a:srgbClr val="1E4DBC"/>
            </a:solidFill>
            <a:ln>
              <a:noFill/>
            </a:ln>
          </p:spPr>
        </p:sp>
        <p:sp>
          <p:nvSpPr>
            <p:cNvPr id="16" name="Rectangle 16"/>
            <p:cNvSpPr/>
            <p:nvPr/>
          </p:nvSpPr>
          <p:spPr>
            <a:xfrm>
              <a:off x="600075" y="1647825"/>
              <a:ext cx="1905000" cy="952500"/>
            </a:xfrm>
            <a:prstGeom prst="rect">
              <a:avLst/>
            </a:prstGeom>
            <a:solidFill>
              <a:srgbClr val="FF5C8A">
                <a:alpha val="60000"/>
              </a:srgbClr>
            </a:solidFill>
            <a:ln>
              <a:noFill/>
            </a:ln>
          </p:spPr>
        </p:sp>
        <p:sp>
          <p:nvSpPr>
            <p:cNvPr id="17" name="Rectangle 17"/>
            <p:cNvSpPr/>
            <p:nvPr/>
          </p:nvSpPr>
          <p:spPr>
            <a:xfrm>
              <a:off x="571500" y="1619250"/>
              <a:ext cx="1905000" cy="952500"/>
            </a:xfrm>
            <a:prstGeom prst="rect">
              <a:avLst/>
            </a:prstGeom>
            <a:solidFill>
              <a:srgbClr val="1E4DBC"/>
            </a:solidFill>
            <a:ln>
              <a:noFill/>
            </a:ln>
          </p:spPr>
        </p:sp>
        <p:sp>
          <p:nvSpPr>
            <p:cNvPr id="18" name="TextBox 18"/>
            <p:cNvSpPr txBox="1"/>
            <p:nvPr/>
          </p:nvSpPr>
          <p:spPr>
            <a:xfrm>
              <a:off x="691515" y="1686878"/>
              <a:ext cx="381333" cy="518160"/>
            </a:xfrm>
            <a:prstGeom prst="rect">
              <a:avLst/>
            </a:prstGeom>
            <a:noFill/>
            <a:ln>
              <a:noFill/>
            </a:ln>
          </p:spPr>
          <p:txBody>
            <a:bodyPr wrap="none" lIns="0" tIns="0" rIns="0" bIns="0" anchor="t" anchorCtr="0">
              <a:spAutoFit/>
            </a:bodyPr>
            <a:lstStyle/>
            <a:p>
              <a:pPr algn="l"/>
              <a:r>
                <a:rPr lang="zh-CN" sz="2550" dirty="0">
                  <a:solidFill>
                    <a:srgbClr val="F5EFE0"/>
                  </a:solidFill>
                  <a:latin typeface="Impact"/>
                  <a:ea typeface="Microsoft YaHei"/>
                  <a:cs typeface="Impact"/>
                </a:rPr>
                <a:t>01</a:t>
              </a:r>
            </a:p>
          </p:txBody>
        </p:sp>
        <p:sp>
          <p:nvSpPr>
            <p:cNvPr id="19" name="TextBox 19"/>
            <p:cNvSpPr txBox="1"/>
            <p:nvPr/>
          </p:nvSpPr>
          <p:spPr>
            <a:xfrm>
              <a:off x="1163955" y="1816418"/>
              <a:ext cx="448342" cy="274320"/>
            </a:xfrm>
            <a:prstGeom prst="rect">
              <a:avLst/>
            </a:prstGeom>
            <a:noFill/>
            <a:ln>
              <a:noFill/>
            </a:ln>
          </p:spPr>
          <p:txBody>
            <a:bodyPr wrap="none" lIns="0" tIns="0" rIns="0" bIns="0" anchor="t" anchorCtr="0">
              <a:spAutoFit/>
            </a:bodyPr>
            <a:lstStyle/>
            <a:p>
              <a:pPr algn="l"/>
              <a:r>
                <a:rPr lang="zh-CN" sz="1350" b="1" dirty="0">
                  <a:solidFill>
                    <a:srgbClr val="F5EFE0"/>
                  </a:solidFill>
                  <a:latin typeface="Arial"/>
                  <a:ea typeface="Microsoft YaHei"/>
                  <a:cs typeface="Arial"/>
                </a:rPr>
                <a:t>折叠</a:t>
              </a:r>
            </a:p>
          </p:txBody>
        </p:sp>
        <p:sp>
          <p:nvSpPr>
            <p:cNvPr id="20" name="TextBox 20"/>
            <p:cNvSpPr txBox="1"/>
            <p:nvPr/>
          </p:nvSpPr>
          <p:spPr>
            <a:xfrm>
              <a:off x="711518" y="2123599"/>
              <a:ext cx="594360" cy="198120"/>
            </a:xfrm>
            <a:prstGeom prst="rect">
              <a:avLst/>
            </a:prstGeom>
            <a:noFill/>
            <a:ln>
              <a:noFill/>
            </a:ln>
          </p:spPr>
          <p:txBody>
            <a:bodyPr wrap="none" lIns="0" tIns="0" rIns="0" bIns="0" anchor="t" anchorCtr="0">
              <a:spAutoFit/>
            </a:bodyPr>
            <a:lstStyle/>
            <a:p>
              <a:pPr algn="l"/>
              <a:r>
                <a:rPr lang="zh-CN" sz="975" dirty="0">
                  <a:solidFill>
                    <a:srgbClr val="F5EFE0"/>
                  </a:solidFill>
                  <a:latin typeface="Arial"/>
                  <a:ea typeface="Microsoft YaHei"/>
                  <a:cs typeface="Arial"/>
                </a:rPr>
                <a:t>长边对折</a:t>
              </a:r>
            </a:p>
          </p:txBody>
        </p:sp>
        <p:sp>
          <p:nvSpPr>
            <p:cNvPr id="21" name="TextBox 21"/>
            <p:cNvSpPr txBox="1"/>
            <p:nvPr/>
          </p:nvSpPr>
          <p:spPr>
            <a:xfrm>
              <a:off x="711518" y="2295049"/>
              <a:ext cx="715399" cy="198120"/>
            </a:xfrm>
            <a:prstGeom prst="rect">
              <a:avLst/>
            </a:prstGeom>
            <a:noFill/>
            <a:ln>
              <a:noFill/>
            </a:ln>
          </p:spPr>
          <p:txBody>
            <a:bodyPr wrap="none" lIns="0" tIns="0" rIns="0" bIns="0" anchor="t" anchorCtr="0">
              <a:spAutoFit/>
            </a:bodyPr>
            <a:lstStyle/>
            <a:p>
              <a:pPr algn="l"/>
              <a:r>
                <a:rPr lang="zh-CN" sz="975" dirty="0">
                  <a:solidFill>
                    <a:srgbClr val="F5EFE0"/>
                  </a:solidFill>
                  <a:latin typeface="Arial"/>
                  <a:ea typeface="Microsoft YaHei"/>
                  <a:cs typeface="Arial"/>
                </a:rPr>
                <a:t>+ 短边对折</a:t>
              </a:r>
            </a:p>
          </p:txBody>
        </p:sp>
        <p:sp>
          <p:nvSpPr>
            <p:cNvPr id="22" name="TextBox 22"/>
            <p:cNvSpPr txBox="1"/>
            <p:nvPr/>
          </p:nvSpPr>
          <p:spPr>
            <a:xfrm>
              <a:off x="714375" y="2452688"/>
              <a:ext cx="1163717" cy="152400"/>
            </a:xfrm>
            <a:prstGeom prst="rect">
              <a:avLst/>
            </a:prstGeom>
            <a:noFill/>
            <a:ln>
              <a:noFill/>
            </a:ln>
          </p:spPr>
          <p:txBody>
            <a:bodyPr wrap="none" lIns="0" tIns="0" rIns="0" bIns="0" anchor="t" anchorCtr="0">
              <a:spAutoFit/>
            </a:bodyPr>
            <a:lstStyle/>
            <a:p>
              <a:pPr algn="l"/>
              <a:r>
                <a:rPr lang="zh-CN" sz="750" dirty="0">
                  <a:solidFill>
                    <a:srgbClr val="FF5C8A"/>
                  </a:solidFill>
                  <a:latin typeface="Consolas"/>
                  <a:ea typeface="Microsoft YaHei"/>
                  <a:cs typeface="Consolas"/>
                </a:rPr>
                <a:t>→ 8 EQUAL RECTANGLES</a:t>
              </a:r>
            </a:p>
          </p:txBody>
        </p:sp>
      </p:grpSp>
      <p:grpSp>
        <p:nvGrpSpPr>
          <p:cNvPr id="34" name="Group 34"/>
          <p:cNvGrpSpPr/>
          <p:nvPr/>
        </p:nvGrpSpPr>
        <p:grpSpPr>
          <a:xfrm>
            <a:off x="8515350" y="1562100"/>
            <a:ext cx="3133725" cy="1042988"/>
            <a:chOff x="8515350" y="1562100"/>
            <a:chExt cx="3133725" cy="1042988"/>
          </a:xfrm>
        </p:grpSpPr>
        <p:sp>
          <p:nvSpPr>
            <p:cNvPr id="24" name="Freeform 24"/>
            <p:cNvSpPr/>
            <p:nvPr/>
          </p:nvSpPr>
          <p:spPr>
            <a:xfrm>
              <a:off x="8572500" y="1619250"/>
              <a:ext cx="1409700" cy="857250"/>
            </a:xfrm>
            <a:custGeom>
              <a:avLst/>
              <a:gdLst/>
              <a:ahLst/>
              <a:cxnLst/>
              <a:rect l="l" t="t" r="r" b="b"/>
              <a:pathLst>
                <a:path w="1409700" h="857250">
                  <a:moveTo>
                    <a:pt x="1409700" y="857250"/>
                  </a:moveTo>
                  <a:cubicBezTo>
                    <a:pt x="1092200" y="603250"/>
                    <a:pt x="622300" y="317500"/>
                    <a:pt x="0" y="0"/>
                  </a:cubicBezTo>
                </a:path>
              </a:pathLst>
            </a:custGeom>
            <a:noFill/>
            <a:ln w="23812">
              <a:solidFill>
                <a:srgbClr val="1A1A1A"/>
              </a:solidFill>
              <a:custDash>
                <a:ds d="160000" sp="120000"/>
              </a:custDash>
            </a:ln>
          </p:spPr>
        </p:sp>
        <p:sp>
          <p:nvSpPr>
            <p:cNvPr id="25" name="Ellipse 25"/>
            <p:cNvSpPr/>
            <p:nvPr/>
          </p:nvSpPr>
          <p:spPr>
            <a:xfrm>
              <a:off x="8515350" y="1562100"/>
              <a:ext cx="114300" cy="114300"/>
            </a:xfrm>
            <a:prstGeom prst="ellipse">
              <a:avLst/>
            </a:prstGeom>
            <a:solidFill>
              <a:srgbClr val="FF5C8A"/>
            </a:solidFill>
            <a:ln>
              <a:noFill/>
            </a:ln>
          </p:spPr>
        </p:sp>
        <p:sp>
          <p:nvSpPr>
            <p:cNvPr id="26" name="Rectangle 26"/>
            <p:cNvSpPr/>
            <p:nvPr/>
          </p:nvSpPr>
          <p:spPr>
            <a:xfrm>
              <a:off x="9715500" y="1619250"/>
              <a:ext cx="1905000" cy="952500"/>
            </a:xfrm>
            <a:prstGeom prst="rect">
              <a:avLst/>
            </a:prstGeom>
            <a:solidFill>
              <a:srgbClr val="FF5C8A"/>
            </a:solidFill>
            <a:ln>
              <a:noFill/>
            </a:ln>
          </p:spPr>
        </p:sp>
        <p:sp>
          <p:nvSpPr>
            <p:cNvPr id="27" name="Rectangle 27"/>
            <p:cNvSpPr/>
            <p:nvPr/>
          </p:nvSpPr>
          <p:spPr>
            <a:xfrm>
              <a:off x="9744075" y="1647825"/>
              <a:ext cx="1905000" cy="952500"/>
            </a:xfrm>
            <a:prstGeom prst="rect">
              <a:avLst/>
            </a:prstGeom>
            <a:solidFill>
              <a:srgbClr val="1E4DBC">
                <a:alpha val="60000"/>
              </a:srgbClr>
            </a:solidFill>
            <a:ln>
              <a:noFill/>
            </a:ln>
          </p:spPr>
        </p:sp>
        <p:sp>
          <p:nvSpPr>
            <p:cNvPr id="28" name="Rectangle 28"/>
            <p:cNvSpPr/>
            <p:nvPr/>
          </p:nvSpPr>
          <p:spPr>
            <a:xfrm>
              <a:off x="9715500" y="1619250"/>
              <a:ext cx="1905000" cy="952500"/>
            </a:xfrm>
            <a:prstGeom prst="rect">
              <a:avLst/>
            </a:prstGeom>
            <a:solidFill>
              <a:srgbClr val="FF5C8A"/>
            </a:solidFill>
            <a:ln>
              <a:noFill/>
            </a:ln>
          </p:spPr>
        </p:sp>
        <p:sp>
          <p:nvSpPr>
            <p:cNvPr id="29" name="TextBox 29"/>
            <p:cNvSpPr txBox="1"/>
            <p:nvPr/>
          </p:nvSpPr>
          <p:spPr>
            <a:xfrm>
              <a:off x="9835515" y="1686878"/>
              <a:ext cx="474440" cy="518160"/>
            </a:xfrm>
            <a:prstGeom prst="rect">
              <a:avLst/>
            </a:prstGeom>
            <a:noFill/>
            <a:ln>
              <a:noFill/>
            </a:ln>
          </p:spPr>
          <p:txBody>
            <a:bodyPr wrap="none" lIns="0" tIns="0" rIns="0" bIns="0" anchor="t" anchorCtr="0">
              <a:spAutoFit/>
            </a:bodyPr>
            <a:lstStyle/>
            <a:p>
              <a:pPr algn="l"/>
              <a:r>
                <a:rPr lang="zh-CN" sz="2550" dirty="0">
                  <a:solidFill>
                    <a:srgbClr val="F5EFE0"/>
                  </a:solidFill>
                  <a:latin typeface="Impact"/>
                  <a:ea typeface="Microsoft YaHei"/>
                  <a:cs typeface="Impact"/>
                </a:rPr>
                <a:t>02</a:t>
              </a:r>
            </a:p>
          </p:txBody>
        </p:sp>
        <p:sp>
          <p:nvSpPr>
            <p:cNvPr id="30" name="TextBox 30"/>
            <p:cNvSpPr txBox="1"/>
            <p:nvPr/>
          </p:nvSpPr>
          <p:spPr>
            <a:xfrm>
              <a:off x="10327005" y="1816418"/>
              <a:ext cx="862393" cy="274320"/>
            </a:xfrm>
            <a:prstGeom prst="rect">
              <a:avLst/>
            </a:prstGeom>
            <a:noFill/>
            <a:ln>
              <a:noFill/>
            </a:ln>
          </p:spPr>
          <p:txBody>
            <a:bodyPr wrap="none" lIns="0" tIns="0" rIns="0" bIns="0" anchor="t" anchorCtr="0">
              <a:spAutoFit/>
            </a:bodyPr>
            <a:lstStyle/>
            <a:p>
              <a:pPr algn="l"/>
              <a:r>
                <a:rPr lang="zh-CN" sz="1350" b="1" dirty="0">
                  <a:solidFill>
                    <a:srgbClr val="F5EFE0"/>
                  </a:solidFill>
                  <a:latin typeface="Arial"/>
                  <a:ea typeface="Microsoft YaHei"/>
                  <a:cs typeface="Arial"/>
                </a:rPr>
                <a:t>关键剪口</a:t>
              </a:r>
            </a:p>
          </p:txBody>
        </p:sp>
        <p:sp>
          <p:nvSpPr>
            <p:cNvPr id="31" name="TextBox 31"/>
            <p:cNvSpPr txBox="1"/>
            <p:nvPr/>
          </p:nvSpPr>
          <p:spPr>
            <a:xfrm>
              <a:off x="9855518" y="2123599"/>
              <a:ext cx="736759" cy="198120"/>
            </a:xfrm>
            <a:prstGeom prst="rect">
              <a:avLst/>
            </a:prstGeom>
            <a:noFill/>
            <a:ln>
              <a:noFill/>
            </a:ln>
          </p:spPr>
          <p:txBody>
            <a:bodyPr wrap="none" lIns="0" tIns="0" rIns="0" bIns="0" anchor="t" anchorCtr="0">
              <a:spAutoFit/>
            </a:bodyPr>
            <a:lstStyle/>
            <a:p>
              <a:pPr algn="l"/>
              <a:r>
                <a:rPr lang="zh-CN" sz="975" dirty="0">
                  <a:solidFill>
                    <a:srgbClr val="F5EFE0"/>
                  </a:solidFill>
                  <a:latin typeface="Arial"/>
                  <a:ea typeface="Microsoft YaHei"/>
                  <a:cs typeface="Arial"/>
                </a:rPr>
                <a:t>从对折边沿</a:t>
              </a:r>
            </a:p>
          </p:txBody>
        </p:sp>
        <p:sp>
          <p:nvSpPr>
            <p:cNvPr id="32" name="TextBox 32"/>
            <p:cNvSpPr txBox="1"/>
            <p:nvPr/>
          </p:nvSpPr>
          <p:spPr>
            <a:xfrm>
              <a:off x="9855518" y="2295049"/>
              <a:ext cx="736759" cy="198120"/>
            </a:xfrm>
            <a:prstGeom prst="rect">
              <a:avLst/>
            </a:prstGeom>
            <a:noFill/>
            <a:ln>
              <a:noFill/>
            </a:ln>
          </p:spPr>
          <p:txBody>
            <a:bodyPr wrap="none" lIns="0" tIns="0" rIns="0" bIns="0" anchor="t" anchorCtr="0">
              <a:spAutoFit/>
            </a:bodyPr>
            <a:lstStyle/>
            <a:p>
              <a:pPr algn="l"/>
              <a:r>
                <a:rPr lang="zh-CN" sz="975" dirty="0">
                  <a:solidFill>
                    <a:srgbClr val="F5EFE0"/>
                  </a:solidFill>
                  <a:latin typeface="Arial"/>
                  <a:ea typeface="Microsoft YaHei"/>
                  <a:cs typeface="Arial"/>
                </a:rPr>
                <a:t>剪到中心点</a:t>
              </a:r>
            </a:p>
          </p:txBody>
        </p:sp>
        <p:sp>
          <p:nvSpPr>
            <p:cNvPr id="33" name="TextBox 33"/>
            <p:cNvSpPr txBox="1"/>
            <p:nvPr/>
          </p:nvSpPr>
          <p:spPr>
            <a:xfrm>
              <a:off x="9858375" y="2452688"/>
              <a:ext cx="1081564" cy="152400"/>
            </a:xfrm>
            <a:prstGeom prst="rect">
              <a:avLst/>
            </a:prstGeom>
            <a:noFill/>
            <a:ln>
              <a:noFill/>
            </a:ln>
          </p:spPr>
          <p:txBody>
            <a:bodyPr wrap="none" lIns="0" tIns="0" rIns="0" bIns="0" anchor="t" anchorCtr="0">
              <a:spAutoFit/>
            </a:bodyPr>
            <a:lstStyle/>
            <a:p>
              <a:pPr algn="l"/>
              <a:r>
                <a:rPr lang="zh-CN" sz="750" dirty="0">
                  <a:solidFill>
                    <a:srgbClr val="1A1A1A"/>
                  </a:solidFill>
                  <a:latin typeface="Consolas"/>
                  <a:ea typeface="Microsoft YaHei"/>
                  <a:cs typeface="Consolas"/>
                </a:rPr>
                <a:t>→ ONE CUT, NO MORE</a:t>
              </a:r>
            </a:p>
          </p:txBody>
        </p:sp>
      </p:grpSp>
      <p:grpSp>
        <p:nvGrpSpPr>
          <p:cNvPr id="45" name="Group 45"/>
          <p:cNvGrpSpPr/>
          <p:nvPr/>
        </p:nvGrpSpPr>
        <p:grpSpPr>
          <a:xfrm>
            <a:off x="571500" y="4667250"/>
            <a:ext cx="3105150" cy="985838"/>
            <a:chOff x="571500" y="4667250"/>
            <a:chExt cx="3105150" cy="985838"/>
          </a:xfrm>
        </p:grpSpPr>
        <p:sp>
          <p:nvSpPr>
            <p:cNvPr id="35" name="Freeform 35"/>
            <p:cNvSpPr/>
            <p:nvPr/>
          </p:nvSpPr>
          <p:spPr>
            <a:xfrm>
              <a:off x="2209800" y="4762500"/>
              <a:ext cx="1409700" cy="762000"/>
            </a:xfrm>
            <a:custGeom>
              <a:avLst/>
              <a:gdLst/>
              <a:ahLst/>
              <a:cxnLst/>
              <a:rect l="l" t="t" r="r" b="b"/>
              <a:pathLst>
                <a:path w="1409700" h="762000">
                  <a:moveTo>
                    <a:pt x="0" y="0"/>
                  </a:moveTo>
                  <a:cubicBezTo>
                    <a:pt x="317500" y="254000"/>
                    <a:pt x="787400" y="508000"/>
                    <a:pt x="1409700" y="762000"/>
                  </a:cubicBezTo>
                </a:path>
              </a:pathLst>
            </a:custGeom>
            <a:noFill/>
            <a:ln w="23812">
              <a:solidFill>
                <a:srgbClr val="1A1A1A"/>
              </a:solidFill>
              <a:custDash>
                <a:ds d="160000" sp="120000"/>
              </a:custDash>
            </a:ln>
          </p:spPr>
        </p:sp>
        <p:sp>
          <p:nvSpPr>
            <p:cNvPr id="36" name="Ellipse 36"/>
            <p:cNvSpPr/>
            <p:nvPr/>
          </p:nvSpPr>
          <p:spPr>
            <a:xfrm>
              <a:off x="3562350" y="5467350"/>
              <a:ext cx="114300" cy="114300"/>
            </a:xfrm>
            <a:prstGeom prst="ellipse">
              <a:avLst/>
            </a:prstGeom>
            <a:solidFill>
              <a:srgbClr val="E8A02E"/>
            </a:solidFill>
            <a:ln>
              <a:noFill/>
            </a:ln>
          </p:spPr>
        </p:sp>
        <p:sp>
          <p:nvSpPr>
            <p:cNvPr id="37" name="Rectangle 37"/>
            <p:cNvSpPr/>
            <p:nvPr/>
          </p:nvSpPr>
          <p:spPr>
            <a:xfrm>
              <a:off x="571500" y="4667250"/>
              <a:ext cx="1905000" cy="952500"/>
            </a:xfrm>
            <a:prstGeom prst="rect">
              <a:avLst/>
            </a:prstGeom>
            <a:solidFill>
              <a:srgbClr val="E8A02E"/>
            </a:solidFill>
            <a:ln>
              <a:noFill/>
            </a:ln>
          </p:spPr>
        </p:sp>
        <p:sp>
          <p:nvSpPr>
            <p:cNvPr id="38" name="Rectangle 38"/>
            <p:cNvSpPr/>
            <p:nvPr/>
          </p:nvSpPr>
          <p:spPr>
            <a:xfrm>
              <a:off x="600075" y="4695825"/>
              <a:ext cx="1905000" cy="952500"/>
            </a:xfrm>
            <a:prstGeom prst="rect">
              <a:avLst/>
            </a:prstGeom>
            <a:solidFill>
              <a:srgbClr val="1E4DBC">
                <a:alpha val="60000"/>
              </a:srgbClr>
            </a:solidFill>
            <a:ln>
              <a:noFill/>
            </a:ln>
          </p:spPr>
        </p:sp>
        <p:sp>
          <p:nvSpPr>
            <p:cNvPr id="39" name="Rectangle 39"/>
            <p:cNvSpPr/>
            <p:nvPr/>
          </p:nvSpPr>
          <p:spPr>
            <a:xfrm>
              <a:off x="571500" y="4667250"/>
              <a:ext cx="1905000" cy="952500"/>
            </a:xfrm>
            <a:prstGeom prst="rect">
              <a:avLst/>
            </a:prstGeom>
            <a:solidFill>
              <a:srgbClr val="E8A02E"/>
            </a:solidFill>
            <a:ln>
              <a:noFill/>
            </a:ln>
          </p:spPr>
        </p:sp>
        <p:sp>
          <p:nvSpPr>
            <p:cNvPr id="40" name="TextBox 40"/>
            <p:cNvSpPr txBox="1"/>
            <p:nvPr/>
          </p:nvSpPr>
          <p:spPr>
            <a:xfrm>
              <a:off x="691515" y="4734878"/>
              <a:ext cx="474440" cy="518160"/>
            </a:xfrm>
            <a:prstGeom prst="rect">
              <a:avLst/>
            </a:prstGeom>
            <a:noFill/>
            <a:ln>
              <a:noFill/>
            </a:ln>
          </p:spPr>
          <p:txBody>
            <a:bodyPr wrap="none" lIns="0" tIns="0" rIns="0" bIns="0" anchor="t" anchorCtr="0">
              <a:spAutoFit/>
            </a:bodyPr>
            <a:lstStyle/>
            <a:p>
              <a:pPr algn="l"/>
              <a:r>
                <a:rPr lang="zh-CN" sz="2550" dirty="0">
                  <a:solidFill>
                    <a:srgbClr val="F5EFE0"/>
                  </a:solidFill>
                  <a:latin typeface="Impact"/>
                  <a:ea typeface="Microsoft YaHei"/>
                  <a:cs typeface="Impact"/>
                </a:rPr>
                <a:t>03</a:t>
              </a:r>
            </a:p>
          </p:txBody>
        </p:sp>
        <p:sp>
          <p:nvSpPr>
            <p:cNvPr id="41" name="TextBox 41"/>
            <p:cNvSpPr txBox="1"/>
            <p:nvPr/>
          </p:nvSpPr>
          <p:spPr>
            <a:xfrm>
              <a:off x="1163955" y="4864418"/>
              <a:ext cx="448342" cy="274320"/>
            </a:xfrm>
            <a:prstGeom prst="rect">
              <a:avLst/>
            </a:prstGeom>
            <a:noFill/>
            <a:ln>
              <a:noFill/>
            </a:ln>
          </p:spPr>
          <p:txBody>
            <a:bodyPr wrap="none" lIns="0" tIns="0" rIns="0" bIns="0" anchor="t" anchorCtr="0">
              <a:spAutoFit/>
            </a:bodyPr>
            <a:lstStyle/>
            <a:p>
              <a:pPr algn="l"/>
              <a:r>
                <a:rPr lang="zh-CN" sz="1350" b="1" dirty="0">
                  <a:solidFill>
                    <a:srgbClr val="F5EFE0"/>
                  </a:solidFill>
                  <a:latin typeface="Arial"/>
                  <a:ea typeface="Microsoft YaHei"/>
                  <a:cs typeface="Arial"/>
                </a:rPr>
                <a:t>组装</a:t>
              </a:r>
            </a:p>
          </p:txBody>
        </p:sp>
        <p:sp>
          <p:nvSpPr>
            <p:cNvPr id="42" name="TextBox 42"/>
            <p:cNvSpPr txBox="1"/>
            <p:nvPr/>
          </p:nvSpPr>
          <p:spPr>
            <a:xfrm>
              <a:off x="711518" y="5171599"/>
              <a:ext cx="594360" cy="198120"/>
            </a:xfrm>
            <a:prstGeom prst="rect">
              <a:avLst/>
            </a:prstGeom>
            <a:noFill/>
            <a:ln>
              <a:noFill/>
            </a:ln>
          </p:spPr>
          <p:txBody>
            <a:bodyPr wrap="none" lIns="0" tIns="0" rIns="0" bIns="0" anchor="t" anchorCtr="0">
              <a:spAutoFit/>
            </a:bodyPr>
            <a:lstStyle/>
            <a:p>
              <a:pPr algn="l"/>
              <a:r>
                <a:rPr lang="zh-CN" sz="975" dirty="0">
                  <a:solidFill>
                    <a:srgbClr val="F5EFE0"/>
                  </a:solidFill>
                  <a:latin typeface="Arial"/>
                  <a:ea typeface="Microsoft YaHei"/>
                  <a:cs typeface="Arial"/>
                </a:rPr>
                <a:t>双手两端</a:t>
              </a:r>
            </a:p>
          </p:txBody>
        </p:sp>
        <p:sp>
          <p:nvSpPr>
            <p:cNvPr id="43" name="TextBox 43"/>
            <p:cNvSpPr txBox="1"/>
            <p:nvPr/>
          </p:nvSpPr>
          <p:spPr>
            <a:xfrm>
              <a:off x="711518" y="5343049"/>
              <a:ext cx="594360" cy="198120"/>
            </a:xfrm>
            <a:prstGeom prst="rect">
              <a:avLst/>
            </a:prstGeom>
            <a:noFill/>
            <a:ln>
              <a:noFill/>
            </a:ln>
          </p:spPr>
          <p:txBody>
            <a:bodyPr wrap="none" lIns="0" tIns="0" rIns="0" bIns="0" anchor="t" anchorCtr="0">
              <a:spAutoFit/>
            </a:bodyPr>
            <a:lstStyle/>
            <a:p>
              <a:pPr algn="l"/>
              <a:r>
                <a:rPr lang="zh-CN" sz="975" dirty="0">
                  <a:solidFill>
                    <a:srgbClr val="F5EFE0"/>
                  </a:solidFill>
                  <a:latin typeface="Arial"/>
                  <a:ea typeface="Microsoft YaHei"/>
                  <a:cs typeface="Arial"/>
                </a:rPr>
                <a:t>往中心推</a:t>
              </a:r>
            </a:p>
          </p:txBody>
        </p:sp>
        <p:sp>
          <p:nvSpPr>
            <p:cNvPr id="44" name="TextBox 44"/>
            <p:cNvSpPr txBox="1"/>
            <p:nvPr/>
          </p:nvSpPr>
          <p:spPr>
            <a:xfrm>
              <a:off x="714375" y="5500688"/>
              <a:ext cx="1141809" cy="152400"/>
            </a:xfrm>
            <a:prstGeom prst="rect">
              <a:avLst/>
            </a:prstGeom>
            <a:noFill/>
            <a:ln>
              <a:noFill/>
            </a:ln>
          </p:spPr>
          <p:txBody>
            <a:bodyPr wrap="none" lIns="0" tIns="0" rIns="0" bIns="0" anchor="t" anchorCtr="0">
              <a:spAutoFit/>
            </a:bodyPr>
            <a:lstStyle/>
            <a:p>
              <a:pPr algn="l"/>
              <a:r>
                <a:rPr lang="zh-CN" sz="750" dirty="0">
                  <a:solidFill>
                    <a:srgbClr val="1A1A1A"/>
                  </a:solidFill>
                  <a:latin typeface="Consolas"/>
                  <a:ea typeface="Microsoft YaHei"/>
                  <a:cs typeface="Consolas"/>
                </a:rPr>
                <a:t>→ POPS INTO BOOKLET</a:t>
              </a:r>
            </a:p>
          </p:txBody>
        </p:sp>
      </p:grpSp>
      <p:grpSp>
        <p:nvGrpSpPr>
          <p:cNvPr id="56" name="Group 56"/>
          <p:cNvGrpSpPr/>
          <p:nvPr/>
        </p:nvGrpSpPr>
        <p:grpSpPr>
          <a:xfrm>
            <a:off x="8515350" y="4667250"/>
            <a:ext cx="3133725" cy="985838"/>
            <a:chOff x="8515350" y="4667250"/>
            <a:chExt cx="3133725" cy="985838"/>
          </a:xfrm>
        </p:grpSpPr>
        <p:sp>
          <p:nvSpPr>
            <p:cNvPr id="46" name="Freeform 46"/>
            <p:cNvSpPr/>
            <p:nvPr/>
          </p:nvSpPr>
          <p:spPr>
            <a:xfrm>
              <a:off x="8572500" y="4762500"/>
              <a:ext cx="1409700" cy="762000"/>
            </a:xfrm>
            <a:custGeom>
              <a:avLst/>
              <a:gdLst/>
              <a:ahLst/>
              <a:cxnLst/>
              <a:rect l="l" t="t" r="r" b="b"/>
              <a:pathLst>
                <a:path w="1409700" h="762000">
                  <a:moveTo>
                    <a:pt x="1409700" y="0"/>
                  </a:moveTo>
                  <a:cubicBezTo>
                    <a:pt x="1092200" y="254000"/>
                    <a:pt x="622300" y="508000"/>
                    <a:pt x="0" y="762000"/>
                  </a:cubicBezTo>
                </a:path>
              </a:pathLst>
            </a:custGeom>
            <a:noFill/>
            <a:ln w="23812">
              <a:solidFill>
                <a:srgbClr val="1A1A1A"/>
              </a:solidFill>
              <a:custDash>
                <a:ds d="160000" sp="120000"/>
              </a:custDash>
            </a:ln>
          </p:spPr>
        </p:sp>
        <p:sp>
          <p:nvSpPr>
            <p:cNvPr id="47" name="Ellipse 47"/>
            <p:cNvSpPr/>
            <p:nvPr/>
          </p:nvSpPr>
          <p:spPr>
            <a:xfrm>
              <a:off x="8515350" y="5467350"/>
              <a:ext cx="114300" cy="114300"/>
            </a:xfrm>
            <a:prstGeom prst="ellipse">
              <a:avLst/>
            </a:prstGeom>
            <a:solidFill>
              <a:srgbClr val="1A1A1A"/>
            </a:solidFill>
            <a:ln>
              <a:noFill/>
            </a:ln>
          </p:spPr>
        </p:sp>
        <p:sp>
          <p:nvSpPr>
            <p:cNvPr id="48" name="Rectangle 48"/>
            <p:cNvSpPr/>
            <p:nvPr/>
          </p:nvSpPr>
          <p:spPr>
            <a:xfrm>
              <a:off x="9715500" y="4667250"/>
              <a:ext cx="1905000" cy="952500"/>
            </a:xfrm>
            <a:prstGeom prst="rect">
              <a:avLst/>
            </a:prstGeom>
            <a:solidFill>
              <a:srgbClr val="1A1A1A"/>
            </a:solidFill>
            <a:ln>
              <a:noFill/>
            </a:ln>
          </p:spPr>
        </p:sp>
        <p:sp>
          <p:nvSpPr>
            <p:cNvPr id="49" name="Rectangle 49"/>
            <p:cNvSpPr/>
            <p:nvPr/>
          </p:nvSpPr>
          <p:spPr>
            <a:xfrm>
              <a:off x="9744075" y="4695825"/>
              <a:ext cx="1905000" cy="952500"/>
            </a:xfrm>
            <a:prstGeom prst="rect">
              <a:avLst/>
            </a:prstGeom>
            <a:solidFill>
              <a:srgbClr val="FF5C8A">
                <a:alpha val="60000"/>
              </a:srgbClr>
            </a:solidFill>
            <a:ln>
              <a:noFill/>
            </a:ln>
          </p:spPr>
        </p:sp>
        <p:sp>
          <p:nvSpPr>
            <p:cNvPr id="50" name="Rectangle 50"/>
            <p:cNvSpPr/>
            <p:nvPr/>
          </p:nvSpPr>
          <p:spPr>
            <a:xfrm>
              <a:off x="9715500" y="4667250"/>
              <a:ext cx="1905000" cy="952500"/>
            </a:xfrm>
            <a:prstGeom prst="rect">
              <a:avLst/>
            </a:prstGeom>
            <a:solidFill>
              <a:srgbClr val="1A1A1A"/>
            </a:solidFill>
            <a:ln>
              <a:noFill/>
            </a:ln>
          </p:spPr>
        </p:sp>
        <p:sp>
          <p:nvSpPr>
            <p:cNvPr id="51" name="TextBox 51"/>
            <p:cNvSpPr txBox="1"/>
            <p:nvPr/>
          </p:nvSpPr>
          <p:spPr>
            <a:xfrm>
              <a:off x="9835515" y="4734878"/>
              <a:ext cx="474440" cy="518160"/>
            </a:xfrm>
            <a:prstGeom prst="rect">
              <a:avLst/>
            </a:prstGeom>
            <a:noFill/>
            <a:ln>
              <a:noFill/>
            </a:ln>
          </p:spPr>
          <p:txBody>
            <a:bodyPr wrap="none" lIns="0" tIns="0" rIns="0" bIns="0" anchor="t" anchorCtr="0">
              <a:spAutoFit/>
            </a:bodyPr>
            <a:lstStyle/>
            <a:p>
              <a:pPr algn="l"/>
              <a:r>
                <a:rPr lang="zh-CN" sz="2550" dirty="0">
                  <a:solidFill>
                    <a:srgbClr val="FF5C8A"/>
                  </a:solidFill>
                  <a:latin typeface="Impact"/>
                  <a:ea typeface="Microsoft YaHei"/>
                  <a:cs typeface="Impact"/>
                </a:rPr>
                <a:t>04</a:t>
              </a:r>
            </a:p>
          </p:txBody>
        </p:sp>
        <p:sp>
          <p:nvSpPr>
            <p:cNvPr id="52" name="TextBox 52"/>
            <p:cNvSpPr txBox="1"/>
            <p:nvPr/>
          </p:nvSpPr>
          <p:spPr>
            <a:xfrm>
              <a:off x="10327005" y="4864418"/>
              <a:ext cx="655368" cy="274320"/>
            </a:xfrm>
            <a:prstGeom prst="rect">
              <a:avLst/>
            </a:prstGeom>
            <a:noFill/>
            <a:ln>
              <a:noFill/>
            </a:ln>
          </p:spPr>
          <p:txBody>
            <a:bodyPr wrap="none" lIns="0" tIns="0" rIns="0" bIns="0" anchor="t" anchorCtr="0">
              <a:spAutoFit/>
            </a:bodyPr>
            <a:lstStyle/>
            <a:p>
              <a:pPr algn="l"/>
              <a:r>
                <a:rPr lang="zh-CN" sz="1350" b="1" dirty="0">
                  <a:solidFill>
                    <a:srgbClr val="F5EFE0"/>
                  </a:solidFill>
                  <a:latin typeface="Arial"/>
                  <a:ea typeface="Microsoft YaHei"/>
                  <a:cs typeface="Arial"/>
                </a:rPr>
                <a:t>填内容</a:t>
              </a:r>
            </a:p>
          </p:txBody>
        </p:sp>
        <p:sp>
          <p:nvSpPr>
            <p:cNvPr id="53" name="TextBox 53"/>
            <p:cNvSpPr txBox="1"/>
            <p:nvPr/>
          </p:nvSpPr>
          <p:spPr>
            <a:xfrm>
              <a:off x="9855518" y="5171599"/>
              <a:ext cx="758119" cy="198120"/>
            </a:xfrm>
            <a:prstGeom prst="rect">
              <a:avLst/>
            </a:prstGeom>
            <a:noFill/>
            <a:ln>
              <a:noFill/>
            </a:ln>
          </p:spPr>
          <p:txBody>
            <a:bodyPr wrap="none" lIns="0" tIns="0" rIns="0" bIns="0" anchor="t" anchorCtr="0">
              <a:spAutoFit/>
            </a:bodyPr>
            <a:lstStyle/>
            <a:p>
              <a:pPr algn="l"/>
              <a:r>
                <a:rPr lang="zh-CN" sz="975" dirty="0">
                  <a:solidFill>
                    <a:srgbClr val="F5EFE0"/>
                  </a:solidFill>
                  <a:latin typeface="Arial"/>
                  <a:ea typeface="Microsoft YaHei"/>
                  <a:cs typeface="Arial"/>
                </a:rPr>
                <a:t>手写 / 打字</a:t>
              </a:r>
            </a:p>
          </p:txBody>
        </p:sp>
        <p:sp>
          <p:nvSpPr>
            <p:cNvPr id="54" name="TextBox 54"/>
            <p:cNvSpPr txBox="1"/>
            <p:nvPr/>
          </p:nvSpPr>
          <p:spPr>
            <a:xfrm>
              <a:off x="9855518" y="5343049"/>
              <a:ext cx="758119" cy="198120"/>
            </a:xfrm>
            <a:prstGeom prst="rect">
              <a:avLst/>
            </a:prstGeom>
            <a:noFill/>
            <a:ln>
              <a:noFill/>
            </a:ln>
          </p:spPr>
          <p:txBody>
            <a:bodyPr wrap="none" lIns="0" tIns="0" rIns="0" bIns="0" anchor="t" anchorCtr="0">
              <a:spAutoFit/>
            </a:bodyPr>
            <a:lstStyle/>
            <a:p>
              <a:pPr algn="l"/>
              <a:r>
                <a:rPr lang="zh-CN" sz="975" dirty="0">
                  <a:solidFill>
                    <a:srgbClr val="F5EFE0"/>
                  </a:solidFill>
                  <a:latin typeface="Arial"/>
                  <a:ea typeface="Microsoft YaHei"/>
                  <a:cs typeface="Arial"/>
                </a:rPr>
                <a:t>拼贴 / 漫画</a:t>
              </a:r>
            </a:p>
          </p:txBody>
        </p:sp>
        <p:sp>
          <p:nvSpPr>
            <p:cNvPr id="55" name="TextBox 55"/>
            <p:cNvSpPr txBox="1"/>
            <p:nvPr/>
          </p:nvSpPr>
          <p:spPr>
            <a:xfrm>
              <a:off x="9858375" y="5500688"/>
              <a:ext cx="588645" cy="152400"/>
            </a:xfrm>
            <a:prstGeom prst="rect">
              <a:avLst/>
            </a:prstGeom>
            <a:noFill/>
            <a:ln>
              <a:noFill/>
            </a:ln>
          </p:spPr>
          <p:txBody>
            <a:bodyPr wrap="none" lIns="0" tIns="0" rIns="0" bIns="0" anchor="t" anchorCtr="0">
              <a:spAutoFit/>
            </a:bodyPr>
            <a:lstStyle/>
            <a:p>
              <a:pPr algn="l"/>
              <a:r>
                <a:rPr lang="zh-CN" sz="750" dirty="0">
                  <a:solidFill>
                    <a:srgbClr val="FF5C8A"/>
                  </a:solidFill>
                  <a:latin typeface="Consolas"/>
                  <a:ea typeface="Microsoft YaHei"/>
                  <a:cs typeface="Consolas"/>
                </a:rPr>
                <a:t>→ NO RULES</a:t>
              </a:r>
            </a:p>
          </p:txBody>
        </p:sp>
      </p:grpSp>
      <p:grpSp>
        <p:nvGrpSpPr>
          <p:cNvPr id="62" name="Group 62"/>
          <p:cNvGrpSpPr/>
          <p:nvPr/>
        </p:nvGrpSpPr>
        <p:grpSpPr>
          <a:xfrm>
            <a:off x="571500" y="5943600"/>
            <a:ext cx="11077575" cy="447675"/>
            <a:chOff x="571500" y="5943600"/>
            <a:chExt cx="11077575" cy="447675"/>
          </a:xfrm>
        </p:grpSpPr>
        <p:sp>
          <p:nvSpPr>
            <p:cNvPr id="57" name="Rectangle 57"/>
            <p:cNvSpPr/>
            <p:nvPr/>
          </p:nvSpPr>
          <p:spPr>
            <a:xfrm>
              <a:off x="571500" y="5943600"/>
              <a:ext cx="11049000" cy="419100"/>
            </a:xfrm>
            <a:prstGeom prst="rect">
              <a:avLst/>
            </a:prstGeom>
            <a:solidFill>
              <a:srgbClr val="FF5C8A"/>
            </a:solidFill>
            <a:ln>
              <a:noFill/>
            </a:ln>
          </p:spPr>
        </p:sp>
        <p:sp>
          <p:nvSpPr>
            <p:cNvPr id="58" name="Rectangle 58"/>
            <p:cNvSpPr/>
            <p:nvPr/>
          </p:nvSpPr>
          <p:spPr>
            <a:xfrm>
              <a:off x="600075" y="5972175"/>
              <a:ext cx="11049000" cy="419100"/>
            </a:xfrm>
            <a:prstGeom prst="rect">
              <a:avLst/>
            </a:prstGeom>
            <a:solidFill>
              <a:srgbClr val="1E4DBC">
                <a:alpha val="55000"/>
              </a:srgbClr>
            </a:solidFill>
            <a:ln>
              <a:noFill/>
            </a:ln>
          </p:spPr>
        </p:sp>
        <p:sp>
          <p:nvSpPr>
            <p:cNvPr id="59" name="Rectangle 59"/>
            <p:cNvSpPr/>
            <p:nvPr/>
          </p:nvSpPr>
          <p:spPr>
            <a:xfrm>
              <a:off x="571500" y="5943600"/>
              <a:ext cx="11049000" cy="419100"/>
            </a:xfrm>
            <a:prstGeom prst="rect">
              <a:avLst/>
            </a:prstGeom>
            <a:solidFill>
              <a:srgbClr val="FF5C8A"/>
            </a:solidFill>
            <a:ln>
              <a:noFill/>
            </a:ln>
          </p:spPr>
        </p:sp>
        <p:sp>
          <p:nvSpPr>
            <p:cNvPr id="60" name="TextBox 60"/>
            <p:cNvSpPr txBox="1"/>
            <p:nvPr/>
          </p:nvSpPr>
          <p:spPr>
            <a:xfrm>
              <a:off x="745808" y="6091714"/>
              <a:ext cx="6103419" cy="259080"/>
            </a:xfrm>
            <a:prstGeom prst="rect">
              <a:avLst/>
            </a:prstGeom>
            <a:noFill/>
            <a:ln>
              <a:noFill/>
            </a:ln>
          </p:spPr>
          <p:txBody>
            <a:bodyPr wrap="none" lIns="0" tIns="0" rIns="0" bIns="0" anchor="t" anchorCtr="0">
              <a:spAutoFit/>
            </a:bodyPr>
            <a:lstStyle/>
            <a:p>
              <a:pPr algn="l"/>
              <a:r>
                <a:rPr lang="zh-CN" sz="1275" b="1" dirty="0">
                  <a:solidFill>
                    <a:srgbClr val="F5EFE0"/>
                  </a:solidFill>
                  <a:latin typeface="Arial"/>
                  <a:ea typeface="Microsoft YaHei"/>
                  <a:cs typeface="Arial"/>
                </a:rPr>
                <a:t>硬约束 ＞ 折叠 zine 的总页数必须是 4 的倍数（8 / 12 / 16 / 20 ...）</a:t>
              </a:r>
            </a:p>
          </p:txBody>
        </p:sp>
        <p:sp>
          <p:nvSpPr>
            <p:cNvPr id="61" name="TextBox 61"/>
            <p:cNvSpPr txBox="1"/>
            <p:nvPr/>
          </p:nvSpPr>
          <p:spPr>
            <a:xfrm>
              <a:off x="10107549" y="6124099"/>
              <a:ext cx="1334834" cy="198120"/>
            </a:xfrm>
            <a:prstGeom prst="rect">
              <a:avLst/>
            </a:prstGeom>
            <a:noFill/>
            <a:ln>
              <a:noFill/>
            </a:ln>
          </p:spPr>
          <p:txBody>
            <a:bodyPr wrap="none" lIns="0" tIns="0" rIns="0" bIns="0" anchor="t" anchorCtr="0">
              <a:spAutoFit/>
            </a:bodyPr>
            <a:lstStyle/>
            <a:p>
              <a:pPr algn="r"/>
              <a:r>
                <a:rPr lang="zh-CN" sz="975" dirty="0">
                  <a:solidFill>
                    <a:srgbClr val="F5EFE0"/>
                  </a:solidFill>
                  <a:latin typeface="Consolas"/>
                  <a:ea typeface="Microsoft YaHei"/>
                  <a:cs typeface="Consolas"/>
                </a:rPr>
                <a:t>PAGES ÷ 4 = INTEGER</a:t>
              </a:r>
            </a:p>
          </p:txBody>
        </p:sp>
      </p:grpSp>
      <p:grpSp>
        <p:nvGrpSpPr>
          <p:cNvPr id="65" name="Group 65"/>
          <p:cNvGrpSpPr/>
          <p:nvPr/>
        </p:nvGrpSpPr>
        <p:grpSpPr>
          <a:xfrm>
            <a:off x="561022" y="6578441"/>
            <a:ext cx="11069955" cy="167640"/>
            <a:chOff x="561022" y="6578441"/>
            <a:chExt cx="11069955" cy="167640"/>
          </a:xfrm>
        </p:grpSpPr>
        <p:sp>
          <p:nvSpPr>
            <p:cNvPr id="63" name="TextBox 63"/>
            <p:cNvSpPr txBox="1"/>
            <p:nvPr/>
          </p:nvSpPr>
          <p:spPr>
            <a:xfrm>
              <a:off x="561022" y="6578441"/>
              <a:ext cx="1750004"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P07 · FOLD AN A4 INTO 8 PAGES</a:t>
              </a:r>
            </a:p>
          </p:txBody>
        </p:sp>
        <p:sp>
          <p:nvSpPr>
            <p:cNvPr id="64" name="TextBox 64"/>
            <p:cNvSpPr txBox="1"/>
            <p:nvPr/>
          </p:nvSpPr>
          <p:spPr>
            <a:xfrm>
              <a:off x="10405110" y="6578441"/>
              <a:ext cx="1225867"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ONE PAGE = ONE WHIM</a:t>
              </a:r>
            </a:p>
          </p:txBody>
        </p:sp>
      </p:grpSp>
    </p:spTree>
  </p:cSld>
  <p:clrMapOvr>
    <a:masterClrMapping/>
  </p:clrMapOvr>
  <p:transition xmlns:p14="http://schemas.microsoft.com/office/powerpoint/2010/main" p14:dur="4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680"/>
                            </p:stCondLst>
                            <p:childTnLst>
                              <p:par>
                                <p:cTn id="9" presetID="4"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ox(in)">
                                      <p:cBhvr>
                                        <p:cTn id="11" dur="400"/>
                                        <p:tgtEl>
                                          <p:spTgt spid="23"/>
                                        </p:tgtEl>
                                      </p:cBhvr>
                                    </p:animEffect>
                                  </p:childTnLst>
                                </p:cTn>
                              </p:par>
                            </p:childTnLst>
                          </p:cTn>
                        </p:par>
                        <p:par>
                          <p:cTn id="12" fill="hold">
                            <p:stCondLst>
                              <p:cond delay="1260"/>
                            </p:stCondLst>
                            <p:childTnLst>
                              <p:par>
                                <p:cTn id="13" presetID="4"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ox(in)">
                                      <p:cBhvr>
                                        <p:cTn id="15" dur="400"/>
                                        <p:tgtEl>
                                          <p:spTgt spid="34"/>
                                        </p:tgtEl>
                                      </p:cBhvr>
                                    </p:animEffect>
                                  </p:childTnLst>
                                </p:cTn>
                              </p:par>
                            </p:childTnLst>
                          </p:cTn>
                        </p:par>
                        <p:par>
                          <p:cTn id="16" fill="hold">
                            <p:stCondLst>
                              <p:cond delay="1840"/>
                            </p:stCondLst>
                            <p:childTnLst>
                              <p:par>
                                <p:cTn id="17" presetID="4"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ox(in)">
                                      <p:cBhvr>
                                        <p:cTn id="19" dur="400"/>
                                        <p:tgtEl>
                                          <p:spTgt spid="45"/>
                                        </p:tgtEl>
                                      </p:cBhvr>
                                    </p:animEffect>
                                  </p:childTnLst>
                                </p:cTn>
                              </p:par>
                            </p:childTnLst>
                          </p:cTn>
                        </p:par>
                        <p:par>
                          <p:cTn id="20" fill="hold">
                            <p:stCondLst>
                              <p:cond delay="2420"/>
                            </p:stCondLst>
                            <p:childTnLst>
                              <p:par>
                                <p:cTn id="21" presetID="4" presetClass="entr" presetSubtype="0"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ox(in)">
                                      <p:cBhvr>
                                        <p:cTn id="23" dur="400"/>
                                        <p:tgtEl>
                                          <p:spTgt spid="56"/>
                                        </p:tgtEl>
                                      </p:cBhvr>
                                    </p:animEffect>
                                  </p:childTnLst>
                                </p:cTn>
                              </p:par>
                            </p:childTnLst>
                          </p:cTn>
                        </p:par>
                        <p:par>
                          <p:cTn id="24" fill="hold">
                            <p:stCondLst>
                              <p:cond delay="3020"/>
                            </p:stCondLst>
                            <p:childTnLst>
                              <p:par>
                                <p:cTn id="25" presetID="22" presetClass="entr" presetSubtype="1"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left)">
                                      <p:cBhvr>
                                        <p:cTn id="27" dur="45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34" grpId="0"/>
      <p:bldP spid="45" grpId="0"/>
      <p:bldP spid="56" grpId="0"/>
      <p:bldP spid="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sp>
        <p:nvSpPr>
          <p:cNvPr id="3" name="Rectangle 3"/>
          <p:cNvSpPr/>
          <p:nvPr/>
        </p:nvSpPr>
        <p:spPr>
          <a:xfrm>
            <a:off x="0" y="0"/>
            <a:ext cx="12192000" cy="6858000"/>
          </a:xfrm>
          <a:prstGeom prst="rect">
            <a:avLst/>
          </a:prstGeom>
          <a:noFill/>
          <a:ln>
            <a:noFill/>
          </a:ln>
        </p:spPr>
      </p:sp>
      <p:grpSp>
        <p:nvGrpSpPr>
          <p:cNvPr id="9" name="Group 9"/>
          <p:cNvGrpSpPr/>
          <p:nvPr/>
        </p:nvGrpSpPr>
        <p:grpSpPr>
          <a:xfrm>
            <a:off x="571500" y="533400"/>
            <a:ext cx="6370701" cy="778669"/>
            <a:chOff x="571500" y="533400"/>
            <a:chExt cx="6370701" cy="778669"/>
          </a:xfrm>
        </p:grpSpPr>
        <p:sp>
          <p:nvSpPr>
            <p:cNvPr id="4" name="Rectangle 4"/>
            <p:cNvSpPr/>
            <p:nvPr/>
          </p:nvSpPr>
          <p:spPr>
            <a:xfrm>
              <a:off x="571500" y="533400"/>
              <a:ext cx="133350" cy="647700"/>
            </a:xfrm>
            <a:prstGeom prst="rect">
              <a:avLst/>
            </a:prstGeom>
            <a:solidFill>
              <a:srgbClr val="1E4DBC"/>
            </a:solidFill>
            <a:ln>
              <a:noFill/>
            </a:ln>
          </p:spPr>
        </p:sp>
        <p:sp>
          <p:nvSpPr>
            <p:cNvPr id="5" name="Rectangle 5"/>
            <p:cNvSpPr/>
            <p:nvPr/>
          </p:nvSpPr>
          <p:spPr>
            <a:xfrm>
              <a:off x="600075" y="561975"/>
              <a:ext cx="133350" cy="647700"/>
            </a:xfrm>
            <a:prstGeom prst="rect">
              <a:avLst/>
            </a:prstGeom>
            <a:solidFill>
              <a:srgbClr val="FF5C8A">
                <a:alpha val="70000"/>
              </a:srgbClr>
            </a:solidFill>
            <a:ln>
              <a:noFill/>
            </a:ln>
          </p:spPr>
        </p:sp>
        <p:sp>
          <p:nvSpPr>
            <p:cNvPr id="6" name="Rectangle 6"/>
            <p:cNvSpPr/>
            <p:nvPr/>
          </p:nvSpPr>
          <p:spPr>
            <a:xfrm>
              <a:off x="571500" y="533400"/>
              <a:ext cx="133350" cy="647700"/>
            </a:xfrm>
            <a:prstGeom prst="rect">
              <a:avLst/>
            </a:prstGeom>
            <a:solidFill>
              <a:srgbClr val="1E4DBC"/>
            </a:solidFill>
            <a:ln>
              <a:noFill/>
            </a:ln>
          </p:spPr>
        </p:sp>
        <p:sp>
          <p:nvSpPr>
            <p:cNvPr id="7" name="TextBox 7"/>
            <p:cNvSpPr txBox="1"/>
            <p:nvPr/>
          </p:nvSpPr>
          <p:spPr>
            <a:xfrm>
              <a:off x="830580" y="544830"/>
              <a:ext cx="6111621" cy="731520"/>
            </a:xfrm>
            <a:prstGeom prst="rect">
              <a:avLst/>
            </a:prstGeom>
            <a:noFill/>
            <a:ln>
              <a:noFill/>
            </a:ln>
          </p:spPr>
          <p:txBody>
            <a:bodyPr wrap="none" lIns="0" tIns="0" rIns="0" bIns="0" anchor="t" anchorCtr="0">
              <a:spAutoFit/>
            </a:bodyPr>
            <a:lstStyle/>
            <a:p>
              <a:pPr algn="l"/>
              <a:r>
                <a:rPr lang="zh-CN" sz="3600" dirty="0">
                  <a:solidFill>
                    <a:srgbClr val="1A1A1A"/>
                  </a:solidFill>
                  <a:latin typeface="Impact"/>
                  <a:ea typeface="Microsoft YaHei"/>
                  <a:cs typeface="Impact"/>
                </a:rPr>
                <a:t>你能填的东西 ＞ 6 种内容</a:t>
              </a:r>
            </a:p>
          </p:txBody>
        </p:sp>
        <p:sp>
          <p:nvSpPr>
            <p:cNvPr id="8" name="TextBox 8"/>
            <p:cNvSpPr txBox="1"/>
            <p:nvPr/>
          </p:nvSpPr>
          <p:spPr>
            <a:xfrm>
              <a:off x="863918" y="1113949"/>
              <a:ext cx="3933611" cy="198120"/>
            </a:xfrm>
            <a:prstGeom prst="rect">
              <a:avLst/>
            </a:prstGeom>
            <a:noFill/>
            <a:ln>
              <a:noFill/>
            </a:ln>
          </p:spPr>
          <p:txBody>
            <a:bodyPr wrap="none" lIns="0" tIns="0" rIns="0" bIns="0" anchor="t" anchorCtr="0">
              <a:spAutoFit/>
            </a:bodyPr>
            <a:lstStyle/>
            <a:p>
              <a:pPr algn="l"/>
              <a:r>
                <a:rPr lang="zh-CN" sz="975" dirty="0">
                  <a:solidFill>
                    <a:srgbClr val="5A5A5A"/>
                  </a:solidFill>
                  <a:latin typeface="Consolas"/>
                  <a:ea typeface="Microsoft YaHei"/>
                  <a:cs typeface="Consolas"/>
                </a:rPr>
                <a:t>SIX CONTENT TYPES · THERE ARE NO MISTAKES · JUST WHIMS</a:t>
              </a:r>
            </a:p>
          </p:txBody>
        </p:sp>
      </p:grpSp>
      <p:sp>
        <p:nvSpPr>
          <p:cNvPr id="10" name="Line 10"/>
          <p:cNvSpPr/>
          <p:nvPr/>
        </p:nvSpPr>
        <p:spPr>
          <a:xfrm>
            <a:off x="571500" y="1447800"/>
            <a:ext cx="11049000" cy="9525"/>
          </a:xfrm>
          <a:custGeom>
            <a:avLst/>
            <a:gdLst/>
            <a:ahLst/>
            <a:cxnLst/>
            <a:rect l="l" t="t" r="r" b="b"/>
            <a:pathLst>
              <a:path w="11049000" h="9525">
                <a:moveTo>
                  <a:pt x="0" y="0"/>
                </a:moveTo>
                <a:lnTo>
                  <a:pt x="11049000" y="0"/>
                </a:lnTo>
              </a:path>
            </a:pathLst>
          </a:custGeom>
          <a:noFill/>
          <a:ln w="28575">
            <a:solidFill>
              <a:srgbClr val="1A1A1A"/>
            </a:solidFill>
          </a:ln>
        </p:spPr>
      </p:sp>
      <p:grpSp>
        <p:nvGrpSpPr>
          <p:cNvPr id="24" name="Group 24"/>
          <p:cNvGrpSpPr/>
          <p:nvPr/>
        </p:nvGrpSpPr>
        <p:grpSpPr>
          <a:xfrm>
            <a:off x="571500" y="1714500"/>
            <a:ext cx="3648075" cy="2314575"/>
            <a:chOff x="571500" y="1714500"/>
            <a:chExt cx="3648075" cy="2314575"/>
          </a:xfrm>
        </p:grpSpPr>
        <p:sp>
          <p:nvSpPr>
            <p:cNvPr id="11" name="Rectangle 11"/>
            <p:cNvSpPr/>
            <p:nvPr/>
          </p:nvSpPr>
          <p:spPr>
            <a:xfrm>
              <a:off x="571500" y="1714500"/>
              <a:ext cx="3619500" cy="2286000"/>
            </a:xfrm>
            <a:prstGeom prst="rect">
              <a:avLst/>
            </a:prstGeom>
            <a:solidFill>
              <a:srgbClr val="1E4DBC"/>
            </a:solidFill>
            <a:ln>
              <a:noFill/>
            </a:ln>
          </p:spPr>
        </p:sp>
        <p:sp>
          <p:nvSpPr>
            <p:cNvPr id="12" name="Rectangle 12"/>
            <p:cNvSpPr/>
            <p:nvPr/>
          </p:nvSpPr>
          <p:spPr>
            <a:xfrm>
              <a:off x="600075" y="1743075"/>
              <a:ext cx="3619500" cy="2286000"/>
            </a:xfrm>
            <a:prstGeom prst="rect">
              <a:avLst/>
            </a:prstGeom>
            <a:solidFill>
              <a:srgbClr val="FF5C8A">
                <a:alpha val="55000"/>
              </a:srgbClr>
            </a:solidFill>
            <a:ln>
              <a:noFill/>
            </a:ln>
          </p:spPr>
        </p:sp>
        <p:sp>
          <p:nvSpPr>
            <p:cNvPr id="13" name="Rectangle 13"/>
            <p:cNvSpPr/>
            <p:nvPr/>
          </p:nvSpPr>
          <p:spPr>
            <a:xfrm>
              <a:off x="571500" y="1714500"/>
              <a:ext cx="3619500" cy="2286000"/>
            </a:xfrm>
            <a:prstGeom prst="rect">
              <a:avLst/>
            </a:prstGeom>
            <a:solidFill>
              <a:srgbClr val="1E4DBC"/>
            </a:solidFill>
            <a:ln>
              <a:noFill/>
            </a:ln>
          </p:spPr>
        </p:sp>
        <p:sp>
          <p:nvSpPr>
            <p:cNvPr id="14" name="TextBox 14"/>
            <p:cNvSpPr txBox="1"/>
            <p:nvPr/>
          </p:nvSpPr>
          <p:spPr>
            <a:xfrm>
              <a:off x="3434620" y="1796415"/>
              <a:ext cx="493490" cy="670560"/>
            </a:xfrm>
            <a:prstGeom prst="rect">
              <a:avLst/>
            </a:prstGeom>
            <a:noFill/>
            <a:ln>
              <a:noFill/>
            </a:ln>
          </p:spPr>
          <p:txBody>
            <a:bodyPr wrap="none" lIns="0" tIns="0" rIns="0" bIns="0" anchor="t" anchorCtr="0">
              <a:spAutoFit/>
            </a:bodyPr>
            <a:lstStyle/>
            <a:p>
              <a:pPr algn="r"/>
              <a:r>
                <a:rPr lang="zh-CN" sz="3300" dirty="0">
                  <a:solidFill>
                    <a:srgbClr val="FF5C8A"/>
                  </a:solidFill>
                  <a:latin typeface="Impact"/>
                  <a:ea typeface="Microsoft YaHei"/>
                  <a:cs typeface="Impact"/>
                </a:rPr>
                <a:t>01</a:t>
              </a:r>
            </a:p>
          </p:txBody>
        </p:sp>
        <p:grpSp>
          <p:nvGrpSpPr>
            <p:cNvPr id="17" name="Group 17"/>
            <p:cNvGrpSpPr/>
            <p:nvPr/>
          </p:nvGrpSpPr>
          <p:grpSpPr>
            <a:xfrm>
              <a:off x="852488" y="1905000"/>
              <a:ext cx="500062" cy="500063"/>
              <a:chOff x="852488" y="1905000"/>
              <a:chExt cx="500062" cy="500063"/>
            </a:xfrm>
          </p:grpSpPr>
          <p:sp>
            <p:nvSpPr>
              <p:cNvPr id="15" name="Freeform 15"/>
              <p:cNvSpPr/>
              <p:nvPr/>
            </p:nvSpPr>
            <p:spPr>
              <a:xfrm>
                <a:off x="852488" y="2028586"/>
                <a:ext cx="376477" cy="376477"/>
              </a:xfrm>
              <a:custGeom>
                <a:avLst/>
                <a:gdLst/>
                <a:ahLst/>
                <a:cxnLst/>
                <a:rect l="l" t="t" r="r" b="b"/>
                <a:pathLst>
                  <a:path w="376477" h="376477">
                    <a:moveTo>
                      <a:pt x="243127" y="0"/>
                    </a:moveTo>
                    <a:lnTo>
                      <a:pt x="0" y="243127"/>
                    </a:lnTo>
                    <a:lnTo>
                      <a:pt x="0" y="376477"/>
                    </a:lnTo>
                    <a:lnTo>
                      <a:pt x="133350" y="376477"/>
                    </a:lnTo>
                    <a:lnTo>
                      <a:pt x="376477" y="133350"/>
                    </a:lnTo>
                    <a:lnTo>
                      <a:pt x="243127" y="0"/>
                    </a:lnTo>
                    <a:close/>
                  </a:path>
                </a:pathLst>
              </a:custGeom>
              <a:solidFill>
                <a:srgbClr val="F5EFE0"/>
              </a:solidFill>
              <a:ln>
                <a:noFill/>
              </a:ln>
            </p:spPr>
          </p:sp>
          <p:sp>
            <p:nvSpPr>
              <p:cNvPr id="16" name="Freeform 16"/>
              <p:cNvSpPr/>
              <p:nvPr/>
            </p:nvSpPr>
            <p:spPr>
              <a:xfrm>
                <a:off x="1142761" y="1905000"/>
                <a:ext cx="209789" cy="209789"/>
              </a:xfrm>
              <a:custGeom>
                <a:avLst/>
                <a:gdLst/>
                <a:ahLst/>
                <a:cxnLst/>
                <a:rect l="l" t="t" r="r" b="b"/>
                <a:pathLst>
                  <a:path w="209789" h="209789">
                    <a:moveTo>
                      <a:pt x="0" y="76439"/>
                    </a:moveTo>
                    <a:lnTo>
                      <a:pt x="133350" y="209789"/>
                    </a:lnTo>
                    <a:lnTo>
                      <a:pt x="182172" y="160968"/>
                    </a:lnTo>
                    <a:cubicBezTo>
                      <a:pt x="199855" y="143284"/>
                      <a:pt x="209789" y="119301"/>
                      <a:pt x="209789" y="94293"/>
                    </a:cubicBezTo>
                    <a:cubicBezTo>
                      <a:pt x="209789" y="42216"/>
                      <a:pt x="167574" y="0"/>
                      <a:pt x="115497" y="0"/>
                    </a:cubicBezTo>
                    <a:cubicBezTo>
                      <a:pt x="90488" y="0"/>
                      <a:pt x="66505" y="9934"/>
                      <a:pt x="48822" y="27618"/>
                    </a:cubicBezTo>
                    <a:lnTo>
                      <a:pt x="0" y="76439"/>
                    </a:lnTo>
                    <a:close/>
                  </a:path>
                </a:pathLst>
              </a:custGeom>
              <a:solidFill>
                <a:srgbClr val="F5EFE0"/>
              </a:solidFill>
              <a:ln>
                <a:noFill/>
              </a:ln>
            </p:spPr>
          </p:sp>
        </p:grpSp>
        <p:sp>
          <p:nvSpPr>
            <p:cNvPr id="18" name="TextBox 18"/>
            <p:cNvSpPr txBox="1"/>
            <p:nvPr/>
          </p:nvSpPr>
          <p:spPr>
            <a:xfrm>
              <a:off x="798195" y="2622232"/>
              <a:ext cx="1345023" cy="335280"/>
            </a:xfrm>
            <a:prstGeom prst="rect">
              <a:avLst/>
            </a:prstGeom>
            <a:noFill/>
            <a:ln>
              <a:noFill/>
            </a:ln>
          </p:spPr>
          <p:txBody>
            <a:bodyPr wrap="none" lIns="0" tIns="0" rIns="0" bIns="0" anchor="t" anchorCtr="0">
              <a:spAutoFit/>
            </a:bodyPr>
            <a:lstStyle/>
            <a:p>
              <a:pPr algn="l"/>
              <a:r>
                <a:rPr lang="zh-CN" sz="1650" b="1" dirty="0">
                  <a:solidFill>
                    <a:srgbClr val="F5EFE0"/>
                  </a:solidFill>
                  <a:latin typeface="Arial"/>
                  <a:ea typeface="Microsoft YaHei"/>
                  <a:cs typeface="Arial"/>
                </a:rPr>
                <a:t>草图 / 漫画</a:t>
              </a:r>
            </a:p>
          </p:txBody>
        </p:sp>
        <p:sp>
          <p:nvSpPr>
            <p:cNvPr id="19" name="TextBox 19"/>
            <p:cNvSpPr txBox="1"/>
            <p:nvPr/>
          </p:nvSpPr>
          <p:spPr>
            <a:xfrm>
              <a:off x="808672" y="2958941"/>
              <a:ext cx="1400580" cy="167640"/>
            </a:xfrm>
            <a:prstGeom prst="rect">
              <a:avLst/>
            </a:prstGeom>
            <a:noFill/>
            <a:ln>
              <a:noFill/>
            </a:ln>
          </p:spPr>
          <p:txBody>
            <a:bodyPr wrap="none" lIns="0" tIns="0" rIns="0" bIns="0" anchor="t" anchorCtr="0">
              <a:spAutoFit/>
            </a:bodyPr>
            <a:lstStyle/>
            <a:p>
              <a:pPr algn="l"/>
              <a:r>
                <a:rPr lang="zh-CN" sz="825" dirty="0">
                  <a:solidFill>
                    <a:srgbClr val="FF5C8A"/>
                  </a:solidFill>
                  <a:latin typeface="Consolas"/>
                  <a:ea typeface="Microsoft YaHei"/>
                  <a:cs typeface="Consolas"/>
                </a:rPr>
                <a:t>SKETCHES &amp; MINI-COMICS</a:t>
              </a:r>
            </a:p>
          </p:txBody>
        </p:sp>
        <p:sp>
          <p:nvSpPr>
            <p:cNvPr id="20" name="Line 20"/>
            <p:cNvSpPr/>
            <p:nvPr/>
          </p:nvSpPr>
          <p:spPr>
            <a:xfrm>
              <a:off x="819150" y="3162300"/>
              <a:ext cx="1085850" cy="9525"/>
            </a:xfrm>
            <a:custGeom>
              <a:avLst/>
              <a:gdLst/>
              <a:ahLst/>
              <a:cxnLst/>
              <a:rect l="l" t="t" r="r" b="b"/>
              <a:pathLst>
                <a:path w="1085850" h="9525">
                  <a:moveTo>
                    <a:pt x="0" y="0"/>
                  </a:moveTo>
                  <a:lnTo>
                    <a:pt x="1085850" y="0"/>
                  </a:lnTo>
                </a:path>
              </a:pathLst>
            </a:custGeom>
            <a:noFill/>
            <a:ln w="19050">
              <a:solidFill>
                <a:srgbClr val="F5EFE0"/>
              </a:solidFill>
            </a:ln>
          </p:spPr>
        </p:sp>
        <p:sp>
          <p:nvSpPr>
            <p:cNvPr id="21" name="TextBox 21"/>
            <p:cNvSpPr txBox="1"/>
            <p:nvPr/>
          </p:nvSpPr>
          <p:spPr>
            <a:xfrm>
              <a:off x="805815" y="3315652"/>
              <a:ext cx="1843897"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涂鸦、4 格漫画、手绘日记</a:t>
              </a:r>
            </a:p>
          </p:txBody>
        </p:sp>
        <p:sp>
          <p:nvSpPr>
            <p:cNvPr id="22" name="TextBox 22"/>
            <p:cNvSpPr txBox="1"/>
            <p:nvPr/>
          </p:nvSpPr>
          <p:spPr>
            <a:xfrm>
              <a:off x="805815" y="3525202"/>
              <a:ext cx="1560195"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字丑也行，构图弱也行</a:t>
              </a:r>
            </a:p>
          </p:txBody>
        </p:sp>
        <p:sp>
          <p:nvSpPr>
            <p:cNvPr id="23" name="TextBox 23"/>
            <p:cNvSpPr txBox="1"/>
            <p:nvPr/>
          </p:nvSpPr>
          <p:spPr>
            <a:xfrm>
              <a:off x="805815" y="3734752"/>
              <a:ext cx="1177964" cy="213360"/>
            </a:xfrm>
            <a:prstGeom prst="rect">
              <a:avLst/>
            </a:prstGeom>
            <a:noFill/>
            <a:ln>
              <a:noFill/>
            </a:ln>
          </p:spPr>
          <p:txBody>
            <a:bodyPr wrap="none" lIns="0" tIns="0" rIns="0" bIns="0" anchor="t" anchorCtr="0">
              <a:spAutoFit/>
            </a:bodyPr>
            <a:lstStyle/>
            <a:p>
              <a:pPr algn="l"/>
              <a:r>
                <a:rPr lang="zh-CN" sz="1050" b="1" dirty="0">
                  <a:solidFill>
                    <a:srgbClr val="FF5C8A"/>
                  </a:solidFill>
                  <a:latin typeface="Arial"/>
                  <a:ea typeface="Microsoft YaHei"/>
                  <a:cs typeface="Arial"/>
                </a:rPr>
                <a:t>画得不像 = 风格</a:t>
              </a:r>
            </a:p>
          </p:txBody>
        </p:sp>
      </p:grpSp>
      <p:grpSp>
        <p:nvGrpSpPr>
          <p:cNvPr id="36" name="Group 36"/>
          <p:cNvGrpSpPr/>
          <p:nvPr/>
        </p:nvGrpSpPr>
        <p:grpSpPr>
          <a:xfrm>
            <a:off x="4286250" y="1714500"/>
            <a:ext cx="3648075" cy="2314575"/>
            <a:chOff x="4286250" y="1714500"/>
            <a:chExt cx="3648075" cy="2314575"/>
          </a:xfrm>
        </p:grpSpPr>
        <p:sp>
          <p:nvSpPr>
            <p:cNvPr id="25" name="Rectangle 25"/>
            <p:cNvSpPr/>
            <p:nvPr/>
          </p:nvSpPr>
          <p:spPr>
            <a:xfrm>
              <a:off x="4286250" y="1714500"/>
              <a:ext cx="3619500" cy="2286000"/>
            </a:xfrm>
            <a:prstGeom prst="rect">
              <a:avLst/>
            </a:prstGeom>
            <a:solidFill>
              <a:srgbClr val="FF5C8A"/>
            </a:solidFill>
            <a:ln>
              <a:noFill/>
            </a:ln>
          </p:spPr>
        </p:sp>
        <p:sp>
          <p:nvSpPr>
            <p:cNvPr id="26" name="Rectangle 26"/>
            <p:cNvSpPr/>
            <p:nvPr/>
          </p:nvSpPr>
          <p:spPr>
            <a:xfrm>
              <a:off x="4314825" y="1743075"/>
              <a:ext cx="3619500" cy="2286000"/>
            </a:xfrm>
            <a:prstGeom prst="rect">
              <a:avLst/>
            </a:prstGeom>
            <a:solidFill>
              <a:srgbClr val="1E4DBC">
                <a:alpha val="55000"/>
              </a:srgbClr>
            </a:solidFill>
            <a:ln>
              <a:noFill/>
            </a:ln>
          </p:spPr>
        </p:sp>
        <p:sp>
          <p:nvSpPr>
            <p:cNvPr id="27" name="Rectangle 27"/>
            <p:cNvSpPr/>
            <p:nvPr/>
          </p:nvSpPr>
          <p:spPr>
            <a:xfrm>
              <a:off x="4286250" y="1714500"/>
              <a:ext cx="3619500" cy="2286000"/>
            </a:xfrm>
            <a:prstGeom prst="rect">
              <a:avLst/>
            </a:prstGeom>
            <a:solidFill>
              <a:srgbClr val="FF5C8A"/>
            </a:solidFill>
            <a:ln>
              <a:noFill/>
            </a:ln>
          </p:spPr>
        </p:sp>
        <p:sp>
          <p:nvSpPr>
            <p:cNvPr id="28" name="TextBox 28"/>
            <p:cNvSpPr txBox="1"/>
            <p:nvPr/>
          </p:nvSpPr>
          <p:spPr>
            <a:xfrm>
              <a:off x="7028879" y="1796415"/>
              <a:ext cx="613982" cy="670560"/>
            </a:xfrm>
            <a:prstGeom prst="rect">
              <a:avLst/>
            </a:prstGeom>
            <a:noFill/>
            <a:ln>
              <a:noFill/>
            </a:ln>
          </p:spPr>
          <p:txBody>
            <a:bodyPr wrap="none" lIns="0" tIns="0" rIns="0" bIns="0" anchor="t" anchorCtr="0">
              <a:spAutoFit/>
            </a:bodyPr>
            <a:lstStyle/>
            <a:p>
              <a:pPr algn="r"/>
              <a:r>
                <a:rPr lang="zh-CN" sz="3300" dirty="0">
                  <a:solidFill>
                    <a:srgbClr val="F5EFE0"/>
                  </a:solidFill>
                  <a:latin typeface="Impact"/>
                  <a:ea typeface="Microsoft YaHei"/>
                  <a:cs typeface="Impact"/>
                </a:rPr>
                <a:t>02</a:t>
              </a:r>
            </a:p>
          </p:txBody>
        </p:sp>
        <p:sp>
          <p:nvSpPr>
            <p:cNvPr id="29" name="Freeform 29"/>
            <p:cNvSpPr/>
            <p:nvPr/>
          </p:nvSpPr>
          <p:spPr>
            <a:xfrm>
              <a:off x="4533900" y="1905000"/>
              <a:ext cx="533400" cy="533400"/>
            </a:xfrm>
            <a:custGeom>
              <a:avLst/>
              <a:gdLst/>
              <a:ahLst/>
              <a:cxnLst/>
              <a:rect l="l" t="t" r="r" b="b"/>
              <a:pathLst>
                <a:path w="533400" h="533400">
                  <a:moveTo>
                    <a:pt x="366712" y="0"/>
                  </a:moveTo>
                  <a:lnTo>
                    <a:pt x="533400" y="166688"/>
                  </a:lnTo>
                  <a:lnTo>
                    <a:pt x="466725" y="233362"/>
                  </a:lnTo>
                  <a:lnTo>
                    <a:pt x="466725" y="400050"/>
                  </a:lnTo>
                  <a:lnTo>
                    <a:pt x="100012" y="533400"/>
                  </a:lnTo>
                  <a:lnTo>
                    <a:pt x="73580" y="506967"/>
                  </a:lnTo>
                  <a:lnTo>
                    <a:pt x="216092" y="364456"/>
                  </a:lnTo>
                  <a:cubicBezTo>
                    <a:pt x="221600" y="365926"/>
                    <a:pt x="227390" y="366712"/>
                    <a:pt x="233362" y="366712"/>
                  </a:cubicBezTo>
                  <a:cubicBezTo>
                    <a:pt x="270186" y="366712"/>
                    <a:pt x="300038" y="336862"/>
                    <a:pt x="300038" y="300038"/>
                  </a:cubicBezTo>
                  <a:cubicBezTo>
                    <a:pt x="300038" y="263214"/>
                    <a:pt x="270186" y="233362"/>
                    <a:pt x="233362" y="233362"/>
                  </a:cubicBezTo>
                  <a:cubicBezTo>
                    <a:pt x="196539" y="233362"/>
                    <a:pt x="166688" y="263214"/>
                    <a:pt x="166688" y="300038"/>
                  </a:cubicBezTo>
                  <a:cubicBezTo>
                    <a:pt x="166688" y="306010"/>
                    <a:pt x="167473" y="311800"/>
                    <a:pt x="168946" y="317308"/>
                  </a:cubicBezTo>
                  <a:lnTo>
                    <a:pt x="26433" y="459821"/>
                  </a:lnTo>
                  <a:lnTo>
                    <a:pt x="0" y="433388"/>
                  </a:lnTo>
                  <a:lnTo>
                    <a:pt x="133350" y="66675"/>
                  </a:lnTo>
                  <a:lnTo>
                    <a:pt x="300038" y="66675"/>
                  </a:lnTo>
                  <a:lnTo>
                    <a:pt x="366712" y="0"/>
                  </a:lnTo>
                  <a:close/>
                </a:path>
              </a:pathLst>
            </a:custGeom>
            <a:solidFill>
              <a:srgbClr val="1A1A1A"/>
            </a:solidFill>
            <a:ln>
              <a:noFill/>
            </a:ln>
          </p:spPr>
        </p:sp>
        <p:sp>
          <p:nvSpPr>
            <p:cNvPr id="30" name="TextBox 30"/>
            <p:cNvSpPr txBox="1"/>
            <p:nvPr/>
          </p:nvSpPr>
          <p:spPr>
            <a:xfrm>
              <a:off x="4512945" y="2622232"/>
              <a:ext cx="1889041" cy="335280"/>
            </a:xfrm>
            <a:prstGeom prst="rect">
              <a:avLst/>
            </a:prstGeom>
            <a:noFill/>
            <a:ln>
              <a:noFill/>
            </a:ln>
          </p:spPr>
          <p:txBody>
            <a:bodyPr wrap="none" lIns="0" tIns="0" rIns="0" bIns="0" anchor="t" anchorCtr="0">
              <a:spAutoFit/>
            </a:bodyPr>
            <a:lstStyle/>
            <a:p>
              <a:pPr algn="l"/>
              <a:r>
                <a:rPr lang="zh-CN" sz="1650" b="1" dirty="0">
                  <a:solidFill>
                    <a:srgbClr val="1A1A1A"/>
                  </a:solidFill>
                  <a:latin typeface="Arial"/>
                  <a:ea typeface="Microsoft YaHei"/>
                  <a:cs typeface="Arial"/>
                </a:rPr>
                <a:t>诗 / 宣言 / 短文</a:t>
              </a:r>
            </a:p>
          </p:txBody>
        </p:sp>
        <p:sp>
          <p:nvSpPr>
            <p:cNvPr id="31" name="TextBox 31"/>
            <p:cNvSpPr txBox="1"/>
            <p:nvPr/>
          </p:nvSpPr>
          <p:spPr>
            <a:xfrm>
              <a:off x="4523422" y="2958941"/>
              <a:ext cx="1262015" cy="167640"/>
            </a:xfrm>
            <a:prstGeom prst="rect">
              <a:avLst/>
            </a:prstGeom>
            <a:noFill/>
            <a:ln>
              <a:noFill/>
            </a:ln>
          </p:spPr>
          <p:txBody>
            <a:bodyPr wrap="none" lIns="0" tIns="0" rIns="0" bIns="0" anchor="t" anchorCtr="0">
              <a:spAutoFit/>
            </a:bodyPr>
            <a:lstStyle/>
            <a:p>
              <a:pPr algn="l"/>
              <a:r>
                <a:rPr lang="zh-CN" sz="825" dirty="0">
                  <a:solidFill>
                    <a:srgbClr val="1E4DBC"/>
                  </a:solidFill>
                  <a:latin typeface="Consolas"/>
                  <a:ea typeface="Microsoft YaHei"/>
                  <a:cs typeface="Consolas"/>
                </a:rPr>
                <a:t>POETRY &amp; MANIFESTOS</a:t>
              </a:r>
            </a:p>
          </p:txBody>
        </p:sp>
        <p:sp>
          <p:nvSpPr>
            <p:cNvPr id="32" name="Line 32"/>
            <p:cNvSpPr/>
            <p:nvPr/>
          </p:nvSpPr>
          <p:spPr>
            <a:xfrm>
              <a:off x="4533900" y="3162300"/>
              <a:ext cx="1085850" cy="9525"/>
            </a:xfrm>
            <a:custGeom>
              <a:avLst/>
              <a:gdLst/>
              <a:ahLst/>
              <a:cxnLst/>
              <a:rect l="l" t="t" r="r" b="b"/>
              <a:pathLst>
                <a:path w="1085850" h="9525">
                  <a:moveTo>
                    <a:pt x="0" y="0"/>
                  </a:moveTo>
                  <a:lnTo>
                    <a:pt x="1085850" y="0"/>
                  </a:lnTo>
                </a:path>
              </a:pathLst>
            </a:custGeom>
            <a:noFill/>
            <a:ln w="19050">
              <a:solidFill>
                <a:srgbClr val="1A1A1A"/>
              </a:solidFill>
            </a:ln>
          </p:spPr>
        </p:sp>
        <p:sp>
          <p:nvSpPr>
            <p:cNvPr id="33" name="TextBox 33"/>
            <p:cNvSpPr txBox="1"/>
            <p:nvPr/>
          </p:nvSpPr>
          <p:spPr>
            <a:xfrm>
              <a:off x="4520565" y="3315652"/>
              <a:ext cx="2127599" cy="213360"/>
            </a:xfrm>
            <a:prstGeom prst="rect">
              <a:avLst/>
            </a:prstGeom>
            <a:noFill/>
            <a:ln>
              <a:noFill/>
            </a:ln>
          </p:spPr>
          <p:txBody>
            <a:bodyPr wrap="none" lIns="0" tIns="0" rIns="0" bIns="0" anchor="t" anchorCtr="0">
              <a:spAutoFit/>
            </a:bodyPr>
            <a:lstStyle/>
            <a:p>
              <a:pPr algn="l"/>
              <a:r>
                <a:rPr lang="zh-CN" sz="1050" dirty="0">
                  <a:solidFill>
                    <a:srgbClr val="1A1A1A"/>
                  </a:solidFill>
                  <a:latin typeface="Arial"/>
                  <a:ea typeface="Microsoft YaHei"/>
                  <a:cs typeface="Arial"/>
                </a:rPr>
                <a:t>100 字宣言、一句口号、一首诗</a:t>
              </a:r>
            </a:p>
          </p:txBody>
        </p:sp>
        <p:sp>
          <p:nvSpPr>
            <p:cNvPr id="34" name="TextBox 34"/>
            <p:cNvSpPr txBox="1"/>
            <p:nvPr/>
          </p:nvSpPr>
          <p:spPr>
            <a:xfrm>
              <a:off x="4520565" y="3525202"/>
              <a:ext cx="2211943" cy="213360"/>
            </a:xfrm>
            <a:prstGeom prst="rect">
              <a:avLst/>
            </a:prstGeom>
            <a:noFill/>
            <a:ln>
              <a:noFill/>
            </a:ln>
          </p:spPr>
          <p:txBody>
            <a:bodyPr wrap="none" lIns="0" tIns="0" rIns="0" bIns="0" anchor="t" anchorCtr="0">
              <a:spAutoFit/>
            </a:bodyPr>
            <a:lstStyle/>
            <a:p>
              <a:pPr algn="l"/>
              <a:r>
                <a:rPr lang="zh-CN" sz="1050" dirty="0">
                  <a:solidFill>
                    <a:srgbClr val="1A1A1A"/>
                  </a:solidFill>
                  <a:latin typeface="Arial"/>
                  <a:ea typeface="Microsoft YaHei"/>
                  <a:cs typeface="Arial"/>
                </a:rPr>
                <a:t>Riot Grrrl Manifesto 就是范式</a:t>
              </a:r>
            </a:p>
          </p:txBody>
        </p:sp>
        <p:sp>
          <p:nvSpPr>
            <p:cNvPr id="35" name="TextBox 35"/>
            <p:cNvSpPr txBox="1"/>
            <p:nvPr/>
          </p:nvSpPr>
          <p:spPr>
            <a:xfrm>
              <a:off x="4520565" y="3734752"/>
              <a:ext cx="1250423" cy="213360"/>
            </a:xfrm>
            <a:prstGeom prst="rect">
              <a:avLst/>
            </a:prstGeom>
            <a:noFill/>
            <a:ln>
              <a:noFill/>
            </a:ln>
          </p:spPr>
          <p:txBody>
            <a:bodyPr wrap="none" lIns="0" tIns="0" rIns="0" bIns="0" anchor="t" anchorCtr="0">
              <a:spAutoFit/>
            </a:bodyPr>
            <a:lstStyle/>
            <a:p>
              <a:pPr algn="l"/>
              <a:r>
                <a:rPr lang="zh-CN" sz="1050" b="1" dirty="0">
                  <a:solidFill>
                    <a:srgbClr val="1E4DBC"/>
                  </a:solidFill>
                  <a:latin typeface="Arial"/>
                  <a:ea typeface="Microsoft YaHei"/>
                  <a:cs typeface="Arial"/>
                </a:rPr>
                <a:t>短而准 ＞ 长而虚</a:t>
              </a:r>
            </a:p>
          </p:txBody>
        </p:sp>
      </p:grpSp>
      <p:grpSp>
        <p:nvGrpSpPr>
          <p:cNvPr id="50" name="Group 50"/>
          <p:cNvGrpSpPr/>
          <p:nvPr/>
        </p:nvGrpSpPr>
        <p:grpSpPr>
          <a:xfrm>
            <a:off x="8001000" y="1714500"/>
            <a:ext cx="3648075" cy="2314575"/>
            <a:chOff x="8001000" y="1714500"/>
            <a:chExt cx="3648075" cy="2314575"/>
          </a:xfrm>
        </p:grpSpPr>
        <p:sp>
          <p:nvSpPr>
            <p:cNvPr id="37" name="Rectangle 37"/>
            <p:cNvSpPr/>
            <p:nvPr/>
          </p:nvSpPr>
          <p:spPr>
            <a:xfrm>
              <a:off x="8001000" y="1714500"/>
              <a:ext cx="3619500" cy="2286000"/>
            </a:xfrm>
            <a:prstGeom prst="rect">
              <a:avLst/>
            </a:prstGeom>
            <a:solidFill>
              <a:srgbClr val="E8A02E"/>
            </a:solidFill>
            <a:ln>
              <a:noFill/>
            </a:ln>
          </p:spPr>
        </p:sp>
        <p:sp>
          <p:nvSpPr>
            <p:cNvPr id="38" name="Rectangle 38"/>
            <p:cNvSpPr/>
            <p:nvPr/>
          </p:nvSpPr>
          <p:spPr>
            <a:xfrm>
              <a:off x="8029575" y="1743075"/>
              <a:ext cx="3619500" cy="2286000"/>
            </a:xfrm>
            <a:prstGeom prst="rect">
              <a:avLst/>
            </a:prstGeom>
            <a:solidFill>
              <a:srgbClr val="1E4DBC">
                <a:alpha val="55000"/>
              </a:srgbClr>
            </a:solidFill>
            <a:ln>
              <a:noFill/>
            </a:ln>
          </p:spPr>
        </p:sp>
        <p:sp>
          <p:nvSpPr>
            <p:cNvPr id="39" name="Rectangle 39"/>
            <p:cNvSpPr/>
            <p:nvPr/>
          </p:nvSpPr>
          <p:spPr>
            <a:xfrm>
              <a:off x="8001000" y="1714500"/>
              <a:ext cx="3619500" cy="2286000"/>
            </a:xfrm>
            <a:prstGeom prst="rect">
              <a:avLst/>
            </a:prstGeom>
            <a:solidFill>
              <a:srgbClr val="E8A02E"/>
            </a:solidFill>
            <a:ln>
              <a:noFill/>
            </a:ln>
          </p:spPr>
        </p:sp>
        <p:sp>
          <p:nvSpPr>
            <p:cNvPr id="40" name="TextBox 40"/>
            <p:cNvSpPr txBox="1"/>
            <p:nvPr/>
          </p:nvSpPr>
          <p:spPr>
            <a:xfrm>
              <a:off x="10743628" y="1796415"/>
              <a:ext cx="613982" cy="670560"/>
            </a:xfrm>
            <a:prstGeom prst="rect">
              <a:avLst/>
            </a:prstGeom>
            <a:noFill/>
            <a:ln>
              <a:noFill/>
            </a:ln>
          </p:spPr>
          <p:txBody>
            <a:bodyPr wrap="none" lIns="0" tIns="0" rIns="0" bIns="0" anchor="t" anchorCtr="0">
              <a:spAutoFit/>
            </a:bodyPr>
            <a:lstStyle/>
            <a:p>
              <a:pPr algn="r"/>
              <a:r>
                <a:rPr lang="zh-CN" sz="3300" dirty="0">
                  <a:solidFill>
                    <a:srgbClr val="1A1A1A"/>
                  </a:solidFill>
                  <a:latin typeface="Impact"/>
                  <a:ea typeface="Microsoft YaHei"/>
                  <a:cs typeface="Impact"/>
                </a:rPr>
                <a:t>03</a:t>
              </a:r>
            </a:p>
          </p:txBody>
        </p:sp>
        <p:grpSp>
          <p:nvGrpSpPr>
            <p:cNvPr id="43" name="Group 43"/>
            <p:cNvGrpSpPr/>
            <p:nvPr/>
          </p:nvGrpSpPr>
          <p:grpSpPr>
            <a:xfrm>
              <a:off x="8281988" y="1938338"/>
              <a:ext cx="466725" cy="466725"/>
              <a:chOff x="8281988" y="1938338"/>
              <a:chExt cx="466725" cy="466725"/>
            </a:xfrm>
          </p:grpSpPr>
          <p:sp>
            <p:nvSpPr>
              <p:cNvPr id="41" name="Freeform 41"/>
              <p:cNvSpPr/>
              <p:nvPr/>
            </p:nvSpPr>
            <p:spPr>
              <a:xfrm>
                <a:off x="8281988" y="1938338"/>
                <a:ext cx="466725" cy="466725"/>
              </a:xfrm>
              <a:custGeom>
                <a:avLst/>
                <a:gdLst/>
                <a:ahLst/>
                <a:cxnLst/>
                <a:rect l="l" t="t" r="r" b="b"/>
                <a:pathLst>
                  <a:path w="466725" h="466725">
                    <a:moveTo>
                      <a:pt x="466725" y="0"/>
                    </a:moveTo>
                    <a:lnTo>
                      <a:pt x="0" y="0"/>
                    </a:lnTo>
                    <a:lnTo>
                      <a:pt x="0" y="466725"/>
                    </a:lnTo>
                    <a:lnTo>
                      <a:pt x="233362" y="466725"/>
                    </a:lnTo>
                    <a:lnTo>
                      <a:pt x="233362" y="233362"/>
                    </a:lnTo>
                    <a:lnTo>
                      <a:pt x="466725" y="233362"/>
                    </a:lnTo>
                    <a:lnTo>
                      <a:pt x="466725" y="0"/>
                    </a:lnTo>
                    <a:close/>
                  </a:path>
                </a:pathLst>
              </a:custGeom>
              <a:solidFill>
                <a:srgbClr val="1A1A1A"/>
              </a:solidFill>
              <a:ln>
                <a:noFill/>
              </a:ln>
            </p:spPr>
          </p:sp>
          <p:sp>
            <p:nvSpPr>
              <p:cNvPr id="42" name="Freeform 42"/>
              <p:cNvSpPr/>
              <p:nvPr/>
            </p:nvSpPr>
            <p:spPr>
              <a:xfrm>
                <a:off x="8582025" y="2238375"/>
                <a:ext cx="166688" cy="166688"/>
              </a:xfrm>
              <a:custGeom>
                <a:avLst/>
                <a:gdLst/>
                <a:ahLst/>
                <a:cxnLst/>
                <a:rect l="l" t="t" r="r" b="b"/>
                <a:pathLst>
                  <a:path w="166688" h="166688">
                    <a:moveTo>
                      <a:pt x="166688" y="0"/>
                    </a:moveTo>
                    <a:lnTo>
                      <a:pt x="0" y="0"/>
                    </a:lnTo>
                    <a:lnTo>
                      <a:pt x="0" y="166688"/>
                    </a:lnTo>
                    <a:lnTo>
                      <a:pt x="33338" y="166688"/>
                    </a:lnTo>
                    <a:lnTo>
                      <a:pt x="166688" y="33338"/>
                    </a:lnTo>
                    <a:lnTo>
                      <a:pt x="166688" y="0"/>
                    </a:lnTo>
                    <a:close/>
                  </a:path>
                </a:pathLst>
              </a:custGeom>
              <a:solidFill>
                <a:srgbClr val="1A1A1A"/>
              </a:solidFill>
              <a:ln>
                <a:noFill/>
              </a:ln>
            </p:spPr>
          </p:sp>
        </p:grpSp>
        <p:sp>
          <p:nvSpPr>
            <p:cNvPr id="44" name="TextBox 44"/>
            <p:cNvSpPr txBox="1"/>
            <p:nvPr/>
          </p:nvSpPr>
          <p:spPr>
            <a:xfrm>
              <a:off x="8227695" y="2622232"/>
              <a:ext cx="1345023" cy="335280"/>
            </a:xfrm>
            <a:prstGeom prst="rect">
              <a:avLst/>
            </a:prstGeom>
            <a:noFill/>
            <a:ln>
              <a:noFill/>
            </a:ln>
          </p:spPr>
          <p:txBody>
            <a:bodyPr wrap="none" lIns="0" tIns="0" rIns="0" bIns="0" anchor="t" anchorCtr="0">
              <a:spAutoFit/>
            </a:bodyPr>
            <a:lstStyle/>
            <a:p>
              <a:pPr algn="l"/>
              <a:r>
                <a:rPr lang="zh-CN" sz="1650" b="1" dirty="0">
                  <a:solidFill>
                    <a:srgbClr val="1A1A1A"/>
                  </a:solidFill>
                  <a:latin typeface="Arial"/>
                  <a:ea typeface="Microsoft YaHei"/>
                  <a:cs typeface="Arial"/>
                </a:rPr>
                <a:t>食谱 + 插图</a:t>
              </a:r>
            </a:p>
          </p:txBody>
        </p:sp>
        <p:sp>
          <p:nvSpPr>
            <p:cNvPr id="45" name="TextBox 45"/>
            <p:cNvSpPr txBox="1"/>
            <p:nvPr/>
          </p:nvSpPr>
          <p:spPr>
            <a:xfrm>
              <a:off x="8238172" y="2958941"/>
              <a:ext cx="1129474" cy="167640"/>
            </a:xfrm>
            <a:prstGeom prst="rect">
              <a:avLst/>
            </a:prstGeom>
            <a:noFill/>
            <a:ln>
              <a:noFill/>
            </a:ln>
          </p:spPr>
          <p:txBody>
            <a:bodyPr wrap="none" lIns="0" tIns="0" rIns="0" bIns="0" anchor="t" anchorCtr="0">
              <a:spAutoFit/>
            </a:bodyPr>
            <a:lstStyle/>
            <a:p>
              <a:pPr algn="l"/>
              <a:r>
                <a:rPr lang="zh-CN" sz="825" dirty="0">
                  <a:solidFill>
                    <a:srgbClr val="1E4DBC"/>
                  </a:solidFill>
                  <a:latin typeface="Consolas"/>
                  <a:ea typeface="Microsoft YaHei"/>
                  <a:cs typeface="Consolas"/>
                </a:rPr>
                <a:t>RECIPES &amp; HOW-TOS</a:t>
              </a:r>
            </a:p>
          </p:txBody>
        </p:sp>
        <p:sp>
          <p:nvSpPr>
            <p:cNvPr id="46" name="Line 46"/>
            <p:cNvSpPr/>
            <p:nvPr/>
          </p:nvSpPr>
          <p:spPr>
            <a:xfrm>
              <a:off x="8248650" y="3162300"/>
              <a:ext cx="1085850" cy="9525"/>
            </a:xfrm>
            <a:custGeom>
              <a:avLst/>
              <a:gdLst/>
              <a:ahLst/>
              <a:cxnLst/>
              <a:rect l="l" t="t" r="r" b="b"/>
              <a:pathLst>
                <a:path w="1085850" h="9525">
                  <a:moveTo>
                    <a:pt x="0" y="0"/>
                  </a:moveTo>
                  <a:lnTo>
                    <a:pt x="1085850" y="0"/>
                  </a:lnTo>
                </a:path>
              </a:pathLst>
            </a:custGeom>
            <a:noFill/>
            <a:ln w="19050">
              <a:solidFill>
                <a:srgbClr val="1A1A1A"/>
              </a:solidFill>
            </a:ln>
          </p:spPr>
        </p:sp>
        <p:sp>
          <p:nvSpPr>
            <p:cNvPr id="47" name="TextBox 47"/>
            <p:cNvSpPr txBox="1"/>
            <p:nvPr/>
          </p:nvSpPr>
          <p:spPr>
            <a:xfrm>
              <a:off x="8235315" y="3315652"/>
              <a:ext cx="1889903" cy="213360"/>
            </a:xfrm>
            <a:prstGeom prst="rect">
              <a:avLst/>
            </a:prstGeom>
            <a:noFill/>
            <a:ln>
              <a:noFill/>
            </a:ln>
          </p:spPr>
          <p:txBody>
            <a:bodyPr wrap="none" lIns="0" tIns="0" rIns="0" bIns="0" anchor="t" anchorCtr="0">
              <a:spAutoFit/>
            </a:bodyPr>
            <a:lstStyle/>
            <a:p>
              <a:pPr algn="l"/>
              <a:r>
                <a:rPr lang="zh-CN" sz="1050" dirty="0">
                  <a:solidFill>
                    <a:srgbClr val="1A1A1A"/>
                  </a:solidFill>
                  <a:latin typeface="Arial"/>
                  <a:ea typeface="Microsoft YaHei"/>
                  <a:cs typeface="Arial"/>
                </a:rPr>
                <a:t>外婆的腌菜配方 + 手绘工具</a:t>
              </a:r>
            </a:p>
          </p:txBody>
        </p:sp>
        <p:sp>
          <p:nvSpPr>
            <p:cNvPr id="48" name="TextBox 48"/>
            <p:cNvSpPr txBox="1"/>
            <p:nvPr/>
          </p:nvSpPr>
          <p:spPr>
            <a:xfrm>
              <a:off x="8235315" y="3525202"/>
              <a:ext cx="1422178" cy="213360"/>
            </a:xfrm>
            <a:prstGeom prst="rect">
              <a:avLst/>
            </a:prstGeom>
            <a:noFill/>
            <a:ln>
              <a:noFill/>
            </a:ln>
          </p:spPr>
          <p:txBody>
            <a:bodyPr wrap="none" lIns="0" tIns="0" rIns="0" bIns="0" anchor="t" anchorCtr="0">
              <a:spAutoFit/>
            </a:bodyPr>
            <a:lstStyle/>
            <a:p>
              <a:pPr algn="l"/>
              <a:r>
                <a:rPr lang="zh-CN" sz="1050" dirty="0">
                  <a:solidFill>
                    <a:srgbClr val="1A1A1A"/>
                  </a:solidFill>
                  <a:latin typeface="Arial"/>
                  <a:ea typeface="Microsoft YaHei"/>
                  <a:cs typeface="Arial"/>
                </a:rPr>
                <a:t>"如何修自行车"教学</a:t>
              </a:r>
            </a:p>
          </p:txBody>
        </p:sp>
        <p:sp>
          <p:nvSpPr>
            <p:cNvPr id="49" name="TextBox 49"/>
            <p:cNvSpPr txBox="1"/>
            <p:nvPr/>
          </p:nvSpPr>
          <p:spPr>
            <a:xfrm>
              <a:off x="8235315" y="3734752"/>
              <a:ext cx="1797891" cy="213360"/>
            </a:xfrm>
            <a:prstGeom prst="rect">
              <a:avLst/>
            </a:prstGeom>
            <a:noFill/>
            <a:ln>
              <a:noFill/>
            </a:ln>
          </p:spPr>
          <p:txBody>
            <a:bodyPr wrap="none" lIns="0" tIns="0" rIns="0" bIns="0" anchor="t" anchorCtr="0">
              <a:spAutoFit/>
            </a:bodyPr>
            <a:lstStyle/>
            <a:p>
              <a:pPr algn="l"/>
              <a:r>
                <a:rPr lang="zh-CN" sz="1050" b="1" dirty="0">
                  <a:solidFill>
                    <a:srgbClr val="1E4DBC"/>
                  </a:solidFill>
                  <a:latin typeface="Arial"/>
                  <a:ea typeface="Microsoft YaHei"/>
                  <a:cs typeface="Arial"/>
                </a:rPr>
                <a:t>日常实用＝最普及的形式</a:t>
              </a:r>
            </a:p>
          </p:txBody>
        </p:sp>
      </p:grpSp>
      <p:grpSp>
        <p:nvGrpSpPr>
          <p:cNvPr id="62" name="Group 62"/>
          <p:cNvGrpSpPr/>
          <p:nvPr/>
        </p:nvGrpSpPr>
        <p:grpSpPr>
          <a:xfrm>
            <a:off x="571500" y="4191000"/>
            <a:ext cx="3648075" cy="2314575"/>
            <a:chOff x="571500" y="4191000"/>
            <a:chExt cx="3648075" cy="2314575"/>
          </a:xfrm>
        </p:grpSpPr>
        <p:sp>
          <p:nvSpPr>
            <p:cNvPr id="51" name="Rectangle 51"/>
            <p:cNvSpPr/>
            <p:nvPr/>
          </p:nvSpPr>
          <p:spPr>
            <a:xfrm>
              <a:off x="571500" y="4191000"/>
              <a:ext cx="3619500" cy="2286000"/>
            </a:xfrm>
            <a:prstGeom prst="rect">
              <a:avLst/>
            </a:prstGeom>
            <a:solidFill>
              <a:srgbClr val="1A1A1A"/>
            </a:solidFill>
            <a:ln>
              <a:noFill/>
            </a:ln>
          </p:spPr>
        </p:sp>
        <p:sp>
          <p:nvSpPr>
            <p:cNvPr id="52" name="Rectangle 52"/>
            <p:cNvSpPr/>
            <p:nvPr/>
          </p:nvSpPr>
          <p:spPr>
            <a:xfrm>
              <a:off x="600075" y="4219575"/>
              <a:ext cx="3619500" cy="2286000"/>
            </a:xfrm>
            <a:prstGeom prst="rect">
              <a:avLst/>
            </a:prstGeom>
            <a:solidFill>
              <a:srgbClr val="FF5C8A">
                <a:alpha val="55000"/>
              </a:srgbClr>
            </a:solidFill>
            <a:ln>
              <a:noFill/>
            </a:ln>
          </p:spPr>
        </p:sp>
        <p:sp>
          <p:nvSpPr>
            <p:cNvPr id="53" name="Rectangle 53"/>
            <p:cNvSpPr/>
            <p:nvPr/>
          </p:nvSpPr>
          <p:spPr>
            <a:xfrm>
              <a:off x="571500" y="4191000"/>
              <a:ext cx="3619500" cy="2286000"/>
            </a:xfrm>
            <a:prstGeom prst="rect">
              <a:avLst/>
            </a:prstGeom>
            <a:solidFill>
              <a:srgbClr val="1A1A1A"/>
            </a:solidFill>
            <a:ln>
              <a:noFill/>
            </a:ln>
          </p:spPr>
        </p:sp>
        <p:sp>
          <p:nvSpPr>
            <p:cNvPr id="54" name="TextBox 54"/>
            <p:cNvSpPr txBox="1"/>
            <p:nvPr/>
          </p:nvSpPr>
          <p:spPr>
            <a:xfrm>
              <a:off x="3314128" y="4272915"/>
              <a:ext cx="613982" cy="670560"/>
            </a:xfrm>
            <a:prstGeom prst="rect">
              <a:avLst/>
            </a:prstGeom>
            <a:noFill/>
            <a:ln>
              <a:noFill/>
            </a:ln>
          </p:spPr>
          <p:txBody>
            <a:bodyPr wrap="none" lIns="0" tIns="0" rIns="0" bIns="0" anchor="t" anchorCtr="0">
              <a:spAutoFit/>
            </a:bodyPr>
            <a:lstStyle/>
            <a:p>
              <a:pPr algn="r"/>
              <a:r>
                <a:rPr lang="zh-CN" sz="3300" dirty="0">
                  <a:solidFill>
                    <a:srgbClr val="FF5C8A"/>
                  </a:solidFill>
                  <a:latin typeface="Impact"/>
                  <a:ea typeface="Microsoft YaHei"/>
                  <a:cs typeface="Impact"/>
                </a:rPr>
                <a:t>04</a:t>
              </a:r>
            </a:p>
          </p:txBody>
        </p:sp>
        <p:sp>
          <p:nvSpPr>
            <p:cNvPr id="55" name="Freeform 55"/>
            <p:cNvSpPr/>
            <p:nvPr/>
          </p:nvSpPr>
          <p:spPr>
            <a:xfrm>
              <a:off x="885825" y="4381500"/>
              <a:ext cx="400050" cy="533400"/>
            </a:xfrm>
            <a:custGeom>
              <a:avLst/>
              <a:gdLst/>
              <a:ahLst/>
              <a:cxnLst/>
              <a:rect l="l" t="t" r="r" b="b"/>
              <a:pathLst>
                <a:path w="400050" h="533400">
                  <a:moveTo>
                    <a:pt x="100012" y="0"/>
                  </a:moveTo>
                  <a:cubicBezTo>
                    <a:pt x="44777" y="0"/>
                    <a:pt x="0" y="44777"/>
                    <a:pt x="0" y="100012"/>
                  </a:cubicBezTo>
                  <a:lnTo>
                    <a:pt x="0" y="433388"/>
                  </a:lnTo>
                  <a:cubicBezTo>
                    <a:pt x="0" y="488624"/>
                    <a:pt x="44777" y="533400"/>
                    <a:pt x="100012" y="533400"/>
                  </a:cubicBezTo>
                  <a:lnTo>
                    <a:pt x="400050" y="533400"/>
                  </a:lnTo>
                  <a:lnTo>
                    <a:pt x="400050" y="466725"/>
                  </a:lnTo>
                  <a:lnTo>
                    <a:pt x="66675" y="466725"/>
                  </a:lnTo>
                  <a:lnTo>
                    <a:pt x="66675" y="400050"/>
                  </a:lnTo>
                  <a:lnTo>
                    <a:pt x="400050" y="400050"/>
                  </a:lnTo>
                  <a:lnTo>
                    <a:pt x="400050" y="0"/>
                  </a:lnTo>
                  <a:lnTo>
                    <a:pt x="100012" y="0"/>
                  </a:lnTo>
                  <a:close/>
                </a:path>
              </a:pathLst>
            </a:custGeom>
            <a:solidFill>
              <a:srgbClr val="F5EFE0"/>
            </a:solidFill>
            <a:ln>
              <a:noFill/>
            </a:ln>
          </p:spPr>
        </p:sp>
        <p:sp>
          <p:nvSpPr>
            <p:cNvPr id="56" name="TextBox 56"/>
            <p:cNvSpPr txBox="1"/>
            <p:nvPr/>
          </p:nvSpPr>
          <p:spPr>
            <a:xfrm>
              <a:off x="798195" y="5098732"/>
              <a:ext cx="2357149" cy="335280"/>
            </a:xfrm>
            <a:prstGeom prst="rect">
              <a:avLst/>
            </a:prstGeom>
            <a:noFill/>
            <a:ln>
              <a:noFill/>
            </a:ln>
          </p:spPr>
          <p:txBody>
            <a:bodyPr wrap="none" lIns="0" tIns="0" rIns="0" bIns="0" anchor="t" anchorCtr="0">
              <a:spAutoFit/>
            </a:bodyPr>
            <a:lstStyle/>
            <a:p>
              <a:pPr algn="l"/>
              <a:r>
                <a:rPr lang="zh-CN" sz="1650" b="1" dirty="0">
                  <a:solidFill>
                    <a:srgbClr val="F5EFE0"/>
                  </a:solidFill>
                  <a:latin typeface="Arial"/>
                  <a:ea typeface="Microsoft YaHei"/>
                  <a:cs typeface="Arial"/>
                </a:rPr>
                <a:t>家庭照片 + 私人写作</a:t>
              </a:r>
            </a:p>
          </p:txBody>
        </p:sp>
        <p:sp>
          <p:nvSpPr>
            <p:cNvPr id="57" name="TextBox 57"/>
            <p:cNvSpPr txBox="1"/>
            <p:nvPr/>
          </p:nvSpPr>
          <p:spPr>
            <a:xfrm>
              <a:off x="808672" y="5435441"/>
              <a:ext cx="1623489" cy="167640"/>
            </a:xfrm>
            <a:prstGeom prst="rect">
              <a:avLst/>
            </a:prstGeom>
            <a:noFill/>
            <a:ln>
              <a:noFill/>
            </a:ln>
          </p:spPr>
          <p:txBody>
            <a:bodyPr wrap="none" lIns="0" tIns="0" rIns="0" bIns="0" anchor="t" anchorCtr="0">
              <a:spAutoFit/>
            </a:bodyPr>
            <a:lstStyle/>
            <a:p>
              <a:pPr algn="l"/>
              <a:r>
                <a:rPr lang="zh-CN" sz="825" dirty="0">
                  <a:solidFill>
                    <a:srgbClr val="FF5C8A"/>
                  </a:solidFill>
                  <a:latin typeface="Consolas"/>
                  <a:ea typeface="Microsoft YaHei"/>
                  <a:cs typeface="Consolas"/>
                </a:rPr>
                <a:t>PHOTOS &amp; PERSONAL WRITING</a:t>
              </a:r>
            </a:p>
          </p:txBody>
        </p:sp>
        <p:sp>
          <p:nvSpPr>
            <p:cNvPr id="58" name="Line 58"/>
            <p:cNvSpPr/>
            <p:nvPr/>
          </p:nvSpPr>
          <p:spPr>
            <a:xfrm>
              <a:off x="819150" y="5638800"/>
              <a:ext cx="1085850" cy="9525"/>
            </a:xfrm>
            <a:custGeom>
              <a:avLst/>
              <a:gdLst/>
              <a:ahLst/>
              <a:cxnLst/>
              <a:rect l="l" t="t" r="r" b="b"/>
              <a:pathLst>
                <a:path w="1085850" h="9525">
                  <a:moveTo>
                    <a:pt x="0" y="0"/>
                  </a:moveTo>
                  <a:lnTo>
                    <a:pt x="1085850" y="0"/>
                  </a:lnTo>
                </a:path>
              </a:pathLst>
            </a:custGeom>
            <a:noFill/>
            <a:ln w="19050">
              <a:solidFill>
                <a:srgbClr val="F5EFE0"/>
              </a:solidFill>
            </a:ln>
          </p:spPr>
        </p:sp>
        <p:sp>
          <p:nvSpPr>
            <p:cNvPr id="59" name="TextBox 59"/>
            <p:cNvSpPr txBox="1"/>
            <p:nvPr/>
          </p:nvSpPr>
          <p:spPr>
            <a:xfrm>
              <a:off x="805815" y="5792152"/>
              <a:ext cx="1429845"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老照片复印件 + 旁注</a:t>
              </a:r>
            </a:p>
          </p:txBody>
        </p:sp>
        <p:sp>
          <p:nvSpPr>
            <p:cNvPr id="60" name="TextBox 60"/>
            <p:cNvSpPr txBox="1"/>
            <p:nvPr/>
          </p:nvSpPr>
          <p:spPr>
            <a:xfrm>
              <a:off x="805815" y="6001702"/>
              <a:ext cx="1429845"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家族故事 / 旅行札记</a:t>
              </a:r>
            </a:p>
          </p:txBody>
        </p:sp>
        <p:sp>
          <p:nvSpPr>
            <p:cNvPr id="61" name="TextBox 61"/>
            <p:cNvSpPr txBox="1"/>
            <p:nvPr/>
          </p:nvSpPr>
          <p:spPr>
            <a:xfrm>
              <a:off x="805815" y="6211252"/>
              <a:ext cx="928383" cy="213360"/>
            </a:xfrm>
            <a:prstGeom prst="rect">
              <a:avLst/>
            </a:prstGeom>
            <a:noFill/>
            <a:ln>
              <a:noFill/>
            </a:ln>
          </p:spPr>
          <p:txBody>
            <a:bodyPr wrap="none" lIns="0" tIns="0" rIns="0" bIns="0" anchor="t" anchorCtr="0">
              <a:spAutoFit/>
            </a:bodyPr>
            <a:lstStyle/>
            <a:p>
              <a:pPr algn="l"/>
              <a:r>
                <a:rPr lang="zh-CN" sz="1050" b="1" dirty="0">
                  <a:solidFill>
                    <a:srgbClr val="FF5C8A"/>
                  </a:solidFill>
                  <a:latin typeface="Arial"/>
                  <a:ea typeface="Microsoft YaHei"/>
                  <a:cs typeface="Arial"/>
                </a:rPr>
                <a:t>主权 ＞ 隐私</a:t>
              </a:r>
            </a:p>
          </p:txBody>
        </p:sp>
      </p:grpSp>
      <p:grpSp>
        <p:nvGrpSpPr>
          <p:cNvPr id="76" name="Group 76"/>
          <p:cNvGrpSpPr/>
          <p:nvPr/>
        </p:nvGrpSpPr>
        <p:grpSpPr>
          <a:xfrm>
            <a:off x="4286250" y="4191000"/>
            <a:ext cx="3648075" cy="2314575"/>
            <a:chOff x="4286250" y="4191000"/>
            <a:chExt cx="3648075" cy="2314575"/>
          </a:xfrm>
        </p:grpSpPr>
        <p:sp>
          <p:nvSpPr>
            <p:cNvPr id="63" name="Rectangle 63"/>
            <p:cNvSpPr/>
            <p:nvPr/>
          </p:nvSpPr>
          <p:spPr>
            <a:xfrm>
              <a:off x="4286250" y="4191000"/>
              <a:ext cx="3619500" cy="2286000"/>
            </a:xfrm>
            <a:prstGeom prst="rect">
              <a:avLst/>
            </a:prstGeom>
            <a:solidFill>
              <a:srgbClr val="1E4DBC"/>
            </a:solidFill>
            <a:ln>
              <a:noFill/>
            </a:ln>
          </p:spPr>
        </p:sp>
        <p:sp>
          <p:nvSpPr>
            <p:cNvPr id="64" name="Rectangle 64"/>
            <p:cNvSpPr/>
            <p:nvPr/>
          </p:nvSpPr>
          <p:spPr>
            <a:xfrm>
              <a:off x="4314825" y="4219575"/>
              <a:ext cx="3619500" cy="2286000"/>
            </a:xfrm>
            <a:prstGeom prst="rect">
              <a:avLst/>
            </a:prstGeom>
            <a:solidFill>
              <a:srgbClr val="E8A02E">
                <a:alpha val="55000"/>
              </a:srgbClr>
            </a:solidFill>
            <a:ln>
              <a:noFill/>
            </a:ln>
          </p:spPr>
        </p:sp>
        <p:sp>
          <p:nvSpPr>
            <p:cNvPr id="65" name="Rectangle 65"/>
            <p:cNvSpPr/>
            <p:nvPr/>
          </p:nvSpPr>
          <p:spPr>
            <a:xfrm>
              <a:off x="4286250" y="4191000"/>
              <a:ext cx="3619500" cy="2286000"/>
            </a:xfrm>
            <a:prstGeom prst="rect">
              <a:avLst/>
            </a:prstGeom>
            <a:solidFill>
              <a:srgbClr val="1E4DBC"/>
            </a:solidFill>
            <a:ln>
              <a:noFill/>
            </a:ln>
          </p:spPr>
        </p:sp>
        <p:sp>
          <p:nvSpPr>
            <p:cNvPr id="66" name="TextBox 66"/>
            <p:cNvSpPr txBox="1"/>
            <p:nvPr/>
          </p:nvSpPr>
          <p:spPr>
            <a:xfrm>
              <a:off x="7028879" y="4272915"/>
              <a:ext cx="613982" cy="670560"/>
            </a:xfrm>
            <a:prstGeom prst="rect">
              <a:avLst/>
            </a:prstGeom>
            <a:noFill/>
            <a:ln>
              <a:noFill/>
            </a:ln>
          </p:spPr>
          <p:txBody>
            <a:bodyPr wrap="none" lIns="0" tIns="0" rIns="0" bIns="0" anchor="t" anchorCtr="0">
              <a:spAutoFit/>
            </a:bodyPr>
            <a:lstStyle/>
            <a:p>
              <a:pPr algn="r"/>
              <a:r>
                <a:rPr lang="zh-CN" sz="3300" dirty="0">
                  <a:solidFill>
                    <a:srgbClr val="E8A02E"/>
                  </a:solidFill>
                  <a:latin typeface="Impact"/>
                  <a:ea typeface="Microsoft YaHei"/>
                  <a:cs typeface="Impact"/>
                </a:rPr>
                <a:t>05</a:t>
              </a:r>
            </a:p>
          </p:txBody>
        </p:sp>
        <p:grpSp>
          <p:nvGrpSpPr>
            <p:cNvPr id="69" name="Group 69"/>
            <p:cNvGrpSpPr/>
            <p:nvPr/>
          </p:nvGrpSpPr>
          <p:grpSpPr>
            <a:xfrm>
              <a:off x="4567238" y="4381500"/>
              <a:ext cx="500062" cy="533400"/>
              <a:chOff x="4567238" y="4381500"/>
              <a:chExt cx="500062" cy="533400"/>
            </a:xfrm>
          </p:grpSpPr>
          <p:sp>
            <p:nvSpPr>
              <p:cNvPr id="67" name="Freeform 67"/>
              <p:cNvSpPr/>
              <p:nvPr/>
            </p:nvSpPr>
            <p:spPr>
              <a:xfrm>
                <a:off x="4567238" y="4381500"/>
                <a:ext cx="500062" cy="533400"/>
              </a:xfrm>
              <a:custGeom>
                <a:avLst/>
                <a:gdLst/>
                <a:ahLst/>
                <a:cxnLst/>
                <a:rect l="l" t="t" r="r" b="b"/>
                <a:pathLst>
                  <a:path w="500062" h="533400">
                    <a:moveTo>
                      <a:pt x="170732" y="29293"/>
                    </a:moveTo>
                    <a:cubicBezTo>
                      <a:pt x="204048" y="62609"/>
                      <a:pt x="208946" y="113581"/>
                      <a:pt x="185425" y="152088"/>
                    </a:cubicBezTo>
                    <a:lnTo>
                      <a:pt x="500062" y="466725"/>
                    </a:lnTo>
                    <a:lnTo>
                      <a:pt x="466725" y="500063"/>
                    </a:lnTo>
                    <a:lnTo>
                      <a:pt x="366712" y="500063"/>
                    </a:lnTo>
                    <a:lnTo>
                      <a:pt x="216694" y="350044"/>
                    </a:lnTo>
                    <a:lnTo>
                      <a:pt x="185425" y="381311"/>
                    </a:lnTo>
                    <a:cubicBezTo>
                      <a:pt x="208946" y="419819"/>
                      <a:pt x="204048" y="470792"/>
                      <a:pt x="170732" y="504106"/>
                    </a:cubicBezTo>
                    <a:cubicBezTo>
                      <a:pt x="151204" y="523636"/>
                      <a:pt x="125608" y="533400"/>
                      <a:pt x="100012" y="533400"/>
                    </a:cubicBezTo>
                    <a:lnTo>
                      <a:pt x="94293" y="533400"/>
                    </a:lnTo>
                    <a:cubicBezTo>
                      <a:pt x="42216" y="533400"/>
                      <a:pt x="0" y="491185"/>
                      <a:pt x="0" y="439108"/>
                    </a:cubicBezTo>
                    <a:cubicBezTo>
                      <a:pt x="0" y="414099"/>
                      <a:pt x="9934" y="390116"/>
                      <a:pt x="27618" y="372433"/>
                    </a:cubicBezTo>
                    <a:lnTo>
                      <a:pt x="133350" y="266700"/>
                    </a:lnTo>
                    <a:lnTo>
                      <a:pt x="27618" y="160968"/>
                    </a:lnTo>
                    <a:cubicBezTo>
                      <a:pt x="9934" y="143284"/>
                      <a:pt x="0" y="119301"/>
                      <a:pt x="0" y="94293"/>
                    </a:cubicBezTo>
                    <a:cubicBezTo>
                      <a:pt x="0" y="42216"/>
                      <a:pt x="42216" y="0"/>
                      <a:pt x="94293" y="0"/>
                    </a:cubicBezTo>
                    <a:lnTo>
                      <a:pt x="100012" y="0"/>
                    </a:lnTo>
                    <a:cubicBezTo>
                      <a:pt x="125608" y="0"/>
                      <a:pt x="151204" y="9764"/>
                      <a:pt x="170732" y="29293"/>
                    </a:cubicBezTo>
                    <a:close/>
                    <a:moveTo>
                      <a:pt x="66675" y="100013"/>
                    </a:moveTo>
                    <a:cubicBezTo>
                      <a:pt x="66675" y="118424"/>
                      <a:pt x="81601" y="133350"/>
                      <a:pt x="100012" y="133350"/>
                    </a:cubicBezTo>
                    <a:cubicBezTo>
                      <a:pt x="118424" y="133350"/>
                      <a:pt x="133350" y="118424"/>
                      <a:pt x="133350" y="100013"/>
                    </a:cubicBezTo>
                    <a:cubicBezTo>
                      <a:pt x="133350" y="81601"/>
                      <a:pt x="118424" y="66675"/>
                      <a:pt x="100012" y="66675"/>
                    </a:cubicBezTo>
                    <a:cubicBezTo>
                      <a:pt x="81601" y="66675"/>
                      <a:pt x="66675" y="81601"/>
                      <a:pt x="66675" y="100013"/>
                    </a:cubicBezTo>
                    <a:close/>
                    <a:moveTo>
                      <a:pt x="100012" y="400050"/>
                    </a:moveTo>
                    <a:cubicBezTo>
                      <a:pt x="81601" y="400050"/>
                      <a:pt x="66675" y="414975"/>
                      <a:pt x="66675" y="433388"/>
                    </a:cubicBezTo>
                    <a:cubicBezTo>
                      <a:pt x="66675" y="451800"/>
                      <a:pt x="81601" y="466725"/>
                      <a:pt x="100012" y="466725"/>
                    </a:cubicBezTo>
                    <a:cubicBezTo>
                      <a:pt x="118424" y="466725"/>
                      <a:pt x="133350" y="451800"/>
                      <a:pt x="133350" y="433388"/>
                    </a:cubicBezTo>
                    <a:cubicBezTo>
                      <a:pt x="133350" y="414975"/>
                      <a:pt x="118424" y="400050"/>
                      <a:pt x="100012" y="400050"/>
                    </a:cubicBezTo>
                    <a:close/>
                  </a:path>
                </a:pathLst>
              </a:custGeom>
              <a:solidFill>
                <a:srgbClr val="F5EFE0"/>
              </a:solidFill>
              <a:ln>
                <a:noFill/>
              </a:ln>
            </p:spPr>
          </p:sp>
          <p:sp>
            <p:nvSpPr>
              <p:cNvPr id="68" name="Freeform 68"/>
              <p:cNvSpPr/>
              <p:nvPr/>
            </p:nvSpPr>
            <p:spPr>
              <a:xfrm>
                <a:off x="4833938" y="4414838"/>
                <a:ext cx="233362" cy="183356"/>
              </a:xfrm>
              <a:custGeom>
                <a:avLst/>
                <a:gdLst/>
                <a:ahLst/>
                <a:cxnLst/>
                <a:rect l="l" t="t" r="r" b="b"/>
                <a:pathLst>
                  <a:path w="233362" h="183356">
                    <a:moveTo>
                      <a:pt x="100012" y="0"/>
                    </a:moveTo>
                    <a:lnTo>
                      <a:pt x="0" y="100012"/>
                    </a:lnTo>
                    <a:lnTo>
                      <a:pt x="83344" y="183356"/>
                    </a:lnTo>
                    <a:lnTo>
                      <a:pt x="233362" y="33338"/>
                    </a:lnTo>
                    <a:lnTo>
                      <a:pt x="200025" y="0"/>
                    </a:lnTo>
                    <a:lnTo>
                      <a:pt x="100012" y="0"/>
                    </a:lnTo>
                    <a:close/>
                  </a:path>
                </a:pathLst>
              </a:custGeom>
              <a:solidFill>
                <a:srgbClr val="F5EFE0"/>
              </a:solidFill>
              <a:ln>
                <a:noFill/>
              </a:ln>
            </p:spPr>
          </p:sp>
        </p:grpSp>
        <p:sp>
          <p:nvSpPr>
            <p:cNvPr id="70" name="TextBox 70"/>
            <p:cNvSpPr txBox="1"/>
            <p:nvPr/>
          </p:nvSpPr>
          <p:spPr>
            <a:xfrm>
              <a:off x="4512945" y="5098732"/>
              <a:ext cx="1851086" cy="335280"/>
            </a:xfrm>
            <a:prstGeom prst="rect">
              <a:avLst/>
            </a:prstGeom>
            <a:noFill/>
            <a:ln>
              <a:noFill/>
            </a:ln>
          </p:spPr>
          <p:txBody>
            <a:bodyPr wrap="none" lIns="0" tIns="0" rIns="0" bIns="0" anchor="t" anchorCtr="0">
              <a:spAutoFit/>
            </a:bodyPr>
            <a:lstStyle/>
            <a:p>
              <a:pPr algn="l"/>
              <a:r>
                <a:rPr lang="zh-CN" sz="1650" b="1" dirty="0">
                  <a:solidFill>
                    <a:srgbClr val="F5EFE0"/>
                  </a:solidFill>
                  <a:latin typeface="Arial"/>
                  <a:ea typeface="Microsoft YaHei"/>
                  <a:cs typeface="Arial"/>
                </a:rPr>
                <a:t>拼贴 + 混合媒材</a:t>
              </a:r>
            </a:p>
          </p:txBody>
        </p:sp>
        <p:sp>
          <p:nvSpPr>
            <p:cNvPr id="71" name="TextBox 71"/>
            <p:cNvSpPr txBox="1"/>
            <p:nvPr/>
          </p:nvSpPr>
          <p:spPr>
            <a:xfrm>
              <a:off x="4523422" y="5435441"/>
              <a:ext cx="1334310" cy="167640"/>
            </a:xfrm>
            <a:prstGeom prst="rect">
              <a:avLst/>
            </a:prstGeom>
            <a:noFill/>
            <a:ln>
              <a:noFill/>
            </a:ln>
          </p:spPr>
          <p:txBody>
            <a:bodyPr wrap="none" lIns="0" tIns="0" rIns="0" bIns="0" anchor="t" anchorCtr="0">
              <a:spAutoFit/>
            </a:bodyPr>
            <a:lstStyle/>
            <a:p>
              <a:pPr algn="l"/>
              <a:r>
                <a:rPr lang="zh-CN" sz="825" dirty="0">
                  <a:solidFill>
                    <a:srgbClr val="E8A02E"/>
                  </a:solidFill>
                  <a:latin typeface="Consolas"/>
                  <a:ea typeface="Microsoft YaHei"/>
                  <a:cs typeface="Consolas"/>
                </a:rPr>
                <a:t>COLLAGE &amp; MIXED MEDIA</a:t>
              </a:r>
            </a:p>
          </p:txBody>
        </p:sp>
        <p:sp>
          <p:nvSpPr>
            <p:cNvPr id="72" name="Line 72"/>
            <p:cNvSpPr/>
            <p:nvPr/>
          </p:nvSpPr>
          <p:spPr>
            <a:xfrm>
              <a:off x="4533900" y="5638800"/>
              <a:ext cx="1085850" cy="9525"/>
            </a:xfrm>
            <a:custGeom>
              <a:avLst/>
              <a:gdLst/>
              <a:ahLst/>
              <a:cxnLst/>
              <a:rect l="l" t="t" r="r" b="b"/>
              <a:pathLst>
                <a:path w="1085850" h="9525">
                  <a:moveTo>
                    <a:pt x="0" y="0"/>
                  </a:moveTo>
                  <a:lnTo>
                    <a:pt x="1085850" y="0"/>
                  </a:lnTo>
                </a:path>
              </a:pathLst>
            </a:custGeom>
            <a:noFill/>
            <a:ln w="19050">
              <a:solidFill>
                <a:srgbClr val="F5EFE0"/>
              </a:solidFill>
            </a:ln>
          </p:spPr>
        </p:sp>
        <p:sp>
          <p:nvSpPr>
            <p:cNvPr id="73" name="TextBox 73"/>
            <p:cNvSpPr txBox="1"/>
            <p:nvPr/>
          </p:nvSpPr>
          <p:spPr>
            <a:xfrm>
              <a:off x="4520565" y="5792152"/>
              <a:ext cx="1606201"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杂志撕页 + 胶带 + 印章</a:t>
              </a:r>
            </a:p>
          </p:txBody>
        </p:sp>
        <p:sp>
          <p:nvSpPr>
            <p:cNvPr id="74" name="TextBox 74"/>
            <p:cNvSpPr txBox="1"/>
            <p:nvPr/>
          </p:nvSpPr>
          <p:spPr>
            <a:xfrm>
              <a:off x="4520565" y="6001702"/>
              <a:ext cx="1452848" cy="213360"/>
            </a:xfrm>
            <a:prstGeom prst="rect">
              <a:avLst/>
            </a:prstGeom>
            <a:noFill/>
            <a:ln>
              <a:noFill/>
            </a:ln>
          </p:spPr>
          <p:txBody>
            <a:bodyPr wrap="none" lIns="0" tIns="0" rIns="0" bIns="0" anchor="t" anchorCtr="0">
              <a:spAutoFit/>
            </a:bodyPr>
            <a:lstStyle/>
            <a:p>
              <a:pPr algn="l"/>
              <a:r>
                <a:rPr lang="zh-CN" sz="1050" dirty="0">
                  <a:solidFill>
                    <a:srgbClr val="F5EFE0"/>
                  </a:solidFill>
                  <a:latin typeface="Arial"/>
                  <a:ea typeface="Microsoft YaHei"/>
                  <a:cs typeface="Arial"/>
                </a:rPr>
                <a:t>字典页 + 票据 + 蕾丝</a:t>
              </a:r>
            </a:p>
          </p:txBody>
        </p:sp>
        <p:sp>
          <p:nvSpPr>
            <p:cNvPr id="75" name="TextBox 75"/>
            <p:cNvSpPr txBox="1"/>
            <p:nvPr/>
          </p:nvSpPr>
          <p:spPr>
            <a:xfrm>
              <a:off x="4520565" y="6211252"/>
              <a:ext cx="1661024" cy="213360"/>
            </a:xfrm>
            <a:prstGeom prst="rect">
              <a:avLst/>
            </a:prstGeom>
            <a:noFill/>
            <a:ln>
              <a:noFill/>
            </a:ln>
          </p:spPr>
          <p:txBody>
            <a:bodyPr wrap="none" lIns="0" tIns="0" rIns="0" bIns="0" anchor="t" anchorCtr="0">
              <a:spAutoFit/>
            </a:bodyPr>
            <a:lstStyle/>
            <a:p>
              <a:pPr algn="l"/>
              <a:r>
                <a:rPr lang="zh-CN" sz="1050" b="1" dirty="0">
                  <a:solidFill>
                    <a:srgbClr val="E8A02E"/>
                  </a:solidFill>
                  <a:latin typeface="Arial"/>
                  <a:ea typeface="Microsoft YaHei"/>
                  <a:cs typeface="Arial"/>
                </a:rPr>
                <a:t>物质感 = 复印机救不了</a:t>
              </a:r>
            </a:p>
          </p:txBody>
        </p:sp>
      </p:grpSp>
      <p:grpSp>
        <p:nvGrpSpPr>
          <p:cNvPr id="90" name="Group 90"/>
          <p:cNvGrpSpPr/>
          <p:nvPr/>
        </p:nvGrpSpPr>
        <p:grpSpPr>
          <a:xfrm>
            <a:off x="8001000" y="4191000"/>
            <a:ext cx="3648075" cy="2314575"/>
            <a:chOff x="8001000" y="4191000"/>
            <a:chExt cx="3648075" cy="2314575"/>
          </a:xfrm>
        </p:grpSpPr>
        <p:sp>
          <p:nvSpPr>
            <p:cNvPr id="77" name="Rectangle 77"/>
            <p:cNvSpPr/>
            <p:nvPr/>
          </p:nvSpPr>
          <p:spPr>
            <a:xfrm>
              <a:off x="8001000" y="4191000"/>
              <a:ext cx="3619500" cy="2286000"/>
            </a:xfrm>
            <a:prstGeom prst="rect">
              <a:avLst/>
            </a:prstGeom>
            <a:solidFill>
              <a:srgbClr val="FF5C8A"/>
            </a:solidFill>
            <a:ln>
              <a:noFill/>
            </a:ln>
          </p:spPr>
        </p:sp>
        <p:sp>
          <p:nvSpPr>
            <p:cNvPr id="78" name="Rectangle 78"/>
            <p:cNvSpPr/>
            <p:nvPr/>
          </p:nvSpPr>
          <p:spPr>
            <a:xfrm>
              <a:off x="8029575" y="4219575"/>
              <a:ext cx="3619500" cy="2286000"/>
            </a:xfrm>
            <a:prstGeom prst="rect">
              <a:avLst/>
            </a:prstGeom>
            <a:solidFill>
              <a:srgbClr val="1A1A1A">
                <a:alpha val="55000"/>
              </a:srgbClr>
            </a:solidFill>
            <a:ln>
              <a:noFill/>
            </a:ln>
          </p:spPr>
        </p:sp>
        <p:sp>
          <p:nvSpPr>
            <p:cNvPr id="79" name="Rectangle 79"/>
            <p:cNvSpPr/>
            <p:nvPr/>
          </p:nvSpPr>
          <p:spPr>
            <a:xfrm>
              <a:off x="8001000" y="4191000"/>
              <a:ext cx="3619500" cy="2286000"/>
            </a:xfrm>
            <a:prstGeom prst="rect">
              <a:avLst/>
            </a:prstGeom>
            <a:solidFill>
              <a:srgbClr val="FF5C8A"/>
            </a:solidFill>
            <a:ln>
              <a:noFill/>
            </a:ln>
          </p:spPr>
        </p:sp>
        <p:sp>
          <p:nvSpPr>
            <p:cNvPr id="80" name="TextBox 80"/>
            <p:cNvSpPr txBox="1"/>
            <p:nvPr/>
          </p:nvSpPr>
          <p:spPr>
            <a:xfrm>
              <a:off x="10743628" y="4272915"/>
              <a:ext cx="613982" cy="670560"/>
            </a:xfrm>
            <a:prstGeom prst="rect">
              <a:avLst/>
            </a:prstGeom>
            <a:noFill/>
            <a:ln>
              <a:noFill/>
            </a:ln>
          </p:spPr>
          <p:txBody>
            <a:bodyPr wrap="none" lIns="0" tIns="0" rIns="0" bIns="0" anchor="t" anchorCtr="0">
              <a:spAutoFit/>
            </a:bodyPr>
            <a:lstStyle/>
            <a:p>
              <a:pPr algn="r"/>
              <a:r>
                <a:rPr lang="zh-CN" sz="3300" dirty="0">
                  <a:solidFill>
                    <a:srgbClr val="1A1A1A"/>
                  </a:solidFill>
                  <a:latin typeface="Impact"/>
                  <a:ea typeface="Microsoft YaHei"/>
                  <a:cs typeface="Impact"/>
                </a:rPr>
                <a:t>06</a:t>
              </a:r>
            </a:p>
          </p:txBody>
        </p:sp>
        <p:grpSp>
          <p:nvGrpSpPr>
            <p:cNvPr id="83" name="Group 83"/>
            <p:cNvGrpSpPr/>
            <p:nvPr/>
          </p:nvGrpSpPr>
          <p:grpSpPr>
            <a:xfrm>
              <a:off x="8248650" y="4381500"/>
              <a:ext cx="533400" cy="533400"/>
              <a:chOff x="8248650" y="4381500"/>
              <a:chExt cx="533400" cy="533400"/>
            </a:xfrm>
          </p:grpSpPr>
          <p:sp>
            <p:nvSpPr>
              <p:cNvPr id="81" name="Freeform 81"/>
              <p:cNvSpPr/>
              <p:nvPr/>
            </p:nvSpPr>
            <p:spPr>
              <a:xfrm>
                <a:off x="8401655" y="4381500"/>
                <a:ext cx="380395" cy="380394"/>
              </a:xfrm>
              <a:custGeom>
                <a:avLst/>
                <a:gdLst/>
                <a:ahLst/>
                <a:cxnLst/>
                <a:rect l="l" t="t" r="r" b="b"/>
                <a:pathLst>
                  <a:path w="380395" h="380394">
                    <a:moveTo>
                      <a:pt x="161849" y="148167"/>
                    </a:moveTo>
                    <a:lnTo>
                      <a:pt x="260104" y="25351"/>
                    </a:lnTo>
                    <a:cubicBezTo>
                      <a:pt x="272922" y="9328"/>
                      <a:pt x="292328" y="0"/>
                      <a:pt x="312847" y="0"/>
                    </a:cubicBezTo>
                    <a:cubicBezTo>
                      <a:pt x="350155" y="0"/>
                      <a:pt x="380395" y="30242"/>
                      <a:pt x="380395" y="67547"/>
                    </a:cubicBezTo>
                    <a:cubicBezTo>
                      <a:pt x="380395" y="88067"/>
                      <a:pt x="371067" y="107474"/>
                      <a:pt x="355045" y="120293"/>
                    </a:cubicBezTo>
                    <a:lnTo>
                      <a:pt x="232230" y="218546"/>
                    </a:lnTo>
                    <a:lnTo>
                      <a:pt x="255226" y="241543"/>
                    </a:lnTo>
                    <a:cubicBezTo>
                      <a:pt x="271335" y="257651"/>
                      <a:pt x="280383" y="279498"/>
                      <a:pt x="280383" y="302278"/>
                    </a:cubicBezTo>
                    <a:cubicBezTo>
                      <a:pt x="280383" y="322371"/>
                      <a:pt x="273338" y="341829"/>
                      <a:pt x="260474" y="357265"/>
                    </a:cubicBezTo>
                    <a:lnTo>
                      <a:pt x="241198" y="380394"/>
                    </a:lnTo>
                    <a:lnTo>
                      <a:pt x="0" y="139196"/>
                    </a:lnTo>
                    <a:lnTo>
                      <a:pt x="23131" y="119921"/>
                    </a:lnTo>
                    <a:cubicBezTo>
                      <a:pt x="38567" y="107057"/>
                      <a:pt x="58024" y="100012"/>
                      <a:pt x="78117" y="100012"/>
                    </a:cubicBezTo>
                    <a:cubicBezTo>
                      <a:pt x="100898" y="100012"/>
                      <a:pt x="122745" y="109062"/>
                      <a:pt x="138852" y="125170"/>
                    </a:cubicBezTo>
                    <a:lnTo>
                      <a:pt x="161849" y="148167"/>
                    </a:lnTo>
                    <a:close/>
                  </a:path>
                </a:pathLst>
              </a:custGeom>
              <a:solidFill>
                <a:srgbClr val="1A1A1A"/>
              </a:solidFill>
              <a:ln>
                <a:noFill/>
              </a:ln>
            </p:spPr>
          </p:sp>
          <p:sp>
            <p:nvSpPr>
              <p:cNvPr id="82" name="Freeform 82"/>
              <p:cNvSpPr/>
              <p:nvPr/>
            </p:nvSpPr>
            <p:spPr>
              <a:xfrm>
                <a:off x="8248650" y="4563556"/>
                <a:ext cx="351344" cy="351344"/>
              </a:xfrm>
              <a:custGeom>
                <a:avLst/>
                <a:gdLst/>
                <a:ahLst/>
                <a:cxnLst/>
                <a:rect l="l" t="t" r="r" b="b"/>
                <a:pathLst>
                  <a:path w="351344" h="351344">
                    <a:moveTo>
                      <a:pt x="0" y="84644"/>
                    </a:moveTo>
                    <a:lnTo>
                      <a:pt x="101572" y="0"/>
                    </a:lnTo>
                    <a:lnTo>
                      <a:pt x="351344" y="249771"/>
                    </a:lnTo>
                    <a:lnTo>
                      <a:pt x="266700" y="351344"/>
                    </a:lnTo>
                    <a:lnTo>
                      <a:pt x="0" y="84644"/>
                    </a:lnTo>
                    <a:close/>
                  </a:path>
                </a:pathLst>
              </a:custGeom>
              <a:solidFill>
                <a:srgbClr val="1A1A1A"/>
              </a:solidFill>
              <a:ln>
                <a:noFill/>
              </a:ln>
            </p:spPr>
          </p:sp>
        </p:grpSp>
        <p:sp>
          <p:nvSpPr>
            <p:cNvPr id="84" name="TextBox 84"/>
            <p:cNvSpPr txBox="1"/>
            <p:nvPr/>
          </p:nvSpPr>
          <p:spPr>
            <a:xfrm>
              <a:off x="8227695" y="5098732"/>
              <a:ext cx="1307068" cy="335280"/>
            </a:xfrm>
            <a:prstGeom prst="rect">
              <a:avLst/>
            </a:prstGeom>
            <a:noFill/>
            <a:ln>
              <a:noFill/>
            </a:ln>
          </p:spPr>
          <p:txBody>
            <a:bodyPr wrap="none" lIns="0" tIns="0" rIns="0" bIns="0" anchor="t" anchorCtr="0">
              <a:spAutoFit/>
            </a:bodyPr>
            <a:lstStyle/>
            <a:p>
              <a:pPr algn="l"/>
              <a:r>
                <a:rPr lang="zh-CN" sz="1650" b="1" dirty="0">
                  <a:solidFill>
                    <a:srgbClr val="1A1A1A"/>
                  </a:solidFill>
                  <a:latin typeface="Arial"/>
                  <a:ea typeface="Microsoft YaHei"/>
                  <a:cs typeface="Arial"/>
                </a:rPr>
                <a:t>实验性视觉</a:t>
              </a:r>
            </a:p>
          </p:txBody>
        </p:sp>
        <p:sp>
          <p:nvSpPr>
            <p:cNvPr id="85" name="TextBox 85"/>
            <p:cNvSpPr txBox="1"/>
            <p:nvPr/>
          </p:nvSpPr>
          <p:spPr>
            <a:xfrm>
              <a:off x="8238172" y="5435441"/>
              <a:ext cx="1280089" cy="167640"/>
            </a:xfrm>
            <a:prstGeom prst="rect">
              <a:avLst/>
            </a:prstGeom>
            <a:noFill/>
            <a:ln>
              <a:noFill/>
            </a:ln>
          </p:spPr>
          <p:txBody>
            <a:bodyPr wrap="none" lIns="0" tIns="0" rIns="0" bIns="0" anchor="t" anchorCtr="0">
              <a:spAutoFit/>
            </a:bodyPr>
            <a:lstStyle/>
            <a:p>
              <a:pPr algn="l"/>
              <a:r>
                <a:rPr lang="zh-CN" sz="825" dirty="0">
                  <a:solidFill>
                    <a:srgbClr val="1A1A1A"/>
                  </a:solidFill>
                  <a:latin typeface="Consolas"/>
                  <a:ea typeface="Microsoft YaHei"/>
                  <a:cs typeface="Consolas"/>
                </a:rPr>
                <a:t>EXPERIMENTAL VISUALS</a:t>
              </a:r>
            </a:p>
          </p:txBody>
        </p:sp>
        <p:sp>
          <p:nvSpPr>
            <p:cNvPr id="86" name="Line 86"/>
            <p:cNvSpPr/>
            <p:nvPr/>
          </p:nvSpPr>
          <p:spPr>
            <a:xfrm>
              <a:off x="8248650" y="5638800"/>
              <a:ext cx="1085850" cy="9525"/>
            </a:xfrm>
            <a:custGeom>
              <a:avLst/>
              <a:gdLst/>
              <a:ahLst/>
              <a:cxnLst/>
              <a:rect l="l" t="t" r="r" b="b"/>
              <a:pathLst>
                <a:path w="1085850" h="9525">
                  <a:moveTo>
                    <a:pt x="0" y="0"/>
                  </a:moveTo>
                  <a:lnTo>
                    <a:pt x="1085850" y="0"/>
                  </a:lnTo>
                </a:path>
              </a:pathLst>
            </a:custGeom>
            <a:noFill/>
            <a:ln w="19050">
              <a:solidFill>
                <a:srgbClr val="1A1A1A"/>
              </a:solidFill>
            </a:ln>
          </p:spPr>
        </p:sp>
        <p:sp>
          <p:nvSpPr>
            <p:cNvPr id="87" name="TextBox 87"/>
            <p:cNvSpPr txBox="1"/>
            <p:nvPr/>
          </p:nvSpPr>
          <p:spPr>
            <a:xfrm>
              <a:off x="8235315" y="5792152"/>
              <a:ext cx="1560195" cy="213360"/>
            </a:xfrm>
            <a:prstGeom prst="rect">
              <a:avLst/>
            </a:prstGeom>
            <a:noFill/>
            <a:ln>
              <a:noFill/>
            </a:ln>
          </p:spPr>
          <p:txBody>
            <a:bodyPr wrap="none" lIns="0" tIns="0" rIns="0" bIns="0" anchor="t" anchorCtr="0">
              <a:spAutoFit/>
            </a:bodyPr>
            <a:lstStyle/>
            <a:p>
              <a:pPr algn="l"/>
              <a:r>
                <a:rPr lang="zh-CN" sz="1050" dirty="0">
                  <a:solidFill>
                    <a:srgbClr val="1A1A1A"/>
                  </a:solidFill>
                  <a:latin typeface="Arial"/>
                  <a:ea typeface="Microsoft YaHei"/>
                  <a:cs typeface="Arial"/>
                </a:rPr>
                <a:t>纯色块、纯纹理、纯字</a:t>
              </a:r>
            </a:p>
          </p:txBody>
        </p:sp>
        <p:sp>
          <p:nvSpPr>
            <p:cNvPr id="88" name="TextBox 88"/>
            <p:cNvSpPr txBox="1"/>
            <p:nvPr/>
          </p:nvSpPr>
          <p:spPr>
            <a:xfrm>
              <a:off x="8235315" y="6001702"/>
              <a:ext cx="1276493" cy="213360"/>
            </a:xfrm>
            <a:prstGeom prst="rect">
              <a:avLst/>
            </a:prstGeom>
            <a:noFill/>
            <a:ln>
              <a:noFill/>
            </a:ln>
          </p:spPr>
          <p:txBody>
            <a:bodyPr wrap="none" lIns="0" tIns="0" rIns="0" bIns="0" anchor="t" anchorCtr="0">
              <a:spAutoFit/>
            </a:bodyPr>
            <a:lstStyle/>
            <a:p>
              <a:pPr algn="l"/>
              <a:r>
                <a:rPr lang="zh-CN" sz="1050" dirty="0">
                  <a:solidFill>
                    <a:srgbClr val="1A1A1A"/>
                  </a:solidFill>
                  <a:latin typeface="Arial"/>
                  <a:ea typeface="Microsoft YaHei"/>
                  <a:cs typeface="Arial"/>
                </a:rPr>
                <a:t>空白页 = 阅读节奏</a:t>
              </a:r>
            </a:p>
          </p:txBody>
        </p:sp>
        <p:sp>
          <p:nvSpPr>
            <p:cNvPr id="89" name="TextBox 89"/>
            <p:cNvSpPr txBox="1"/>
            <p:nvPr/>
          </p:nvSpPr>
          <p:spPr>
            <a:xfrm>
              <a:off x="8235315" y="6211252"/>
              <a:ext cx="1500004" cy="213360"/>
            </a:xfrm>
            <a:prstGeom prst="rect">
              <a:avLst/>
            </a:prstGeom>
            <a:noFill/>
            <a:ln>
              <a:noFill/>
            </a:ln>
          </p:spPr>
          <p:txBody>
            <a:bodyPr wrap="none" lIns="0" tIns="0" rIns="0" bIns="0" anchor="t" anchorCtr="0">
              <a:spAutoFit/>
            </a:bodyPr>
            <a:lstStyle/>
            <a:p>
              <a:pPr algn="l"/>
              <a:r>
                <a:rPr lang="zh-CN" sz="1050" b="1" dirty="0">
                  <a:solidFill>
                    <a:srgbClr val="1E4DBC"/>
                  </a:solidFill>
                  <a:latin typeface="Arial"/>
                  <a:ea typeface="Microsoft YaHei"/>
                  <a:cs typeface="Arial"/>
                </a:rPr>
                <a:t>没有信息 = 一种信息</a:t>
              </a:r>
            </a:p>
          </p:txBody>
        </p:sp>
      </p:grpSp>
      <p:grpSp>
        <p:nvGrpSpPr>
          <p:cNvPr id="94" name="Group 94"/>
          <p:cNvGrpSpPr/>
          <p:nvPr/>
        </p:nvGrpSpPr>
        <p:grpSpPr>
          <a:xfrm>
            <a:off x="561022" y="6610350"/>
            <a:ext cx="11069955" cy="230981"/>
            <a:chOff x="561022" y="6610350"/>
            <a:chExt cx="11069955" cy="230981"/>
          </a:xfrm>
        </p:grpSpPr>
        <p:sp>
          <p:nvSpPr>
            <p:cNvPr id="91" name="Line 91"/>
            <p:cNvSpPr/>
            <p:nvPr/>
          </p:nvSpPr>
          <p:spPr>
            <a:xfrm>
              <a:off x="571500" y="6610350"/>
              <a:ext cx="11049000" cy="9525"/>
            </a:xfrm>
            <a:custGeom>
              <a:avLst/>
              <a:gdLst/>
              <a:ahLst/>
              <a:cxnLst/>
              <a:rect l="l" t="t" r="r" b="b"/>
              <a:pathLst>
                <a:path w="11049000" h="9525">
                  <a:moveTo>
                    <a:pt x="0" y="0"/>
                  </a:moveTo>
                  <a:lnTo>
                    <a:pt x="11049000" y="0"/>
                  </a:lnTo>
                </a:path>
              </a:pathLst>
            </a:custGeom>
            <a:noFill/>
            <a:ln w="9525">
              <a:solidFill>
                <a:srgbClr val="1A1A1A"/>
              </a:solidFill>
            </a:ln>
          </p:spPr>
        </p:sp>
        <p:sp>
          <p:nvSpPr>
            <p:cNvPr id="92" name="TextBox 92"/>
            <p:cNvSpPr txBox="1"/>
            <p:nvPr/>
          </p:nvSpPr>
          <p:spPr>
            <a:xfrm>
              <a:off x="561022" y="6673691"/>
              <a:ext cx="1316236" cy="167640"/>
            </a:xfrm>
            <a:prstGeom prst="rect">
              <a:avLst/>
            </a:prstGeom>
            <a:noFill/>
            <a:ln>
              <a:noFill/>
            </a:ln>
          </p:spPr>
          <p:txBody>
            <a:bodyPr wrap="none" lIns="0" tIns="0" rIns="0" bIns="0" anchor="t" anchorCtr="0">
              <a:spAutoFit/>
            </a:bodyPr>
            <a:lstStyle/>
            <a:p>
              <a:pPr algn="l"/>
              <a:r>
                <a:rPr lang="zh-CN" sz="825" dirty="0">
                  <a:solidFill>
                    <a:srgbClr val="5A5A5A"/>
                  </a:solidFill>
                  <a:latin typeface="Consolas"/>
                  <a:ea typeface="Microsoft YaHei"/>
                  <a:cs typeface="Consolas"/>
                </a:rPr>
                <a:t>P08 · 6 CONTENT TYPES</a:t>
              </a:r>
            </a:p>
          </p:txBody>
        </p:sp>
        <p:sp>
          <p:nvSpPr>
            <p:cNvPr id="93" name="TextBox 93"/>
            <p:cNvSpPr txBox="1"/>
            <p:nvPr/>
          </p:nvSpPr>
          <p:spPr>
            <a:xfrm>
              <a:off x="9549622" y="6673691"/>
              <a:ext cx="2081355" cy="167640"/>
            </a:xfrm>
            <a:prstGeom prst="rect">
              <a:avLst/>
            </a:prstGeom>
            <a:noFill/>
            <a:ln>
              <a:noFill/>
            </a:ln>
          </p:spPr>
          <p:txBody>
            <a:bodyPr wrap="none" lIns="0" tIns="0" rIns="0" bIns="0" anchor="t" anchorCtr="0">
              <a:spAutoFit/>
            </a:bodyPr>
            <a:lstStyle/>
            <a:p>
              <a:pPr algn="r"/>
              <a:r>
                <a:rPr lang="zh-CN" sz="825" dirty="0">
                  <a:solidFill>
                    <a:srgbClr val="5A5A5A"/>
                  </a:solidFill>
                  <a:latin typeface="Consolas"/>
                  <a:ea typeface="Microsoft YaHei"/>
                  <a:cs typeface="Consolas"/>
                </a:rPr>
                <a:t>PICK ONE · PICK ALL · MAKE IT YOURS</a:t>
              </a:r>
            </a:p>
          </p:txBody>
        </p:sp>
      </p:grpSp>
    </p:spTree>
  </p:cSld>
  <p:clrMapOvr>
    <a:masterClrMapping/>
  </p:clrMapOvr>
  <p:transition xmlns:p14="http://schemas.microsoft.com/office/powerpoint/2010/main" p14:dur="3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8" fill="hold">
                            <p:stCondLst>
                              <p:cond delay="380"/>
                            </p:stCondLst>
                            <p:childTnLst>
                              <p:par>
                                <p:cTn id="9" presetID="1"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par>
                          <p:cTn id="12" fill="hold">
                            <p:stCondLst>
                              <p:cond delay="760"/>
                            </p:stCondLst>
                            <p:childTnLst>
                              <p:par>
                                <p:cTn id="13" presetID="1"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par>
                          <p:cTn id="16" fill="hold">
                            <p:stCondLst>
                              <p:cond delay="1140"/>
                            </p:stCondLst>
                            <p:childTnLst>
                              <p:par>
                                <p:cTn id="17" presetID="1"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par>
                          <p:cTn id="20" fill="hold">
                            <p:stCondLst>
                              <p:cond delay="1520"/>
                            </p:stCondLst>
                            <p:childTnLst>
                              <p:par>
                                <p:cTn id="21" presetID="1" presetClass="entr" presetSubtype="0"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par>
                          <p:cTn id="24" fill="hold">
                            <p:stCondLst>
                              <p:cond delay="1900"/>
                            </p:stCondLst>
                            <p:childTnLst>
                              <p:par>
                                <p:cTn id="25" presetID="1" presetClass="entr" presetSubtype="0" fill="hold" nodeType="after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6" grpId="0"/>
      <p:bldP spid="50" grpId="0"/>
      <p:bldP spid="62" grpId="0"/>
      <p:bldP spid="76" grpId="0"/>
      <p:bldP spid="9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EFE0"/>
          </a:solidFill>
          <a:ln>
            <a:noFill/>
          </a:ln>
        </p:spPr>
      </p:sp>
      <p:grpSp>
        <p:nvGrpSpPr>
          <p:cNvPr id="4" name="Group 4"/>
          <p:cNvGrpSpPr/>
          <p:nvPr/>
        </p:nvGrpSpPr>
        <p:grpSpPr>
          <a:xfrm>
            <a:off x="0" y="0"/>
            <a:ext cx="12192000" cy="6858000"/>
            <a:chOff x="0" y="0"/>
            <a:chExt cx="12192000" cy="6858000"/>
          </a:xfrm>
        </p:grpSpPr>
        <p:pic>
          <p:nvPicPr>
            <p:cNvPr id="3" name="Image 3"/>
            <p:cNvPicPr>
              <a:picLocks noChangeAspect="1"/>
            </p:cNvPicPr>
            <p:nvPr/>
          </p:nvPicPr>
          <p:blipFill>
            <a:blip r:embed="rId2"/>
            <a:stretch>
              <a:fillRect/>
            </a:stretch>
          </p:blipFill>
          <p:spPr>
            <a:xfrm>
              <a:off x="0" y="0"/>
              <a:ext cx="12192000" cy="6858000"/>
            </a:xfrm>
            <a:prstGeom prst="rect">
              <a:avLst/>
            </a:prstGeom>
          </p:spPr>
        </p:pic>
      </p:grpSp>
      <p:sp>
        <p:nvSpPr>
          <p:cNvPr id="5" name="Rectangle 5"/>
          <p:cNvSpPr/>
          <p:nvPr/>
        </p:nvSpPr>
        <p:spPr>
          <a:xfrm>
            <a:off x="0" y="0"/>
            <a:ext cx="12192000" cy="2667000"/>
          </a:xfrm>
          <a:prstGeom prst="rect">
            <a:avLst/>
          </a:prstGeom>
          <a:gradFill>
            <a:gsLst>
              <a:gs pos="0">
                <a:srgbClr val="F5EFE0">
                  <a:alpha val="92000"/>
                </a:srgbClr>
              </a:gs>
              <a:gs pos="40000">
                <a:srgbClr val="F5EFE0">
                  <a:alpha val="0"/>
                </a:srgbClr>
              </a:gs>
            </a:gsLst>
            <a:lin ang="5400000" scaled="1"/>
          </a:gradFill>
          <a:ln>
            <a:noFill/>
          </a:ln>
        </p:spPr>
      </p:sp>
      <p:sp>
        <p:nvSpPr>
          <p:cNvPr id="6" name="Rectangle 6"/>
          <p:cNvSpPr/>
          <p:nvPr/>
        </p:nvSpPr>
        <p:spPr>
          <a:xfrm>
            <a:off x="0" y="0"/>
            <a:ext cx="12192000" cy="6858000"/>
          </a:xfrm>
          <a:prstGeom prst="rect">
            <a:avLst/>
          </a:prstGeom>
          <a:noFill/>
          <a:ln>
            <a:noFill/>
          </a:ln>
        </p:spPr>
      </p:sp>
      <p:grpSp>
        <p:nvGrpSpPr>
          <p:cNvPr id="9" name="Group 9"/>
          <p:cNvGrpSpPr/>
          <p:nvPr/>
        </p:nvGrpSpPr>
        <p:grpSpPr>
          <a:xfrm>
            <a:off x="559118" y="656749"/>
            <a:ext cx="2488882" cy="267176"/>
            <a:chOff x="559118" y="656749"/>
            <a:chExt cx="2488882" cy="267176"/>
          </a:xfrm>
        </p:grpSpPr>
        <p:sp>
          <p:nvSpPr>
            <p:cNvPr id="7" name="TextBox 7"/>
            <p:cNvSpPr txBox="1"/>
            <p:nvPr/>
          </p:nvSpPr>
          <p:spPr>
            <a:xfrm>
              <a:off x="559118" y="656749"/>
              <a:ext cx="2352985" cy="198120"/>
            </a:xfrm>
            <a:prstGeom prst="rect">
              <a:avLst/>
            </a:prstGeom>
            <a:noFill/>
            <a:ln>
              <a:noFill/>
            </a:ln>
          </p:spPr>
          <p:txBody>
            <a:bodyPr wrap="none" lIns="0" tIns="0" rIns="0" bIns="0" anchor="t" anchorCtr="0">
              <a:spAutoFit/>
            </a:bodyPr>
            <a:lstStyle/>
            <a:p>
              <a:pPr algn="l"/>
              <a:r>
                <a:rPr lang="zh-CN" sz="975" dirty="0">
                  <a:solidFill>
                    <a:srgbClr val="1A1A1A"/>
                  </a:solidFill>
                  <a:latin typeface="Consolas"/>
                  <a:ea typeface="Microsoft YaHei"/>
                  <a:cs typeface="Consolas"/>
                </a:rPr>
                <a:t>PART 04 · 全球独立书店 NO.1 — 东京</a:t>
              </a:r>
            </a:p>
          </p:txBody>
        </p:sp>
        <p:sp>
          <p:nvSpPr>
            <p:cNvPr id="8" name="Line 8"/>
            <p:cNvSpPr/>
            <p:nvPr/>
          </p:nvSpPr>
          <p:spPr>
            <a:xfrm>
              <a:off x="571500" y="914400"/>
              <a:ext cx="2476500" cy="9525"/>
            </a:xfrm>
            <a:custGeom>
              <a:avLst/>
              <a:gdLst/>
              <a:ahLst/>
              <a:cxnLst/>
              <a:rect l="l" t="t" r="r" b="b"/>
              <a:pathLst>
                <a:path w="2476500" h="9525">
                  <a:moveTo>
                    <a:pt x="0" y="0"/>
                  </a:moveTo>
                  <a:lnTo>
                    <a:pt x="2476500" y="0"/>
                  </a:lnTo>
                </a:path>
              </a:pathLst>
            </a:custGeom>
            <a:noFill/>
            <a:ln w="28575">
              <a:solidFill>
                <a:srgbClr val="FF5C8A"/>
              </a:solidFill>
            </a:ln>
          </p:spPr>
        </p:sp>
      </p:grpSp>
      <p:grpSp>
        <p:nvGrpSpPr>
          <p:cNvPr id="14" name="Group 14"/>
          <p:cNvGrpSpPr/>
          <p:nvPr/>
        </p:nvGrpSpPr>
        <p:grpSpPr>
          <a:xfrm>
            <a:off x="457200" y="885825"/>
            <a:ext cx="3495675" cy="1871663"/>
            <a:chOff x="457200" y="885825"/>
            <a:chExt cx="3495675" cy="1871663"/>
          </a:xfrm>
        </p:grpSpPr>
        <p:sp>
          <p:nvSpPr>
            <p:cNvPr id="10" name="TextBox 10"/>
            <p:cNvSpPr txBox="1"/>
            <p:nvPr/>
          </p:nvSpPr>
          <p:spPr>
            <a:xfrm>
              <a:off x="476250" y="904875"/>
              <a:ext cx="3476625" cy="1524000"/>
            </a:xfrm>
            <a:prstGeom prst="rect">
              <a:avLst/>
            </a:prstGeom>
            <a:noFill/>
            <a:ln>
              <a:noFill/>
            </a:ln>
          </p:spPr>
          <p:txBody>
            <a:bodyPr wrap="none" lIns="0" tIns="0" rIns="0" bIns="0" anchor="t" anchorCtr="0">
              <a:spAutoFit/>
            </a:bodyPr>
            <a:lstStyle/>
            <a:p>
              <a:pPr algn="l"/>
              <a:r>
                <a:rPr lang="zh-CN" sz="7500" dirty="0">
                  <a:solidFill>
                    <a:srgbClr val="FF5C8A"/>
                  </a:solidFill>
                  <a:latin typeface="Impact"/>
                  <a:ea typeface="Microsoft YaHei"/>
                  <a:cs typeface="Impact"/>
                </a:rPr>
                <a:t>神保町</a:t>
              </a:r>
            </a:p>
          </p:txBody>
        </p:sp>
        <p:sp>
          <p:nvSpPr>
            <p:cNvPr id="11" name="TextBox 11"/>
            <p:cNvSpPr txBox="1"/>
            <p:nvPr/>
          </p:nvSpPr>
          <p:spPr>
            <a:xfrm>
              <a:off x="457200" y="885825"/>
              <a:ext cx="3476625" cy="1524000"/>
            </a:xfrm>
            <a:prstGeom prst="rect">
              <a:avLst/>
            </a:prstGeom>
            <a:noFill/>
            <a:ln>
              <a:noFill/>
            </a:ln>
          </p:spPr>
          <p:txBody>
            <a:bodyPr wrap="none" lIns="0" tIns="0" rIns="0" bIns="0" anchor="t" anchorCtr="0">
              <a:spAutoFit/>
            </a:bodyPr>
            <a:lstStyle/>
            <a:p>
              <a:pPr algn="l"/>
              <a:r>
                <a:rPr lang="zh-CN" sz="7500" dirty="0">
                  <a:solidFill>
                    <a:srgbClr val="1A1A1A"/>
                  </a:solidFill>
                  <a:latin typeface="Impact"/>
                  <a:ea typeface="Microsoft YaHei"/>
                  <a:cs typeface="Impact"/>
                </a:rPr>
                <a:t>神保町</a:t>
              </a:r>
            </a:p>
          </p:txBody>
        </p:sp>
        <p:sp>
          <p:nvSpPr>
            <p:cNvPr id="12" name="TextBox 12"/>
            <p:cNvSpPr txBox="1"/>
            <p:nvPr/>
          </p:nvSpPr>
          <p:spPr>
            <a:xfrm>
              <a:off x="516255" y="1873568"/>
              <a:ext cx="2874121" cy="883920"/>
            </a:xfrm>
            <a:prstGeom prst="rect">
              <a:avLst/>
            </a:prstGeom>
            <a:noFill/>
            <a:ln>
              <a:noFill/>
            </a:ln>
          </p:spPr>
          <p:txBody>
            <a:bodyPr wrap="none" lIns="0" tIns="0" rIns="0" bIns="0" anchor="t" anchorCtr="0">
              <a:spAutoFit/>
            </a:bodyPr>
            <a:lstStyle/>
            <a:p>
              <a:pPr algn="l"/>
              <a:r>
                <a:rPr lang="zh-CN" sz="4350" dirty="0">
                  <a:solidFill>
                    <a:srgbClr val="FF5C8A"/>
                  </a:solidFill>
                  <a:latin typeface="Impact"/>
                  <a:ea typeface="Microsoft YaHei"/>
                  <a:cs typeface="Impact"/>
                </a:rPr>
                <a:t>JIMBŌCHŌ</a:t>
              </a:r>
            </a:p>
          </p:txBody>
        </p:sp>
        <p:sp>
          <p:nvSpPr>
            <p:cNvPr id="13" name="TextBox 13"/>
            <p:cNvSpPr txBox="1"/>
            <p:nvPr/>
          </p:nvSpPr>
          <p:spPr>
            <a:xfrm>
              <a:off x="497205" y="1854518"/>
              <a:ext cx="2874121" cy="883920"/>
            </a:xfrm>
            <a:prstGeom prst="rect">
              <a:avLst/>
            </a:prstGeom>
            <a:noFill/>
            <a:ln>
              <a:noFill/>
            </a:ln>
          </p:spPr>
          <p:txBody>
            <a:bodyPr wrap="none" lIns="0" tIns="0" rIns="0" bIns="0" anchor="t" anchorCtr="0">
              <a:spAutoFit/>
            </a:bodyPr>
            <a:lstStyle/>
            <a:p>
              <a:pPr algn="l"/>
              <a:r>
                <a:rPr lang="zh-CN" sz="4350" dirty="0">
                  <a:solidFill>
                    <a:srgbClr val="1E4DBC"/>
                  </a:solidFill>
                  <a:latin typeface="Impact"/>
                  <a:ea typeface="Microsoft YaHei"/>
                  <a:cs typeface="Impact"/>
                </a:rPr>
                <a:t>JIMBŌCHŌ</a:t>
              </a:r>
            </a:p>
          </p:txBody>
        </p:sp>
      </p:grpSp>
      <p:grpSp>
        <p:nvGrpSpPr>
          <p:cNvPr id="21" name="Group 21"/>
          <p:cNvGrpSpPr/>
          <p:nvPr/>
        </p:nvGrpSpPr>
        <p:grpSpPr>
          <a:xfrm>
            <a:off x="9334500" y="647700"/>
            <a:ext cx="2314575" cy="1171575"/>
            <a:chOff x="9334500" y="647700"/>
            <a:chExt cx="2314575" cy="1171575"/>
          </a:xfrm>
        </p:grpSpPr>
        <p:sp>
          <p:nvSpPr>
            <p:cNvPr id="15" name="Rectangle 15"/>
            <p:cNvSpPr/>
            <p:nvPr/>
          </p:nvSpPr>
          <p:spPr>
            <a:xfrm>
              <a:off x="9334500" y="647700"/>
              <a:ext cx="2286000" cy="1143000"/>
            </a:xfrm>
            <a:prstGeom prst="rect">
              <a:avLst/>
            </a:prstGeom>
            <a:solidFill>
              <a:srgbClr val="1A1A1A"/>
            </a:solidFill>
            <a:ln>
              <a:noFill/>
            </a:ln>
          </p:spPr>
        </p:sp>
        <p:sp>
          <p:nvSpPr>
            <p:cNvPr id="16" name="Rectangle 16"/>
            <p:cNvSpPr/>
            <p:nvPr/>
          </p:nvSpPr>
          <p:spPr>
            <a:xfrm>
              <a:off x="9363075" y="676275"/>
              <a:ext cx="2286000" cy="1143000"/>
            </a:xfrm>
            <a:prstGeom prst="rect">
              <a:avLst/>
            </a:prstGeom>
            <a:solidFill>
              <a:srgbClr val="FF5C8A">
                <a:alpha val="70000"/>
              </a:srgbClr>
            </a:solidFill>
            <a:ln>
              <a:noFill/>
            </a:ln>
          </p:spPr>
        </p:sp>
        <p:sp>
          <p:nvSpPr>
            <p:cNvPr id="17" name="Rectangle 17"/>
            <p:cNvSpPr/>
            <p:nvPr/>
          </p:nvSpPr>
          <p:spPr>
            <a:xfrm>
              <a:off x="9334500" y="647700"/>
              <a:ext cx="2286000" cy="1143000"/>
            </a:xfrm>
            <a:prstGeom prst="rect">
              <a:avLst/>
            </a:prstGeom>
            <a:solidFill>
              <a:srgbClr val="1A1A1A"/>
            </a:solidFill>
            <a:ln>
              <a:noFill/>
            </a:ln>
          </p:spPr>
        </p:sp>
        <p:sp>
          <p:nvSpPr>
            <p:cNvPr id="18" name="TextBox 18"/>
            <p:cNvSpPr txBox="1"/>
            <p:nvPr/>
          </p:nvSpPr>
          <p:spPr>
            <a:xfrm>
              <a:off x="9980962" y="942499"/>
              <a:ext cx="993076" cy="198120"/>
            </a:xfrm>
            <a:prstGeom prst="rect">
              <a:avLst/>
            </a:prstGeom>
            <a:noFill/>
            <a:ln>
              <a:noFill/>
            </a:ln>
          </p:spPr>
          <p:txBody>
            <a:bodyPr wrap="none" lIns="0" tIns="0" rIns="0" bIns="0" anchor="t" anchorCtr="0">
              <a:spAutoFit/>
            </a:bodyPr>
            <a:lstStyle/>
            <a:p>
              <a:pPr algn="ctr"/>
              <a:r>
                <a:rPr lang="zh-CN" sz="975" dirty="0">
                  <a:solidFill>
                    <a:srgbClr val="FF5C8A"/>
                  </a:solidFill>
                  <a:latin typeface="Consolas"/>
                  <a:ea typeface="Microsoft YaHei"/>
                  <a:cs typeface="Consolas"/>
                </a:rPr>
                <a:t>TIME OUT 2025</a:t>
              </a:r>
            </a:p>
          </p:txBody>
        </p:sp>
        <p:sp>
          <p:nvSpPr>
            <p:cNvPr id="19" name="TextBox 19"/>
            <p:cNvSpPr txBox="1"/>
            <p:nvPr/>
          </p:nvSpPr>
          <p:spPr>
            <a:xfrm>
              <a:off x="9839277" y="1206818"/>
              <a:ext cx="1276445" cy="274320"/>
            </a:xfrm>
            <a:prstGeom prst="rect">
              <a:avLst/>
            </a:prstGeom>
            <a:noFill/>
            <a:ln>
              <a:noFill/>
            </a:ln>
          </p:spPr>
          <p:txBody>
            <a:bodyPr wrap="none" lIns="0" tIns="0" rIns="0" bIns="0" anchor="t" anchorCtr="0">
              <a:spAutoFit/>
            </a:bodyPr>
            <a:lstStyle/>
            <a:p>
              <a:pPr algn="ctr"/>
              <a:r>
                <a:rPr lang="zh-CN" sz="1350" b="1" dirty="0">
                  <a:solidFill>
                    <a:srgbClr val="F5EFE0"/>
                  </a:solidFill>
                  <a:latin typeface="Arial"/>
                  <a:ea typeface="Microsoft YaHei"/>
                  <a:cs typeface="Arial"/>
                </a:rPr>
                <a:t>全球最酷街区</a:t>
              </a:r>
            </a:p>
          </p:txBody>
        </p:sp>
        <p:sp>
          <p:nvSpPr>
            <p:cNvPr id="20" name="TextBox 20"/>
            <p:cNvSpPr txBox="1"/>
            <p:nvPr/>
          </p:nvSpPr>
          <p:spPr>
            <a:xfrm>
              <a:off x="9774198" y="1549241"/>
              <a:ext cx="1406604" cy="167640"/>
            </a:xfrm>
            <a:prstGeom prst="rect">
              <a:avLst/>
            </a:prstGeom>
            <a:noFill/>
            <a:ln>
              <a:noFill/>
            </a:ln>
          </p:spPr>
          <p:txBody>
            <a:bodyPr wrap="none" lIns="0" tIns="0" rIns="0" bIns="0" anchor="t" anchorCtr="0">
              <a:spAutoFit/>
            </a:bodyPr>
            <a:lstStyle/>
            <a:p>
              <a:pPr algn="ctr"/>
              <a:r>
                <a:rPr lang="zh-CN" sz="825" dirty="0">
                  <a:solidFill>
                    <a:srgbClr val="F5EFE0"/>
                  </a:solidFill>
                  <a:latin typeface="Consolas"/>
                  <a:ea typeface="Microsoft YaHei"/>
                  <a:cs typeface="Consolas"/>
                </a:rPr>
                <a:t>COOLEST NEIGHBORHOOD</a:t>
              </a:r>
            </a:p>
          </p:txBody>
        </p:sp>
      </p:grpSp>
      <p:grpSp>
        <p:nvGrpSpPr>
          <p:cNvPr id="43" name="Group 43"/>
          <p:cNvGrpSpPr/>
          <p:nvPr/>
        </p:nvGrpSpPr>
        <p:grpSpPr>
          <a:xfrm>
            <a:off x="0" y="5143500"/>
            <a:ext cx="12192000" cy="1714500"/>
            <a:chOff x="0" y="5143500"/>
            <a:chExt cx="12192000" cy="1714500"/>
          </a:xfrm>
        </p:grpSpPr>
        <p:sp>
          <p:nvSpPr>
            <p:cNvPr id="22" name="Rectangle 22"/>
            <p:cNvSpPr/>
            <p:nvPr/>
          </p:nvSpPr>
          <p:spPr>
            <a:xfrm>
              <a:off x="0" y="5143500"/>
              <a:ext cx="12192000" cy="1714500"/>
            </a:xfrm>
            <a:prstGeom prst="rect">
              <a:avLst/>
            </a:prstGeom>
            <a:solidFill>
              <a:srgbClr val="1A1A1A">
                <a:alpha val="86000"/>
              </a:srgbClr>
            </a:solidFill>
            <a:ln>
              <a:noFill/>
            </a:ln>
          </p:spPr>
        </p:sp>
        <p:sp>
          <p:nvSpPr>
            <p:cNvPr id="23" name="Rectangle 23"/>
            <p:cNvSpPr/>
            <p:nvPr/>
          </p:nvSpPr>
          <p:spPr>
            <a:xfrm>
              <a:off x="0" y="5143500"/>
              <a:ext cx="12192000" cy="57150"/>
            </a:xfrm>
            <a:prstGeom prst="rect">
              <a:avLst/>
            </a:prstGeom>
            <a:solidFill>
              <a:srgbClr val="FF5C8A"/>
            </a:solidFill>
            <a:ln>
              <a:noFill/>
            </a:ln>
          </p:spPr>
        </p:sp>
        <p:grpSp>
          <p:nvGrpSpPr>
            <p:cNvPr id="28" name="Group 28"/>
            <p:cNvGrpSpPr/>
            <p:nvPr/>
          </p:nvGrpSpPr>
          <p:grpSpPr>
            <a:xfrm>
              <a:off x="697230" y="5164455"/>
              <a:ext cx="2624804" cy="1462564"/>
              <a:chOff x="697230" y="5164455"/>
              <a:chExt cx="2624804" cy="1462564"/>
            </a:xfrm>
          </p:grpSpPr>
          <p:sp>
            <p:nvSpPr>
              <p:cNvPr id="24" name="TextBox 24"/>
              <p:cNvSpPr txBox="1"/>
              <p:nvPr/>
            </p:nvSpPr>
            <p:spPr>
              <a:xfrm>
                <a:off x="697230" y="5164455"/>
                <a:ext cx="2624804" cy="1036320"/>
              </a:xfrm>
              <a:prstGeom prst="rect">
                <a:avLst/>
              </a:prstGeom>
              <a:noFill/>
              <a:ln>
                <a:noFill/>
              </a:ln>
            </p:spPr>
            <p:txBody>
              <a:bodyPr wrap="none" lIns="0" tIns="0" rIns="0" bIns="0" anchor="t" anchorCtr="0">
                <a:spAutoFit/>
              </a:bodyPr>
              <a:lstStyle/>
              <a:p>
                <a:pPr algn="l"/>
                <a:r>
                  <a:rPr lang="zh-CN" sz="5100" dirty="0">
                    <a:solidFill>
                      <a:srgbClr val="FF5C8A"/>
                    </a:solidFill>
                    <a:latin typeface="Impact"/>
                    <a:ea typeface="Microsoft YaHei"/>
                    <a:cs typeface="Impact"/>
                  </a:rPr>
                  <a:t>130-180</a:t>
                </a:r>
              </a:p>
            </p:txBody>
          </p:sp>
          <p:sp>
            <p:nvSpPr>
              <p:cNvPr id="25" name="TextBox 25"/>
              <p:cNvSpPr txBox="1"/>
              <p:nvPr/>
            </p:nvSpPr>
            <p:spPr>
              <a:xfrm>
                <a:off x="745808" y="5882164"/>
                <a:ext cx="1401056" cy="259080"/>
              </a:xfrm>
              <a:prstGeom prst="rect">
                <a:avLst/>
              </a:prstGeom>
              <a:noFill/>
              <a:ln>
                <a:noFill/>
              </a:ln>
            </p:spPr>
            <p:txBody>
              <a:bodyPr wrap="none" lIns="0" tIns="0" rIns="0" bIns="0" anchor="t" anchorCtr="0">
                <a:spAutoFit/>
              </a:bodyPr>
              <a:lstStyle/>
              <a:p>
                <a:pPr algn="l"/>
                <a:r>
                  <a:rPr lang="zh-CN" sz="1275" b="1" dirty="0">
                    <a:solidFill>
                      <a:srgbClr val="F5EFE0"/>
                    </a:solidFill>
                    <a:latin typeface="Arial"/>
                    <a:ea typeface="Microsoft YaHei"/>
                    <a:cs typeface="Arial"/>
                  </a:rPr>
                  <a:t>家书店密集分布</a:t>
                </a:r>
              </a:p>
            </p:txBody>
          </p:sp>
          <p:sp>
            <p:nvSpPr>
              <p:cNvPr id="26" name="TextBox 26"/>
              <p:cNvSpPr txBox="1"/>
              <p:nvPr/>
            </p:nvSpPr>
            <p:spPr>
              <a:xfrm>
                <a:off x="750570" y="6170295"/>
                <a:ext cx="1810512" cy="182880"/>
              </a:xfrm>
              <a:prstGeom prst="rect">
                <a:avLst/>
              </a:prstGeom>
              <a:noFill/>
              <a:ln>
                <a:noFill/>
              </a:ln>
            </p:spPr>
            <p:txBody>
              <a:bodyPr wrap="none" lIns="0" tIns="0" rIns="0" bIns="0" anchor="t" anchorCtr="0">
                <a:spAutoFit/>
              </a:bodyPr>
              <a:lstStyle/>
              <a:p>
                <a:pPr algn="l"/>
                <a:r>
                  <a:rPr lang="zh-CN" sz="900" dirty="0">
                    <a:solidFill>
                      <a:srgbClr val="F5EFE0">
                        <a:alphaMod val="70000"/>
                      </a:srgbClr>
                    </a:solidFill>
                    <a:latin typeface="Consolas"/>
                    <a:ea typeface="Microsoft YaHei"/>
                    <a:cs typeface="Consolas"/>
                  </a:rPr>
                  <a:t>BOOKSTORES IN ONE DISTRICT</a:t>
                </a:r>
              </a:p>
            </p:txBody>
          </p:sp>
          <p:sp>
            <p:nvSpPr>
              <p:cNvPr id="27" name="TextBox 27"/>
              <p:cNvSpPr txBox="1"/>
              <p:nvPr/>
            </p:nvSpPr>
            <p:spPr>
              <a:xfrm>
                <a:off x="749618" y="6428899"/>
                <a:ext cx="1327714" cy="198120"/>
              </a:xfrm>
              <a:prstGeom prst="rect">
                <a:avLst/>
              </a:prstGeom>
              <a:noFill/>
              <a:ln>
                <a:noFill/>
              </a:ln>
            </p:spPr>
            <p:txBody>
              <a:bodyPr wrap="none" lIns="0" tIns="0" rIns="0" bIns="0" anchor="t" anchorCtr="0">
                <a:spAutoFit/>
              </a:bodyPr>
              <a:lstStyle/>
              <a:p>
                <a:pPr algn="l"/>
                <a:r>
                  <a:rPr lang="zh-CN" sz="975" dirty="0">
                    <a:solidFill>
                      <a:srgbClr val="F5EFE0"/>
                    </a:solidFill>
                    <a:latin typeface="Arial"/>
                    <a:ea typeface="Microsoft YaHei"/>
                    <a:cs typeface="Arial"/>
                  </a:rPr>
                  <a:t>靖国通 × 白山通交叉</a:t>
                </a:r>
              </a:p>
            </p:txBody>
          </p:sp>
        </p:grpSp>
        <p:sp>
          <p:nvSpPr>
            <p:cNvPr id="29" name="Line 29"/>
            <p:cNvSpPr/>
            <p:nvPr/>
          </p:nvSpPr>
          <p:spPr>
            <a:xfrm>
              <a:off x="4267200" y="5410200"/>
              <a:ext cx="9525" cy="1257300"/>
            </a:xfrm>
            <a:custGeom>
              <a:avLst/>
              <a:gdLst/>
              <a:ahLst/>
              <a:cxnLst/>
              <a:rect l="l" t="t" r="r" b="b"/>
              <a:pathLst>
                <a:path w="9525" h="1257300">
                  <a:moveTo>
                    <a:pt x="0" y="0"/>
                  </a:moveTo>
                  <a:lnTo>
                    <a:pt x="0" y="1257300"/>
                  </a:lnTo>
                </a:path>
              </a:pathLst>
            </a:custGeom>
            <a:noFill/>
            <a:ln w="9525">
              <a:solidFill>
                <a:srgbClr val="F5EFE0">
                  <a:alpha val="30000"/>
                </a:srgbClr>
              </a:solidFill>
            </a:ln>
          </p:spPr>
        </p:sp>
        <p:grpSp>
          <p:nvGrpSpPr>
            <p:cNvPr id="35" name="Group 35"/>
            <p:cNvGrpSpPr/>
            <p:nvPr/>
          </p:nvGrpSpPr>
          <p:grpSpPr>
            <a:xfrm>
              <a:off x="4608195" y="5241608"/>
              <a:ext cx="3829479" cy="1328261"/>
              <a:chOff x="4608195" y="5241608"/>
              <a:chExt cx="3829479" cy="1328261"/>
            </a:xfrm>
          </p:grpSpPr>
          <p:sp>
            <p:nvSpPr>
              <p:cNvPr id="30" name="TextBox 30"/>
              <p:cNvSpPr txBox="1"/>
              <p:nvPr/>
            </p:nvSpPr>
            <p:spPr>
              <a:xfrm>
                <a:off x="4608195" y="5241608"/>
                <a:ext cx="3829479" cy="640080"/>
              </a:xfrm>
              <a:prstGeom prst="rect">
                <a:avLst/>
              </a:prstGeom>
              <a:noFill/>
              <a:ln>
                <a:noFill/>
              </a:ln>
            </p:spPr>
            <p:txBody>
              <a:bodyPr wrap="none" lIns="0" tIns="0" rIns="0" bIns="0" anchor="t" anchorCtr="0">
                <a:spAutoFit/>
              </a:bodyPr>
              <a:lstStyle/>
              <a:p>
                <a:pPr algn="l"/>
                <a:r>
                  <a:rPr lang="zh-CN" sz="3150" dirty="0">
                    <a:solidFill>
                      <a:srgbClr val="FF5C8A"/>
                    </a:solidFill>
                    <a:latin typeface="Impact"/>
                    <a:ea typeface="Microsoft YaHei"/>
                    <a:cs typeface="Impact"/>
                  </a:rPr>
                  <a:t>1875 · 1902 · 2015</a:t>
                </a:r>
              </a:p>
            </p:txBody>
          </p:sp>
          <p:sp>
            <p:nvSpPr>
              <p:cNvPr id="31" name="TextBox 31"/>
              <p:cNvSpPr txBox="1"/>
              <p:nvPr/>
            </p:nvSpPr>
            <p:spPr>
              <a:xfrm>
                <a:off x="4633912" y="5707856"/>
                <a:ext cx="1779669" cy="228600"/>
              </a:xfrm>
              <a:prstGeom prst="rect">
                <a:avLst/>
              </a:prstGeom>
              <a:noFill/>
              <a:ln>
                <a:noFill/>
              </a:ln>
            </p:spPr>
            <p:txBody>
              <a:bodyPr wrap="none" lIns="0" tIns="0" rIns="0" bIns="0" anchor="t" anchorCtr="0">
                <a:spAutoFit/>
              </a:bodyPr>
              <a:lstStyle/>
              <a:p>
                <a:pPr algn="l"/>
                <a:r>
                  <a:rPr lang="zh-CN" sz="1125" b="1" dirty="0">
                    <a:solidFill>
                      <a:srgbClr val="F5EFE0"/>
                    </a:solidFill>
                    <a:latin typeface="Arial"/>
                    <a:ea typeface="Microsoft YaHei"/>
                    <a:cs typeface="Arial"/>
                  </a:rPr>
                  <a:t>三家代表性老店 / 奇店</a:t>
                </a:r>
              </a:p>
            </p:txBody>
          </p:sp>
          <p:sp>
            <p:nvSpPr>
              <p:cNvPr id="32" name="TextBox 32"/>
              <p:cNvSpPr txBox="1"/>
              <p:nvPr/>
            </p:nvSpPr>
            <p:spPr>
              <a:xfrm>
                <a:off x="4635818" y="5990749"/>
                <a:ext cx="1790510" cy="198120"/>
              </a:xfrm>
              <a:prstGeom prst="rect">
                <a:avLst/>
              </a:prstGeom>
              <a:noFill/>
              <a:ln>
                <a:noFill/>
              </a:ln>
            </p:spPr>
            <p:txBody>
              <a:bodyPr wrap="none" lIns="0" tIns="0" rIns="0" bIns="0" anchor="t" anchorCtr="0">
                <a:spAutoFit/>
              </a:bodyPr>
              <a:lstStyle/>
              <a:p>
                <a:pPr algn="l"/>
                <a:r>
                  <a:rPr lang="zh-CN" sz="975" dirty="0">
                    <a:solidFill>
                      <a:srgbClr val="F5EFE0"/>
                    </a:solidFill>
                    <a:latin typeface="Arial"/>
                    <a:ea typeface="Microsoft YaHei"/>
                    <a:cs typeface="Arial"/>
                  </a:rPr>
                  <a:t>· Takayama Honten (1875)</a:t>
                </a:r>
              </a:p>
            </p:txBody>
          </p:sp>
          <p:sp>
            <p:nvSpPr>
              <p:cNvPr id="33" name="TextBox 33"/>
              <p:cNvSpPr txBox="1"/>
              <p:nvPr/>
            </p:nvSpPr>
            <p:spPr>
              <a:xfrm>
                <a:off x="4635818" y="6181249"/>
                <a:ext cx="2196346" cy="198120"/>
              </a:xfrm>
              <a:prstGeom prst="rect">
                <a:avLst/>
              </a:prstGeom>
              <a:noFill/>
              <a:ln>
                <a:noFill/>
              </a:ln>
            </p:spPr>
            <p:txBody>
              <a:bodyPr wrap="none" lIns="0" tIns="0" rIns="0" bIns="0" anchor="t" anchorCtr="0">
                <a:spAutoFit/>
              </a:bodyPr>
              <a:lstStyle/>
              <a:p>
                <a:pPr algn="l"/>
                <a:r>
                  <a:rPr lang="zh-CN" sz="975" dirty="0">
                    <a:solidFill>
                      <a:srgbClr val="F5EFE0"/>
                    </a:solidFill>
                    <a:latin typeface="Arial"/>
                    <a:ea typeface="Microsoft YaHei"/>
                    <a:cs typeface="Arial"/>
                  </a:rPr>
                  <a:t>· Kitazawa English Books (1902)</a:t>
                </a:r>
              </a:p>
            </p:txBody>
          </p:sp>
          <p:sp>
            <p:nvSpPr>
              <p:cNvPr id="34" name="TextBox 34"/>
              <p:cNvSpPr txBox="1"/>
              <p:nvPr/>
            </p:nvSpPr>
            <p:spPr>
              <a:xfrm>
                <a:off x="4635818" y="6371749"/>
                <a:ext cx="2409944" cy="198120"/>
              </a:xfrm>
              <a:prstGeom prst="rect">
                <a:avLst/>
              </a:prstGeom>
              <a:noFill/>
              <a:ln>
                <a:noFill/>
              </a:ln>
            </p:spPr>
            <p:txBody>
              <a:bodyPr wrap="none" lIns="0" tIns="0" rIns="0" bIns="0" anchor="t" anchorCtr="0">
                <a:spAutoFit/>
              </a:bodyPr>
              <a:lstStyle/>
              <a:p>
                <a:pPr algn="l"/>
                <a:r>
                  <a:rPr lang="zh-CN" sz="975" dirty="0">
                    <a:solidFill>
                      <a:srgbClr val="F5EFE0"/>
                    </a:solidFill>
                    <a:latin typeface="Arial"/>
                    <a:ea typeface="Microsoft YaHei"/>
                    <a:cs typeface="Arial"/>
                  </a:rPr>
                  <a:t>· Morioka Shoten (2015) — 一周一本</a:t>
                </a:r>
              </a:p>
            </p:txBody>
          </p:sp>
        </p:grpSp>
        <p:sp>
          <p:nvSpPr>
            <p:cNvPr id="36" name="Line 36"/>
            <p:cNvSpPr/>
            <p:nvPr/>
          </p:nvSpPr>
          <p:spPr>
            <a:xfrm>
              <a:off x="9144000" y="5410200"/>
              <a:ext cx="9525" cy="1257300"/>
            </a:xfrm>
            <a:custGeom>
              <a:avLst/>
              <a:gdLst/>
              <a:ahLst/>
              <a:cxnLst/>
              <a:rect l="l" t="t" r="r" b="b"/>
              <a:pathLst>
                <a:path w="9525" h="1257300">
                  <a:moveTo>
                    <a:pt x="0" y="0"/>
                  </a:moveTo>
                  <a:lnTo>
                    <a:pt x="0" y="1257300"/>
                  </a:lnTo>
                </a:path>
              </a:pathLst>
            </a:custGeom>
            <a:noFill/>
            <a:ln w="9525">
              <a:solidFill>
                <a:srgbClr val="F5EFE0">
                  <a:alpha val="30000"/>
                </a:srgbClr>
              </a:solidFill>
            </a:ln>
          </p:spPr>
        </p:sp>
        <p:grpSp>
          <p:nvGrpSpPr>
            <p:cNvPr id="42" name="Group 42"/>
            <p:cNvGrpSpPr/>
            <p:nvPr/>
          </p:nvGrpSpPr>
          <p:grpSpPr>
            <a:xfrm>
              <a:off x="9494520" y="5322570"/>
              <a:ext cx="2514600" cy="1309211"/>
              <a:chOff x="9494520" y="5322570"/>
              <a:chExt cx="2514600" cy="1309211"/>
            </a:xfrm>
          </p:grpSpPr>
          <p:sp>
            <p:nvSpPr>
              <p:cNvPr id="37" name="TextBox 37"/>
              <p:cNvSpPr txBox="1"/>
              <p:nvPr/>
            </p:nvSpPr>
            <p:spPr>
              <a:xfrm>
                <a:off x="9494520" y="5322570"/>
                <a:ext cx="2514600" cy="487680"/>
              </a:xfrm>
              <a:prstGeom prst="rect">
                <a:avLst/>
              </a:prstGeom>
              <a:noFill/>
              <a:ln>
                <a:noFill/>
              </a:ln>
            </p:spPr>
            <p:txBody>
              <a:bodyPr wrap="none" lIns="0" tIns="0" rIns="0" bIns="0" anchor="t" anchorCtr="0">
                <a:spAutoFit/>
              </a:bodyPr>
              <a:lstStyle/>
              <a:p>
                <a:pPr algn="l"/>
                <a:r>
                  <a:rPr lang="zh-CN" sz="2400" dirty="0">
                    <a:solidFill>
                      <a:srgbClr val="FF5C8A"/>
                    </a:solidFill>
                    <a:latin typeface="Impact"/>
                    <a:ea typeface="Microsoft YaHei"/>
                    <a:cs typeface="Impact"/>
                  </a:rPr>
                  <a:t>UTRECHT × 原宿</a:t>
                </a:r>
              </a:p>
            </p:txBody>
          </p:sp>
          <p:sp>
            <p:nvSpPr>
              <p:cNvPr id="38" name="TextBox 38"/>
              <p:cNvSpPr txBox="1"/>
              <p:nvPr/>
            </p:nvSpPr>
            <p:spPr>
              <a:xfrm>
                <a:off x="9511665" y="5715952"/>
                <a:ext cx="2047473" cy="213360"/>
              </a:xfrm>
              <a:prstGeom prst="rect">
                <a:avLst/>
              </a:prstGeom>
              <a:noFill/>
              <a:ln>
                <a:noFill/>
              </a:ln>
            </p:spPr>
            <p:txBody>
              <a:bodyPr wrap="none" lIns="0" tIns="0" rIns="0" bIns="0" anchor="t" anchorCtr="0">
                <a:spAutoFit/>
              </a:bodyPr>
              <a:lstStyle/>
              <a:p>
                <a:pPr algn="l"/>
                <a:r>
                  <a:rPr lang="zh-CN" sz="1050" b="1" dirty="0">
                    <a:solidFill>
                      <a:srgbClr val="F5EFE0"/>
                    </a:solidFill>
                    <a:latin typeface="Arial"/>
                    <a:ea typeface="Microsoft YaHei"/>
                    <a:cs typeface="Arial"/>
                  </a:rPr>
                  <a:t>日本最大独立 zine 收藏之一</a:t>
                </a:r>
              </a:p>
            </p:txBody>
          </p:sp>
          <p:sp>
            <p:nvSpPr>
              <p:cNvPr id="39" name="TextBox 39"/>
              <p:cNvSpPr txBox="1"/>
              <p:nvPr/>
            </p:nvSpPr>
            <p:spPr>
              <a:xfrm>
                <a:off x="9513570" y="5998845"/>
                <a:ext cx="942975" cy="182880"/>
              </a:xfrm>
              <a:prstGeom prst="rect">
                <a:avLst/>
              </a:prstGeom>
              <a:noFill/>
              <a:ln>
                <a:noFill/>
              </a:ln>
            </p:spPr>
            <p:txBody>
              <a:bodyPr wrap="none" lIns="0" tIns="0" rIns="0" bIns="0" anchor="t" anchorCtr="0">
                <a:spAutoFit/>
              </a:bodyPr>
              <a:lstStyle/>
              <a:p>
                <a:pPr algn="l"/>
                <a:r>
                  <a:rPr lang="zh-CN" sz="900" dirty="0">
                    <a:solidFill>
                      <a:srgbClr val="F5EFE0">
                        <a:alphaMod val="85000"/>
                      </a:srgbClr>
                    </a:solidFill>
                    <a:latin typeface="Arial"/>
                    <a:ea typeface="Microsoft YaHei"/>
                    <a:cs typeface="Arial"/>
                  </a:rPr>
                  <a:t>私宅式木质货架</a:t>
                </a:r>
              </a:p>
            </p:txBody>
          </p:sp>
          <p:sp>
            <p:nvSpPr>
              <p:cNvPr id="40" name="TextBox 40"/>
              <p:cNvSpPr txBox="1"/>
              <p:nvPr/>
            </p:nvSpPr>
            <p:spPr>
              <a:xfrm>
                <a:off x="9513570" y="6189345"/>
                <a:ext cx="1225582" cy="182880"/>
              </a:xfrm>
              <a:prstGeom prst="rect">
                <a:avLst/>
              </a:prstGeom>
              <a:noFill/>
              <a:ln>
                <a:noFill/>
              </a:ln>
            </p:spPr>
            <p:txBody>
              <a:bodyPr wrap="none" lIns="0" tIns="0" rIns="0" bIns="0" anchor="t" anchorCtr="0">
                <a:spAutoFit/>
              </a:bodyPr>
              <a:lstStyle/>
              <a:p>
                <a:pPr algn="l"/>
                <a:r>
                  <a:rPr lang="zh-CN" sz="900" dirty="0">
                    <a:solidFill>
                      <a:srgbClr val="F5EFE0">
                        <a:alphaMod val="85000"/>
                      </a:srgbClr>
                    </a:solidFill>
                    <a:latin typeface="Arial"/>
                    <a:ea typeface="Microsoft YaHei"/>
                    <a:cs typeface="Arial"/>
                  </a:rPr>
                  <a:t>温暖灯光 · 安静浏览</a:t>
                </a:r>
              </a:p>
            </p:txBody>
          </p:sp>
          <p:sp>
            <p:nvSpPr>
              <p:cNvPr id="41" name="TextBox 41"/>
              <p:cNvSpPr txBox="1"/>
              <p:nvPr/>
            </p:nvSpPr>
            <p:spPr>
              <a:xfrm>
                <a:off x="9514522" y="6464141"/>
                <a:ext cx="1021032" cy="167640"/>
              </a:xfrm>
              <a:prstGeom prst="rect">
                <a:avLst/>
              </a:prstGeom>
              <a:noFill/>
              <a:ln>
                <a:noFill/>
              </a:ln>
            </p:spPr>
            <p:txBody>
              <a:bodyPr wrap="none" lIns="0" tIns="0" rIns="0" bIns="0" anchor="t" anchorCtr="0">
                <a:spAutoFit/>
              </a:bodyPr>
              <a:lstStyle/>
              <a:p>
                <a:pPr algn="l"/>
                <a:r>
                  <a:rPr lang="zh-CN" sz="825" dirty="0">
                    <a:solidFill>
                      <a:srgbClr val="FF5C8A"/>
                    </a:solidFill>
                    <a:latin typeface="Consolas"/>
                    <a:ea typeface="Microsoft YaHei"/>
                    <a:cs typeface="Consolas"/>
                  </a:rPr>
                  <a:t>→ ZINE PILGRIMAGE</a:t>
                </a:r>
              </a:p>
            </p:txBody>
          </p:sp>
        </p:grpSp>
      </p:grpSp>
      <p:sp>
        <p:nvSpPr>
          <p:cNvPr id="44" name="TextBox 44"/>
          <p:cNvSpPr txBox="1"/>
          <p:nvPr/>
        </p:nvSpPr>
        <p:spPr>
          <a:xfrm>
            <a:off x="561022" y="6654641"/>
            <a:ext cx="1298162" cy="167640"/>
          </a:xfrm>
          <a:prstGeom prst="rect">
            <a:avLst/>
          </a:prstGeom>
          <a:noFill/>
          <a:ln>
            <a:noFill/>
          </a:ln>
        </p:spPr>
        <p:txBody>
          <a:bodyPr wrap="none" lIns="0" tIns="0" rIns="0" bIns="0" anchor="t" anchorCtr="0">
            <a:spAutoFit/>
          </a:bodyPr>
          <a:lstStyle/>
          <a:p>
            <a:pPr algn="l"/>
            <a:r>
              <a:rPr lang="zh-CN" sz="825" dirty="0">
                <a:solidFill>
                  <a:srgbClr val="F5EFE0"/>
                </a:solidFill>
                <a:latin typeface="Consolas"/>
                <a:ea typeface="Microsoft YaHei"/>
                <a:cs typeface="Consolas"/>
              </a:rPr>
              <a:t>P09 · TOKYO JIMBŌCHŌ</a:t>
            </a:r>
          </a:p>
        </p:txBody>
      </p:sp>
    </p:spTree>
  </p:cSld>
  <p:clrMapOvr>
    <a:masterClrMapping/>
  </p:clrMapOvr>
  <p:transition xmlns:p14="http://schemas.microsoft.com/office/powerpoint/2010/main" p14:dur="45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50"/>
                                        <p:tgtEl>
                                          <p:spTgt spid="4"/>
                                        </p:tgtEl>
                                      </p:cBhvr>
                                    </p:animEffect>
                                  </p:childTnLst>
                                </p:cTn>
                              </p:par>
                            </p:childTnLst>
                          </p:cTn>
                        </p:par>
                        <p:par>
                          <p:cTn id="8" fill="hold">
                            <p:stCondLst>
                              <p:cond delay="700"/>
                            </p:stCondLst>
                            <p:childTnLst>
                              <p:par>
                                <p:cTn id="9" presetID="1"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2" fill="hold">
                            <p:stCondLst>
                              <p:cond delay="1200"/>
                            </p:stCondLst>
                            <p:childTnLst>
                              <p:par>
                                <p:cTn id="13" presetID="4"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ox(in)">
                                      <p:cBhvr>
                                        <p:cTn id="15" dur="400"/>
                                        <p:tgtEl>
                                          <p:spTgt spid="21"/>
                                        </p:tgtEl>
                                      </p:cBhvr>
                                    </p:animEffect>
                                  </p:childTnLst>
                                </p:cTn>
                              </p:par>
                            </p:childTnLst>
                          </p:cTn>
                        </p:par>
                        <p:par>
                          <p:cTn id="16" fill="hold">
                            <p:stCondLst>
                              <p:cond delay="1800"/>
                            </p:stCondLst>
                            <p:childTnLst>
                              <p:par>
                                <p:cTn id="17" presetID="22" presetClass="entr" presetSubtype="1"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21" grpId="0"/>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