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8"/>
    <p:sldId id="258" r:id="rId9"/>
    <p:sldId id="259" r:id="rId10"/>
    <p:sldId id="260" r:id="rId11"/>
    <p:sldId id="261" r:id="rId12"/>
    <p:sldId id="262" r:id="rId13"/>
    <p:sldId id="263" r:id="rId14"/>
    <p:sldId id="264" r:id="rId15"/>
    <p:sldId id="265" r:id="rId16"/>
    <p:sldId id="266" r:id="rId17"/>
  </p:sldIdLst>
  <p:sldSz cx="12192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s>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二零二六年，一批普利兹克奖大师的新作不约而同地揭幕，让这一年成为名副其实的普利兹克大师新作季。不同于网红建筑的转瞬即逝，这些新作是岁月沉淀的匠心深耕，是建筑、自然、人文与时代的深度结合。今天，我们一起走进八座二零二六年启用或落成的大师建筑，读懂顶级建筑师的思考与坚守。</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八站，塞内加尔达喀尔。凯雷设计的歌德学院在二零二六年四月开幕。一棵象征生命的猴面包树被置于核心院落，本土压制的土砖构筑主体结构，搭配自然通风系统，完全摆脱了对空调的依赖。这是凯雷一贯的设计哲学——顺应自然，而非与之对抗。在全球建筑日趋同质化的今天，凯雷再次证明：顶级建筑从不是千篇一律的奢华，而是扎根土地、温暖人心的人文坚守。</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走完这八座建筑，我们也走完了二零二六这一年的普利兹克大师新作季。有人耗时二十年打磨一座场馆，用极致耐心对抗时代浮躁；有人坚守本土人文，让建筑扎根土地、温暖人心；有人突破边界、颠覆常规，用创意拓展建筑的无限可能。这场盛宴让我们明白——所有传世的经典，皆源于日复一日的坚守，源于对空间、自然、人文的极致敬畏与深度思考。</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在正式开始之前，先来看一张全景。八位大师横跨亚欧美非四大洲，从中国苏州的安藤忠雄，到塞内加尔达喀尔的凯雷；从米兰冬奥唯一新建场馆，到二十年终成的洛杉矶艺术方舟。八种身份、八种命题，但他们都把作品交给了二零二六这一年。接下来，我们逐一深入。</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第一站，苏州。二零二六年一月，安藤忠雄设计的 H 加美术馆在姑苏区上塘河畔正式开馆。安藤说，作为一名外来建筑师，他最关心的是如何从苏州这片土地的记忆中汲取园林精髓。立体园林、回游性是这座美术馆的核心理念——在有限的空间里创造深度，通过水和光传递时间。从混凝土的冷峻到光线的温柔，从几何的秩序到园林的自由，安藤在古城上塘河畔完成了一次东方美学与西方现代主义的深度对话。</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二站，米兰。这是二零二六年米兰科尔蒂纳冬奥会唯一的新建永久场馆——奇普菲尔德设计的圣朱利亚冰球馆。可容纳一万六千名观众的椭圆形场馆，呼应的是米兰这座城市两千年前的古罗马圆形剧场。三道金属环带、玻璃腰线、LED 灯带，让立面变成了城市尺度的动态屏幕。奇普菲尔德从不以夸张造型夺目，而是以极致的克制与精确，讲述建筑与历史、与城市公共生活的关系。</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三站，台北淡水河口。这座二零二六年五月十二日通车的淡江大桥，是扎哈·哈迪德生前所属事务所最后完成的项目之一。全长九百二十米，是全球同类型中跨度最长的单塔不对称斜拉桥。最令人感动的是，项目历经多次方案攻坚，最终以接近百分之百的还原度，呈现了扎哈生前那个近乎理想化的设计。即便大师已逝，那种永不设限、突破边界的建筑思想，仍在这座桥梁中延续着生命力。</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四站，上海。二零二六年四月，福斯特亲临苏州河畔，为他和团队设计的嘉艺术空间揭幕。这座展馆不是传统意义上的白盒子，更像一座在城市中缓慢生长的生命体——外立面模拟花朵扎根地面、向天空延展的生长轨迹，把由内而外的结构美学绽放为舒展的花瓣。在高技派的美学外壳之下，福斯特真正思考的，是古典人文精神如何通过现代材料重获新生。</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第五站，纽约。这次是一场难得的双强联动。库哈斯领衔的 OMA 完成新翼，妹岛和世和西泽立卫的 SANAA 早在二零一零年就完成了主楼。八千二百万美元的投资，五千五百多平方米的新增空间，二零二六年三月二十一日正式向公众开放。OMA 的先锋解构思维和 SANAA 的轻盈通透美学相互碰撞，让这座百年美术馆既保留了艺术内核，又获得了适配当代多元表达的设计语言。这是迭代更新、兼容并蓄最完美的注解。</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第六站，洛杉矶。这是一座耗时二十年才落成的建筑——卒姆托设计的 LACMA 大卫·格芬画廊，二零二六年五月四日正式开放。七点二四亿美元投资，三万多平方米建筑面积，七座极简混凝土亭子错落排布，悬浮在繁忙的威尔希尔大道之上。卒姆托用二十年的耐心对抗时代的浮躁，最终成就了他那句名言——建筑是场所的诗意容器。这不是一座炫耀自我的地标，而是让艺术品与洛杉矶天空对话的纯净居所。</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第七站，阿布扎比。这是建筑鬼才弗兰克·盖里留给世界的最后巨作。盖里在二零二五年十二月辞世，而他倾注了近二十年心血的阿布扎比古根海姆博物馆，预计在二零二六年正式开幕。不规则的曲面、灵动的褶皱、极具冲击力的几何形态，针对沙漠极端气候量身打造的遮阳系统，金属外立面随日光流转而变换肌理。作为解构主义大师的收官之作，这座建筑是盖里对建筑无边界、创意无极限这一信念最后的诠释。</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3c5852ec8aadc3de.png"/>
  <Relationship Id="rId3" Type="http://schemas.openxmlformats.org/officeDocument/2006/relationships/notesSlide" Target="../notesSlides/notesSlide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bc1f8531cb84d95b.png"/>
  <Relationship Id="rId3" Type="http://schemas.openxmlformats.org/officeDocument/2006/relationships/image" Target="../media/image_a742cfc3ad7afa14.png"/>
  <Relationship Id="rId4" Type="http://schemas.openxmlformats.org/officeDocument/2006/relationships/image" Target="../media/image_ac17b9bd499b6012.png"/>
  <Relationship Id="rId5" Type="http://schemas.openxmlformats.org/officeDocument/2006/relationships/notesSlide" Target="../notesSlides/notesSlide10.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1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notesSlide" Target="../notesSlides/notesSlide2.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fb1137290be83ae0.png"/>
  <Relationship Id="rId3" Type="http://schemas.openxmlformats.org/officeDocument/2006/relationships/image" Target="../media/image_e1d109e809c9008a.png"/>
  <Relationship Id="rId4" Type="http://schemas.openxmlformats.org/officeDocument/2006/relationships/notesSlide" Target="../notesSlides/notesSlide3.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df5c857894e38498.png"/>
  <Relationship Id="rId3" Type="http://schemas.openxmlformats.org/officeDocument/2006/relationships/image" Target="../media/image_762b3310236c9723.png"/>
  <Relationship Id="rId4" Type="http://schemas.openxmlformats.org/officeDocument/2006/relationships/notesSlide" Target="../notesSlides/notesSlide4.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3746de26a204e6cd.png"/>
  <Relationship Id="rId3" Type="http://schemas.openxmlformats.org/officeDocument/2006/relationships/image" Target="../media/image_e0ff8de3904493e3.png"/>
  <Relationship Id="rId4" Type="http://schemas.openxmlformats.org/officeDocument/2006/relationships/image" Target="../media/image_49b8353159844eb7.png"/>
  <Relationship Id="rId5" Type="http://schemas.openxmlformats.org/officeDocument/2006/relationships/notesSlide" Target="../notesSlides/notesSlide5.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c972f74c1d86d7a5.png"/>
  <Relationship Id="rId3" Type="http://schemas.openxmlformats.org/officeDocument/2006/relationships/image" Target="../media/image_f03b95423070900c.png"/>
  <Relationship Id="rId4" Type="http://schemas.openxmlformats.org/officeDocument/2006/relationships/notesSlide" Target="../notesSlides/notesSlide6.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65d3050a80138f1a.png"/>
  <Relationship Id="rId3" Type="http://schemas.openxmlformats.org/officeDocument/2006/relationships/image" Target="../media/image_d910f98bf44a9a86.png"/>
  <Relationship Id="rId4" Type="http://schemas.openxmlformats.org/officeDocument/2006/relationships/image" Target="../media/image_759a2426185f84fe.png"/>
  <Relationship Id="rId5" Type="http://schemas.openxmlformats.org/officeDocument/2006/relationships/notesSlide" Target="../notesSlides/notesSlide7.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7eaed464864be2dd.png"/>
  <Relationship Id="rId3" Type="http://schemas.openxmlformats.org/officeDocument/2006/relationships/notesSlide" Target="../notesSlides/notesSlide8.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image_e30af13c00d6dcb5.png"/>
  <Relationship Id="rId3" Type="http://schemas.openxmlformats.org/officeDocument/2006/relationships/image" Target="../media/image_9217cc8473fe6f15.png"/>
  <Relationship Id="rId4" Type="http://schemas.openxmlformats.org/officeDocument/2006/relationships/image" Target="../media/image_bfd8bbc73b8696fb.png"/>
  <Relationship Id="rId5"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2192000" cy="6858000"/>
            <a:chOff x="0" y="0"/>
            <a:chExt cx="12192000" cy="6858000"/>
          </a:xfrm>
        </p:grpSpPr>
        <p:pic>
          <p:nvPicPr>
            <p:cNvPr id="2" name="Image 2"/>
            <p:cNvPicPr>
              <a:picLocks noChangeAspect="1"/>
            </p:cNvPicPr>
            <p:nvPr/>
          </p:nvPicPr>
          <p:blipFill>
            <a:blip r:embed="rId2"/>
            <a:srcRect l="0" t="12518" r="0" b="12518"/>
            <a:stretch>
              <a:fillRect/>
            </a:stretch>
          </p:blipFill>
          <p:spPr>
            <a:xfrm>
              <a:off x="0" y="0"/>
              <a:ext cx="12192000" cy="6858000"/>
            </a:xfrm>
            <a:prstGeom prst="rect">
              <a:avLst/>
            </a:prstGeom>
          </p:spPr>
        </p:pic>
        <p:sp>
          <p:nvSpPr>
            <p:cNvPr id="3" name="Rectangle 3"/>
            <p:cNvSpPr/>
            <p:nvPr/>
          </p:nvSpPr>
          <p:spPr>
            <a:xfrm>
              <a:off x="0" y="0"/>
              <a:ext cx="12192000" cy="6858000"/>
            </a:xfrm>
            <a:prstGeom prst="rect">
              <a:avLst/>
            </a:prstGeom>
            <a:gradFill>
              <a:gsLst>
                <a:gs pos="0">
                  <a:srgbClr val="0A0A0A">
                    <a:alpha val="55000"/>
                  </a:srgbClr>
                </a:gs>
                <a:gs pos="45000">
                  <a:srgbClr val="0A0A0A">
                    <a:alpha val="20000"/>
                  </a:srgbClr>
                </a:gs>
                <a:gs pos="100000">
                  <a:srgbClr val="0A0A0A">
                    <a:alpha val="75000"/>
                  </a:srgbClr>
                </a:gs>
              </a:gsLst>
              <a:lin ang="5400000" scaled="1"/>
            </a:gradFill>
            <a:ln>
              <a:noFill/>
            </a:ln>
          </p:spPr>
        </p:sp>
      </p:grpSp>
      <p:grpSp>
        <p:nvGrpSpPr>
          <p:cNvPr id="7" name="Group 7"/>
          <p:cNvGrpSpPr/>
          <p:nvPr/>
        </p:nvGrpSpPr>
        <p:grpSpPr>
          <a:xfrm>
            <a:off x="571500" y="863918"/>
            <a:ext cx="3190970" cy="274320"/>
            <a:chOff x="571500" y="863918"/>
            <a:chExt cx="3190970" cy="274320"/>
          </a:xfrm>
        </p:grpSpPr>
        <p:sp>
          <p:nvSpPr>
            <p:cNvPr id="5" name="Line 5"/>
            <p:cNvSpPr/>
            <p:nvPr/>
          </p:nvSpPr>
          <p:spPr>
            <a:xfrm>
              <a:off x="571500" y="952500"/>
              <a:ext cx="952500" cy="9525"/>
            </a:xfrm>
            <a:custGeom>
              <a:avLst/>
              <a:gdLst/>
              <a:ahLst/>
              <a:cxnLst/>
              <a:rect l="l" t="t" r="r" b="b"/>
              <a:pathLst>
                <a:path w="952500" h="9525">
                  <a:moveTo>
                    <a:pt x="0" y="0"/>
                  </a:moveTo>
                  <a:lnTo>
                    <a:pt x="952500" y="0"/>
                  </a:lnTo>
                </a:path>
              </a:pathLst>
            </a:custGeom>
            <a:noFill/>
            <a:ln w="19050">
              <a:solidFill>
                <a:srgbClr val="B8935A"/>
              </a:solidFill>
            </a:ln>
          </p:spPr>
        </p:sp>
        <p:sp>
          <p:nvSpPr>
            <p:cNvPr id="6" name="TextBox 6"/>
            <p:cNvSpPr txBox="1"/>
            <p:nvPr/>
          </p:nvSpPr>
          <p:spPr>
            <a:xfrm>
              <a:off x="1697355" y="863918"/>
              <a:ext cx="2065115" cy="274320"/>
            </a:xfrm>
            <a:prstGeom prst="rect">
              <a:avLst/>
            </a:prstGeom>
            <a:noFill/>
            <a:ln>
              <a:noFill/>
            </a:ln>
          </p:spPr>
          <p:txBody>
            <a:bodyPr wrap="none" lIns="0" tIns="0" rIns="0" bIns="0" anchor="t" anchorCtr="0">
              <a:spAutoFit/>
            </a:bodyPr>
            <a:lstStyle/>
            <a:p>
              <a:pPr algn="l"/>
              <a:r>
                <a:rPr lang="zh-CN" sz="1350" dirty="0">
                  <a:solidFill>
                    <a:srgbClr val="B8935A"/>
                  </a:solidFill>
                  <a:latin typeface="Georgia"/>
                  <a:ea typeface="Microsoft YaHei"/>
                  <a:cs typeface="Georgia"/>
                </a:rPr>
                <a:t>PRITZKER PRIZE · 2026</a:t>
              </a:r>
            </a:p>
          </p:txBody>
        </p:sp>
      </p:grpSp>
      <p:grpSp>
        <p:nvGrpSpPr>
          <p:cNvPr id="10" name="Group 10"/>
          <p:cNvGrpSpPr/>
          <p:nvPr/>
        </p:nvGrpSpPr>
        <p:grpSpPr>
          <a:xfrm>
            <a:off x="502920" y="2655570"/>
            <a:ext cx="8832247" cy="1659255"/>
            <a:chOff x="502920" y="2655570"/>
            <a:chExt cx="8832247" cy="1659255"/>
          </a:xfrm>
        </p:grpSpPr>
        <p:sp>
          <p:nvSpPr>
            <p:cNvPr id="8" name="TextBox 8"/>
            <p:cNvSpPr txBox="1"/>
            <p:nvPr/>
          </p:nvSpPr>
          <p:spPr>
            <a:xfrm>
              <a:off x="502920" y="2655570"/>
              <a:ext cx="8832247" cy="1097280"/>
            </a:xfrm>
            <a:prstGeom prst="rect">
              <a:avLst/>
            </a:prstGeom>
            <a:noFill/>
            <a:ln>
              <a:noFill/>
            </a:ln>
          </p:spPr>
          <p:txBody>
            <a:bodyPr wrap="none" lIns="0" tIns="0" rIns="0" bIns="0" anchor="t" anchorCtr="0">
              <a:spAutoFit/>
            </a:bodyPr>
            <a:lstStyle/>
            <a:p>
              <a:pPr algn="l"/>
              <a:r>
                <a:rPr lang="zh-CN" sz="5400" b="1" dirty="0">
                  <a:solidFill>
                    <a:srgbClr val="F5F2EC"/>
                  </a:solidFill>
                  <a:latin typeface="Georgia"/>
                  <a:ea typeface="Microsoft YaHei"/>
                  <a:cs typeface="Georgia"/>
                </a:rPr>
                <a:t>2026 普利兹克奖大师季</a:t>
              </a:r>
            </a:p>
          </p:txBody>
        </p:sp>
        <p:sp>
          <p:nvSpPr>
            <p:cNvPr id="9" name="TextBox 9"/>
            <p:cNvSpPr txBox="1"/>
            <p:nvPr/>
          </p:nvSpPr>
          <p:spPr>
            <a:xfrm>
              <a:off x="529590" y="3644265"/>
              <a:ext cx="4349210" cy="670560"/>
            </a:xfrm>
            <a:prstGeom prst="rect">
              <a:avLst/>
            </a:prstGeom>
            <a:noFill/>
            <a:ln>
              <a:noFill/>
            </a:ln>
          </p:spPr>
          <p:txBody>
            <a:bodyPr wrap="none" lIns="0" tIns="0" rIns="0" bIns="0" anchor="t" anchorCtr="0">
              <a:spAutoFit/>
            </a:bodyPr>
            <a:lstStyle/>
            <a:p>
              <a:pPr algn="l"/>
              <a:r>
                <a:rPr lang="zh-CN" sz="3300" i="1" dirty="0">
                  <a:solidFill>
                    <a:srgbClr val="E8C788"/>
                  </a:solidFill>
                  <a:latin typeface="Georgia"/>
                  <a:ea typeface="KaiTi"/>
                  <a:cs typeface="Georgia"/>
                </a:rPr>
                <a:t>8 座新作 · 8 种深耕</a:t>
              </a:r>
            </a:p>
          </p:txBody>
        </p:sp>
      </p:grpSp>
      <p:grpSp>
        <p:nvGrpSpPr>
          <p:cNvPr id="15" name="Group 15"/>
          <p:cNvGrpSpPr/>
          <p:nvPr/>
        </p:nvGrpSpPr>
        <p:grpSpPr>
          <a:xfrm>
            <a:off x="571500" y="4667250"/>
            <a:ext cx="4008477" cy="1078706"/>
            <a:chOff x="571500" y="4667250"/>
            <a:chExt cx="4008477" cy="1078706"/>
          </a:xfrm>
        </p:grpSpPr>
        <p:sp>
          <p:nvSpPr>
            <p:cNvPr id="11" name="Line 11"/>
            <p:cNvSpPr/>
            <p:nvPr/>
          </p:nvSpPr>
          <p:spPr>
            <a:xfrm>
              <a:off x="571500" y="4667250"/>
              <a:ext cx="9525" cy="1047750"/>
            </a:xfrm>
            <a:custGeom>
              <a:avLst/>
              <a:gdLst/>
              <a:ahLst/>
              <a:cxnLst/>
              <a:rect l="l" t="t" r="r" b="b"/>
              <a:pathLst>
                <a:path w="9525" h="1047750">
                  <a:moveTo>
                    <a:pt x="0" y="0"/>
                  </a:moveTo>
                  <a:lnTo>
                    <a:pt x="0" y="1047750"/>
                  </a:lnTo>
                </a:path>
              </a:pathLst>
            </a:custGeom>
            <a:noFill/>
            <a:ln w="19050">
              <a:solidFill>
                <a:srgbClr val="B8935A"/>
              </a:solidFill>
            </a:ln>
          </p:spPr>
        </p:sp>
        <p:sp>
          <p:nvSpPr>
            <p:cNvPr id="12" name="TextBox 12"/>
            <p:cNvSpPr txBox="1"/>
            <p:nvPr/>
          </p:nvSpPr>
          <p:spPr>
            <a:xfrm>
              <a:off x="741045" y="4679632"/>
              <a:ext cx="2451735" cy="335280"/>
            </a:xfrm>
            <a:prstGeom prst="rect">
              <a:avLst/>
            </a:prstGeom>
            <a:noFill/>
            <a:ln>
              <a:noFill/>
            </a:ln>
          </p:spPr>
          <p:txBody>
            <a:bodyPr wrap="none" lIns="0" tIns="0" rIns="0" bIns="0" anchor="t" anchorCtr="0">
              <a:spAutoFit/>
            </a:bodyPr>
            <a:lstStyle/>
            <a:p>
              <a:pPr algn="l"/>
              <a:r>
                <a:rPr lang="zh-CN" sz="1650" dirty="0">
                  <a:solidFill>
                    <a:srgbClr val="F5F2EC"/>
                  </a:solidFill>
                  <a:latin typeface="Segoe UI"/>
                  <a:ea typeface="Microsoft YaHei"/>
                  <a:cs typeface="Segoe UI"/>
                </a:rPr>
                <a:t>从苏州河畔到沙漠腹地</a:t>
              </a:r>
            </a:p>
          </p:txBody>
        </p:sp>
        <p:sp>
          <p:nvSpPr>
            <p:cNvPr id="13" name="TextBox 13"/>
            <p:cNvSpPr txBox="1"/>
            <p:nvPr/>
          </p:nvSpPr>
          <p:spPr>
            <a:xfrm>
              <a:off x="741045" y="5022532"/>
              <a:ext cx="3174682" cy="335280"/>
            </a:xfrm>
            <a:prstGeom prst="rect">
              <a:avLst/>
            </a:prstGeom>
            <a:noFill/>
            <a:ln>
              <a:noFill/>
            </a:ln>
          </p:spPr>
          <p:txBody>
            <a:bodyPr wrap="none" lIns="0" tIns="0" rIns="0" bIns="0" anchor="t" anchorCtr="0">
              <a:spAutoFit/>
            </a:bodyPr>
            <a:lstStyle/>
            <a:p>
              <a:pPr algn="l"/>
              <a:r>
                <a:rPr lang="zh-CN" sz="1650" dirty="0">
                  <a:solidFill>
                    <a:srgbClr val="F5F2EC"/>
                  </a:solidFill>
                  <a:latin typeface="Segoe UI"/>
                  <a:ea typeface="Microsoft YaHei"/>
                  <a:cs typeface="Segoe UI"/>
                </a:rPr>
                <a:t>读懂顶级建筑师的思考与坚守</a:t>
              </a:r>
            </a:p>
          </p:txBody>
        </p:sp>
        <p:sp>
          <p:nvSpPr>
            <p:cNvPr id="14" name="TextBox 14"/>
            <p:cNvSpPr txBox="1"/>
            <p:nvPr/>
          </p:nvSpPr>
          <p:spPr>
            <a:xfrm>
              <a:off x="747712" y="5517356"/>
              <a:ext cx="3832265" cy="228600"/>
            </a:xfrm>
            <a:prstGeom prst="rect">
              <a:avLst/>
            </a:prstGeom>
            <a:noFill/>
            <a:ln>
              <a:noFill/>
            </a:ln>
          </p:spPr>
          <p:txBody>
            <a:bodyPr wrap="none" lIns="0" tIns="0" rIns="0" bIns="0" anchor="t" anchorCtr="0">
              <a:spAutoFit/>
            </a:bodyPr>
            <a:lstStyle/>
            <a:p>
              <a:pPr algn="l"/>
              <a:r>
                <a:rPr lang="zh-CN" sz="1125" dirty="0">
                  <a:solidFill>
                    <a:srgbClr val="D4CFC4"/>
                  </a:solidFill>
                  <a:latin typeface="Segoe UI"/>
                  <a:ea typeface="Microsoft YaHei"/>
                  <a:cs typeface="Segoe UI"/>
                </a:rPr>
                <a:t>不同于网红建筑的转瞬即逝 · 是岁月沉淀的匠心深耕</a:t>
              </a:r>
            </a:p>
          </p:txBody>
        </p:sp>
      </p:grpSp>
      <p:grpSp>
        <p:nvGrpSpPr>
          <p:cNvPr id="19" name="Group 19"/>
          <p:cNvGrpSpPr/>
          <p:nvPr/>
        </p:nvGrpSpPr>
        <p:grpSpPr>
          <a:xfrm>
            <a:off x="559118" y="6381750"/>
            <a:ext cx="11073765" cy="330994"/>
            <a:chOff x="559118" y="6381750"/>
            <a:chExt cx="11073765" cy="330994"/>
          </a:xfrm>
        </p:grpSpPr>
        <p:sp>
          <p:nvSpPr>
            <p:cNvPr id="16" name="Line 16"/>
            <p:cNvSpPr/>
            <p:nvPr/>
          </p:nvSpPr>
          <p:spPr>
            <a:xfrm>
              <a:off x="571500" y="6381750"/>
              <a:ext cx="11049000" cy="9525"/>
            </a:xfrm>
            <a:custGeom>
              <a:avLst/>
              <a:gdLst/>
              <a:ahLst/>
              <a:cxnLst/>
              <a:rect l="l" t="t" r="r" b="b"/>
              <a:pathLst>
                <a:path w="11049000" h="9525">
                  <a:moveTo>
                    <a:pt x="0" y="0"/>
                  </a:moveTo>
                  <a:lnTo>
                    <a:pt x="11049000" y="0"/>
                  </a:lnTo>
                </a:path>
              </a:pathLst>
            </a:custGeom>
            <a:noFill/>
            <a:ln w="9525">
              <a:solidFill>
                <a:srgbClr val="B8935A">
                  <a:alpha val="40000"/>
                </a:srgbClr>
              </a:solidFill>
            </a:ln>
          </p:spPr>
        </p:sp>
        <p:sp>
          <p:nvSpPr>
            <p:cNvPr id="17" name="TextBox 17"/>
            <p:cNvSpPr txBox="1"/>
            <p:nvPr/>
          </p:nvSpPr>
          <p:spPr>
            <a:xfrm>
              <a:off x="559118" y="6514624"/>
              <a:ext cx="1655231"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资料来源 · 公众号 孙琬童</a:t>
              </a:r>
            </a:p>
          </p:txBody>
        </p:sp>
        <p:sp>
          <p:nvSpPr>
            <p:cNvPr id="18" name="TextBox 18"/>
            <p:cNvSpPr txBox="1"/>
            <p:nvPr/>
          </p:nvSpPr>
          <p:spPr>
            <a:xfrm>
              <a:off x="10120051" y="6514624"/>
              <a:ext cx="1512832" cy="198120"/>
            </a:xfrm>
            <a:prstGeom prst="rect">
              <a:avLst/>
            </a:prstGeom>
            <a:noFill/>
            <a:ln>
              <a:noFill/>
            </a:ln>
          </p:spPr>
          <p:txBody>
            <a:bodyPr wrap="none" lIns="0" tIns="0" rIns="0" bIns="0" anchor="t" anchorCtr="0">
              <a:spAutoFit/>
            </a:bodyPr>
            <a:lstStyle/>
            <a:p>
              <a:pPr algn="r"/>
              <a:r>
                <a:rPr lang="zh-CN" sz="975" dirty="0">
                  <a:solidFill>
                    <a:srgbClr val="D4CFC4"/>
                  </a:solidFill>
                  <a:latin typeface="Georgia"/>
                  <a:ea typeface="Microsoft YaHei"/>
                  <a:cs typeface="Georgia"/>
                </a:rPr>
                <a:t>PPT MASTER · 2026.05</a:t>
              </a:r>
            </a:p>
          </p:txBody>
        </p:sp>
      </p:grpSp>
    </p:spTree>
  </p:cSld>
  <p:clrMapOvr>
    <a:masterClrMapping/>
  </p:clrMapOvr>
  <p:transition xmlns:p14="http://schemas.microsoft.com/office/powerpoint/2010/main" p14:dur="8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900"/>
                                        <p:tgtEl>
                                          <p:spTgt spid="10"/>
                                        </p:tgtEl>
                                      </p:cBhvr>
                                    </p:animEffect>
                                  </p:childTnLst>
                                </p:cTn>
                              </p:par>
                            </p:childTnLst>
                          </p:cTn>
                        </p:par>
                        <p:par>
                          <p:cTn id="12" fill="hold">
                            <p:stCondLst>
                              <p:cond delay="24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2192000" cy="6858000"/>
            <a:chOff x="0" y="0"/>
            <a:chExt cx="12192000" cy="6858000"/>
          </a:xfrm>
        </p:grpSpPr>
        <p:pic>
          <p:nvPicPr>
            <p:cNvPr id="2" name="Image 2"/>
            <p:cNvPicPr>
              <a:picLocks noChangeAspect="1"/>
            </p:cNvPicPr>
            <p:nvPr/>
          </p:nvPicPr>
          <p:blipFill>
            <a:blip r:embed="rId2"/>
            <a:srcRect l="0" t="7864" r="0" b="7864"/>
            <a:stretch>
              <a:fillRect/>
            </a:stretch>
          </p:blipFill>
          <p:spPr>
            <a:xfrm>
              <a:off x="0" y="0"/>
              <a:ext cx="12192000" cy="6858000"/>
            </a:xfrm>
            <a:prstGeom prst="rect">
              <a:avLst/>
            </a:prstGeom>
          </p:spPr>
        </p:pic>
        <p:sp>
          <p:nvSpPr>
            <p:cNvPr id="3" name="Rectangle 3"/>
            <p:cNvSpPr/>
            <p:nvPr/>
          </p:nvSpPr>
          <p:spPr>
            <a:xfrm>
              <a:off x="0" y="0"/>
              <a:ext cx="12192000" cy="6858000"/>
            </a:xfrm>
            <a:prstGeom prst="rect">
              <a:avLst/>
            </a:prstGeom>
            <a:gradFill>
              <a:gsLst>
                <a:gs pos="0">
                  <a:srgbClr val="0A0A0A">
                    <a:alpha val="55000"/>
                  </a:srgbClr>
                </a:gs>
                <a:gs pos="55000">
                  <a:srgbClr val="0A0A0A">
                    <a:alpha val="25000"/>
                  </a:srgbClr>
                </a:gs>
                <a:gs pos="100000">
                  <a:srgbClr val="0A0A0A">
                    <a:alpha val="62000"/>
                  </a:srgbClr>
                </a:gs>
              </a:gsLst>
              <a:lin ang="5400000" scaled="1"/>
            </a:gradFill>
            <a:ln>
              <a:noFill/>
            </a:ln>
          </p:spPr>
        </p:sp>
      </p:grpSp>
      <p:grpSp>
        <p:nvGrpSpPr>
          <p:cNvPr id="10" name="Group 10"/>
          <p:cNvGrpSpPr/>
          <p:nvPr/>
        </p:nvGrpSpPr>
        <p:grpSpPr>
          <a:xfrm>
            <a:off x="531495" y="629602"/>
            <a:ext cx="7398375" cy="1692117"/>
            <a:chOff x="531495" y="629602"/>
            <a:chExt cx="7398375" cy="1692117"/>
          </a:xfrm>
        </p:grpSpPr>
        <p:sp>
          <p:nvSpPr>
            <p:cNvPr id="5" name="TextBox 5"/>
            <p:cNvSpPr txBox="1"/>
            <p:nvPr/>
          </p:nvSpPr>
          <p:spPr>
            <a:xfrm>
              <a:off x="558165" y="629602"/>
              <a:ext cx="1583198" cy="213360"/>
            </a:xfrm>
            <a:prstGeom prst="rect">
              <a:avLst/>
            </a:prstGeom>
            <a:noFill/>
            <a:ln>
              <a:noFill/>
            </a:ln>
          </p:spPr>
          <p:txBody>
            <a:bodyPr wrap="none" lIns="0" tIns="0" rIns="0" bIns="0" anchor="t" anchorCtr="0">
              <a:spAutoFit/>
            </a:bodyPr>
            <a:lstStyle/>
            <a:p>
              <a:pPr algn="l"/>
              <a:r>
                <a:rPr lang="zh-CN" sz="1050" dirty="0">
                  <a:solidFill>
                    <a:srgbClr val="E8C788"/>
                  </a:solidFill>
                  <a:latin typeface="Georgia"/>
                  <a:ea typeface="SimSun"/>
                  <a:cs typeface="Georgia"/>
                </a:rPr>
                <a:t>08 · ROOTED IN EARTH</a:t>
              </a:r>
            </a:p>
          </p:txBody>
        </p:sp>
        <p:sp>
          <p:nvSpPr>
            <p:cNvPr id="6" name="TextBox 6"/>
            <p:cNvSpPr txBox="1"/>
            <p:nvPr/>
          </p:nvSpPr>
          <p:spPr>
            <a:xfrm>
              <a:off x="531495" y="1069658"/>
              <a:ext cx="7398375" cy="640080"/>
            </a:xfrm>
            <a:prstGeom prst="rect">
              <a:avLst/>
            </a:prstGeom>
            <a:noFill/>
            <a:ln>
              <a:noFill/>
            </a:ln>
          </p:spPr>
          <p:txBody>
            <a:bodyPr wrap="none" lIns="0" tIns="0" rIns="0" bIns="0" anchor="t" anchorCtr="0">
              <a:spAutoFit/>
            </a:bodyPr>
            <a:lstStyle/>
            <a:p>
              <a:pPr algn="l"/>
              <a:r>
                <a:rPr lang="zh-CN" sz="3150" b="1" dirty="0">
                  <a:solidFill>
                    <a:srgbClr val="F5F2EC"/>
                  </a:solidFill>
                  <a:latin typeface="Georgia"/>
                  <a:ea typeface="Microsoft YaHei"/>
                  <a:cs typeface="Georgia"/>
                </a:rPr>
                <a:t>夯土砖屏风 · 扎根乡土的温暖建筑</a:t>
              </a:r>
            </a:p>
          </p:txBody>
        </p:sp>
        <p:sp>
          <p:nvSpPr>
            <p:cNvPr id="7" name="Line 7"/>
            <p:cNvSpPr/>
            <p:nvPr/>
          </p:nvSpPr>
          <p:spPr>
            <a:xfrm>
              <a:off x="571500" y="1676400"/>
              <a:ext cx="1143000" cy="9525"/>
            </a:xfrm>
            <a:custGeom>
              <a:avLst/>
              <a:gdLst/>
              <a:ahLst/>
              <a:cxnLst/>
              <a:rect l="l" t="t" r="r" b="b"/>
              <a:pathLst>
                <a:path w="1143000" h="9525">
                  <a:moveTo>
                    <a:pt x="0" y="0"/>
                  </a:moveTo>
                  <a:lnTo>
                    <a:pt x="1143000" y="0"/>
                  </a:lnTo>
                </a:path>
              </a:pathLst>
            </a:custGeom>
            <a:noFill/>
            <a:ln w="28575">
              <a:solidFill>
                <a:srgbClr val="B8935A"/>
              </a:solidFill>
            </a:ln>
          </p:spPr>
        </p:sp>
        <p:sp>
          <p:nvSpPr>
            <p:cNvPr id="8" name="TextBox 8"/>
            <p:cNvSpPr txBox="1"/>
            <p:nvPr/>
          </p:nvSpPr>
          <p:spPr>
            <a:xfrm>
              <a:off x="555308" y="1862614"/>
              <a:ext cx="2955941" cy="259080"/>
            </a:xfrm>
            <a:prstGeom prst="rect">
              <a:avLst/>
            </a:prstGeom>
            <a:noFill/>
            <a:ln>
              <a:noFill/>
            </a:ln>
          </p:spPr>
          <p:txBody>
            <a:bodyPr wrap="none" lIns="0" tIns="0" rIns="0" bIns="0" anchor="t" anchorCtr="0">
              <a:spAutoFit/>
            </a:bodyPr>
            <a:lstStyle/>
            <a:p>
              <a:pPr algn="l"/>
              <a:r>
                <a:rPr lang="zh-CN" sz="1275" dirty="0">
                  <a:solidFill>
                    <a:srgbClr val="F5F2EC"/>
                  </a:solidFill>
                  <a:latin typeface="Segoe UI"/>
                  <a:ea typeface="Microsoft YaHei"/>
                  <a:cs typeface="Segoe UI"/>
                </a:rPr>
                <a:t>迪埃贝多·凯雷 · 塞内加尔歌德学院</a:t>
              </a:r>
            </a:p>
          </p:txBody>
        </p:sp>
        <p:sp>
          <p:nvSpPr>
            <p:cNvPr id="9" name="TextBox 9"/>
            <p:cNvSpPr txBox="1"/>
            <p:nvPr/>
          </p:nvSpPr>
          <p:spPr>
            <a:xfrm>
              <a:off x="559118" y="2123599"/>
              <a:ext cx="2623542"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2022 年普利兹克奖 · 2026.4 达喀尔开幕</a:t>
              </a:r>
            </a:p>
          </p:txBody>
        </p:sp>
      </p:grpSp>
      <p:grpSp>
        <p:nvGrpSpPr>
          <p:cNvPr id="24" name="Group 24"/>
          <p:cNvGrpSpPr/>
          <p:nvPr/>
        </p:nvGrpSpPr>
        <p:grpSpPr>
          <a:xfrm>
            <a:off x="571500" y="2762250"/>
            <a:ext cx="3619500" cy="3524250"/>
            <a:chOff x="571500" y="2762250"/>
            <a:chExt cx="3619500" cy="3524250"/>
          </a:xfrm>
        </p:grpSpPr>
        <p:sp>
          <p:nvSpPr>
            <p:cNvPr id="11" name="Rectangle 11"/>
            <p:cNvSpPr/>
            <p:nvPr/>
          </p:nvSpPr>
          <p:spPr>
            <a:xfrm>
              <a:off x="571500" y="2762250"/>
              <a:ext cx="3619500" cy="3524250"/>
            </a:xfrm>
            <a:prstGeom prst="rect">
              <a:avLst/>
            </a:prstGeom>
            <a:solidFill>
              <a:srgbClr val="F5F2EC">
                <a:alpha val="94000"/>
              </a:srgbClr>
            </a:solidFill>
            <a:ln>
              <a:noFill/>
            </a:ln>
          </p:spPr>
        </p:sp>
        <p:sp>
          <p:nvSpPr>
            <p:cNvPr id="12" name="Line 12"/>
            <p:cNvSpPr/>
            <p:nvPr/>
          </p:nvSpPr>
          <p:spPr>
            <a:xfrm>
              <a:off x="571500" y="2762250"/>
              <a:ext cx="9525" cy="3524250"/>
            </a:xfrm>
            <a:custGeom>
              <a:avLst/>
              <a:gdLst/>
              <a:ahLst/>
              <a:cxnLst/>
              <a:rect l="l" t="t" r="r" b="b"/>
              <a:pathLst>
                <a:path w="9525" h="3524250">
                  <a:moveTo>
                    <a:pt x="0" y="0"/>
                  </a:moveTo>
                  <a:lnTo>
                    <a:pt x="0" y="3524250"/>
                  </a:lnTo>
                </a:path>
              </a:pathLst>
            </a:custGeom>
            <a:noFill/>
            <a:ln w="28575">
              <a:solidFill>
                <a:srgbClr val="B8935A"/>
              </a:solidFill>
            </a:ln>
          </p:spPr>
        </p:sp>
        <p:sp>
          <p:nvSpPr>
            <p:cNvPr id="13" name="TextBox 13"/>
            <p:cNvSpPr txBox="1"/>
            <p:nvPr/>
          </p:nvSpPr>
          <p:spPr>
            <a:xfrm>
              <a:off x="749618" y="2980849"/>
              <a:ext cx="1306354" cy="198120"/>
            </a:xfrm>
            <a:prstGeom prst="rect">
              <a:avLst/>
            </a:prstGeom>
            <a:noFill/>
            <a:ln>
              <a:noFill/>
            </a:ln>
          </p:spPr>
          <p:txBody>
            <a:bodyPr wrap="none" lIns="0" tIns="0" rIns="0" bIns="0" anchor="t" anchorCtr="0">
              <a:spAutoFit/>
            </a:bodyPr>
            <a:lstStyle/>
            <a:p>
              <a:pPr algn="l"/>
              <a:r>
                <a:rPr lang="zh-CN" sz="975" dirty="0">
                  <a:solidFill>
                    <a:srgbClr val="B8935A"/>
                  </a:solidFill>
                  <a:latin typeface="Georgia"/>
                  <a:ea typeface="SimSun"/>
                  <a:cs typeface="Georgia"/>
                </a:rPr>
                <a:t>DESIGN PHILOSOPHY</a:t>
              </a:r>
            </a:p>
          </p:txBody>
        </p:sp>
        <p:sp>
          <p:nvSpPr>
            <p:cNvPr id="14" name="TextBox 14"/>
            <p:cNvSpPr txBox="1"/>
            <p:nvPr/>
          </p:nvSpPr>
          <p:spPr>
            <a:xfrm>
              <a:off x="741045" y="3250882"/>
              <a:ext cx="2863213"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顺应自然 · 而非与之对抗</a:t>
              </a:r>
            </a:p>
          </p:txBody>
        </p:sp>
        <p:sp>
          <p:nvSpPr>
            <p:cNvPr id="15" name="Line 15"/>
            <p:cNvSpPr/>
            <p:nvPr/>
          </p:nvSpPr>
          <p:spPr>
            <a:xfrm>
              <a:off x="762000" y="3600450"/>
              <a:ext cx="381000" cy="9525"/>
            </a:xfrm>
            <a:custGeom>
              <a:avLst/>
              <a:gdLst/>
              <a:ahLst/>
              <a:cxnLst/>
              <a:rect l="l" t="t" r="r" b="b"/>
              <a:pathLst>
                <a:path w="381000" h="9525">
                  <a:moveTo>
                    <a:pt x="0" y="0"/>
                  </a:moveTo>
                  <a:lnTo>
                    <a:pt x="381000" y="0"/>
                  </a:lnTo>
                </a:path>
              </a:pathLst>
            </a:custGeom>
            <a:noFill/>
            <a:ln w="19050">
              <a:solidFill>
                <a:srgbClr val="B8935A"/>
              </a:solidFill>
            </a:ln>
          </p:spPr>
        </p:sp>
        <p:sp>
          <p:nvSpPr>
            <p:cNvPr id="16" name="TextBox 16"/>
            <p:cNvSpPr txBox="1"/>
            <p:nvPr/>
          </p:nvSpPr>
          <p:spPr>
            <a:xfrm>
              <a:off x="748665" y="3849052"/>
              <a:ext cx="1997250" cy="213360"/>
            </a:xfrm>
            <a:prstGeom prst="rect">
              <a:avLst/>
            </a:prstGeom>
            <a:noFill/>
            <a:ln>
              <a:noFill/>
            </a:ln>
          </p:spPr>
          <p:txBody>
            <a:bodyPr wrap="none" lIns="0" tIns="0" rIns="0" bIns="0" anchor="t" anchorCtr="0">
              <a:spAutoFit/>
            </a:bodyPr>
            <a:lstStyle/>
            <a:p>
              <a:pPr algn="l"/>
              <a:r>
                <a:rPr lang="zh-CN" sz="1050" dirty="0">
                  <a:solidFill>
                    <a:srgbClr val="1C1C1C"/>
                  </a:solidFill>
                  <a:latin typeface="Segoe UI"/>
                  <a:ea typeface="Microsoft YaHei"/>
                  <a:cs typeface="Segoe UI"/>
                </a:rPr>
                <a:t>· 本土压制土砖构筑主体结构</a:t>
              </a:r>
            </a:p>
          </p:txBody>
        </p:sp>
        <p:sp>
          <p:nvSpPr>
            <p:cNvPr id="17" name="TextBox 17"/>
            <p:cNvSpPr txBox="1"/>
            <p:nvPr/>
          </p:nvSpPr>
          <p:spPr>
            <a:xfrm>
              <a:off x="748665" y="4115752"/>
              <a:ext cx="2173605" cy="213360"/>
            </a:xfrm>
            <a:prstGeom prst="rect">
              <a:avLst/>
            </a:prstGeom>
            <a:noFill/>
            <a:ln>
              <a:noFill/>
            </a:ln>
          </p:spPr>
          <p:txBody>
            <a:bodyPr wrap="none" lIns="0" tIns="0" rIns="0" bIns="0" anchor="t" anchorCtr="0">
              <a:spAutoFit/>
            </a:bodyPr>
            <a:lstStyle/>
            <a:p>
              <a:pPr algn="l"/>
              <a:r>
                <a:rPr lang="zh-CN" sz="1050" dirty="0">
                  <a:solidFill>
                    <a:srgbClr val="1C1C1C"/>
                  </a:solidFill>
                  <a:latin typeface="Segoe UI"/>
                  <a:ea typeface="Microsoft YaHei"/>
                  <a:cs typeface="Segoe UI"/>
                </a:rPr>
                <a:t>· 自然通风系统 · 摆脱空调依赖</a:t>
              </a:r>
            </a:p>
          </p:txBody>
        </p:sp>
        <p:sp>
          <p:nvSpPr>
            <p:cNvPr id="18" name="TextBox 18"/>
            <p:cNvSpPr txBox="1"/>
            <p:nvPr/>
          </p:nvSpPr>
          <p:spPr>
            <a:xfrm>
              <a:off x="748665" y="4382452"/>
              <a:ext cx="2043255" cy="213360"/>
            </a:xfrm>
            <a:prstGeom prst="rect">
              <a:avLst/>
            </a:prstGeom>
            <a:noFill/>
            <a:ln>
              <a:noFill/>
            </a:ln>
          </p:spPr>
          <p:txBody>
            <a:bodyPr wrap="none" lIns="0" tIns="0" rIns="0" bIns="0" anchor="t" anchorCtr="0">
              <a:spAutoFit/>
            </a:bodyPr>
            <a:lstStyle/>
            <a:p>
              <a:pPr algn="l"/>
              <a:r>
                <a:rPr lang="zh-CN" sz="1050" dirty="0">
                  <a:solidFill>
                    <a:srgbClr val="1C1C1C"/>
                  </a:solidFill>
                  <a:latin typeface="Segoe UI"/>
                  <a:ea typeface="Microsoft YaHei"/>
                  <a:cs typeface="Segoe UI"/>
                </a:rPr>
                <a:t>· 适配本土气候 · 节能 + 采光</a:t>
              </a:r>
            </a:p>
          </p:txBody>
        </p:sp>
        <p:sp>
          <p:nvSpPr>
            <p:cNvPr id="19" name="TextBox 19"/>
            <p:cNvSpPr txBox="1"/>
            <p:nvPr/>
          </p:nvSpPr>
          <p:spPr>
            <a:xfrm>
              <a:off x="748665" y="4649152"/>
              <a:ext cx="1866900" cy="213360"/>
            </a:xfrm>
            <a:prstGeom prst="rect">
              <a:avLst/>
            </a:prstGeom>
            <a:noFill/>
            <a:ln>
              <a:noFill/>
            </a:ln>
          </p:spPr>
          <p:txBody>
            <a:bodyPr wrap="none" lIns="0" tIns="0" rIns="0" bIns="0" anchor="t" anchorCtr="0">
              <a:spAutoFit/>
            </a:bodyPr>
            <a:lstStyle/>
            <a:p>
              <a:pPr algn="l"/>
              <a:r>
                <a:rPr lang="zh-CN" sz="1050" dirty="0">
                  <a:solidFill>
                    <a:srgbClr val="1C1C1C"/>
                  </a:solidFill>
                  <a:latin typeface="Segoe UI"/>
                  <a:ea typeface="Microsoft YaHei"/>
                  <a:cs typeface="Segoe UI"/>
                </a:rPr>
                <a:t>· 空间开放包容 · 服务社区</a:t>
              </a:r>
            </a:p>
          </p:txBody>
        </p:sp>
        <p:sp>
          <p:nvSpPr>
            <p:cNvPr id="20" name="TextBox 20"/>
            <p:cNvSpPr txBox="1"/>
            <p:nvPr/>
          </p:nvSpPr>
          <p:spPr>
            <a:xfrm>
              <a:off x="747712" y="5288756"/>
              <a:ext cx="2353508" cy="228600"/>
            </a:xfrm>
            <a:prstGeom prst="rect">
              <a:avLst/>
            </a:prstGeom>
            <a:noFill/>
            <a:ln>
              <a:noFill/>
            </a:ln>
          </p:spPr>
          <p:txBody>
            <a:bodyPr wrap="none" lIns="0" tIns="0" rIns="0" bIns="0" anchor="t" anchorCtr="0">
              <a:spAutoFit/>
            </a:bodyPr>
            <a:lstStyle/>
            <a:p>
              <a:pPr algn="l"/>
              <a:r>
                <a:rPr lang="zh-CN" sz="1125" i="1" dirty="0">
                  <a:solidFill>
                    <a:srgbClr val="5C5852"/>
                  </a:solidFill>
                  <a:latin typeface="Georgia"/>
                  <a:ea typeface="KaiTi"/>
                  <a:cs typeface="Georgia"/>
                </a:rPr>
                <a:t>出生非洲 · 始终坚持以本土材料</a:t>
              </a:r>
            </a:p>
          </p:txBody>
        </p:sp>
        <p:sp>
          <p:nvSpPr>
            <p:cNvPr id="21" name="TextBox 21"/>
            <p:cNvSpPr txBox="1"/>
            <p:nvPr/>
          </p:nvSpPr>
          <p:spPr>
            <a:xfrm>
              <a:off x="747712" y="5517356"/>
              <a:ext cx="1671638" cy="228600"/>
            </a:xfrm>
            <a:prstGeom prst="rect">
              <a:avLst/>
            </a:prstGeom>
            <a:noFill/>
            <a:ln>
              <a:noFill/>
            </a:ln>
          </p:spPr>
          <p:txBody>
            <a:bodyPr wrap="none" lIns="0" tIns="0" rIns="0" bIns="0" anchor="t" anchorCtr="0">
              <a:spAutoFit/>
            </a:bodyPr>
            <a:lstStyle/>
            <a:p>
              <a:pPr algn="l"/>
              <a:r>
                <a:rPr lang="zh-CN" sz="1125" i="1" dirty="0">
                  <a:solidFill>
                    <a:srgbClr val="5C5852"/>
                  </a:solidFill>
                  <a:latin typeface="Georgia"/>
                  <a:ea typeface="KaiTi"/>
                  <a:cs typeface="Georgia"/>
                </a:rPr>
                <a:t>与可持续建造服务社区</a:t>
              </a:r>
            </a:p>
          </p:txBody>
        </p:sp>
        <p:sp>
          <p:nvSpPr>
            <p:cNvPr id="22" name="Line 22"/>
            <p:cNvSpPr/>
            <p:nvPr/>
          </p:nvSpPr>
          <p:spPr>
            <a:xfrm>
              <a:off x="762000" y="5886450"/>
              <a:ext cx="381000" cy="9525"/>
            </a:xfrm>
            <a:custGeom>
              <a:avLst/>
              <a:gdLst/>
              <a:ahLst/>
              <a:cxnLst/>
              <a:rect l="l" t="t" r="r" b="b"/>
              <a:pathLst>
                <a:path w="381000" h="9525">
                  <a:moveTo>
                    <a:pt x="0" y="0"/>
                  </a:moveTo>
                  <a:lnTo>
                    <a:pt x="381000" y="0"/>
                  </a:lnTo>
                </a:path>
              </a:pathLst>
            </a:custGeom>
            <a:noFill/>
            <a:ln w="9525">
              <a:solidFill>
                <a:srgbClr val="B8935A"/>
              </a:solidFill>
            </a:ln>
          </p:spPr>
        </p:sp>
        <p:sp>
          <p:nvSpPr>
            <p:cNvPr id="23" name="TextBox 23"/>
            <p:cNvSpPr txBox="1"/>
            <p:nvPr/>
          </p:nvSpPr>
          <p:spPr>
            <a:xfrm>
              <a:off x="749618" y="6028849"/>
              <a:ext cx="1684422" cy="198120"/>
            </a:xfrm>
            <a:prstGeom prst="rect">
              <a:avLst/>
            </a:prstGeom>
            <a:noFill/>
            <a:ln>
              <a:noFill/>
            </a:ln>
          </p:spPr>
          <p:txBody>
            <a:bodyPr wrap="none" lIns="0" tIns="0" rIns="0" bIns="0" anchor="t" anchorCtr="0">
              <a:spAutoFit/>
            </a:bodyPr>
            <a:lstStyle/>
            <a:p>
              <a:pPr algn="l"/>
              <a:r>
                <a:rPr lang="zh-CN" sz="975" b="1" dirty="0">
                  <a:solidFill>
                    <a:srgbClr val="B8935A"/>
                  </a:solidFill>
                  <a:latin typeface="Georgia"/>
                  <a:ea typeface="Microsoft YaHei"/>
                  <a:cs typeface="Georgia"/>
                </a:rPr>
                <a:t>迪埃贝多·弗朗西斯·凯雷</a:t>
              </a:r>
            </a:p>
          </p:txBody>
        </p:sp>
      </p:grpSp>
      <p:grpSp>
        <p:nvGrpSpPr>
          <p:cNvPr id="30" name="Group 30"/>
          <p:cNvGrpSpPr/>
          <p:nvPr/>
        </p:nvGrpSpPr>
        <p:grpSpPr>
          <a:xfrm>
            <a:off x="4476750" y="2762250"/>
            <a:ext cx="2286000" cy="3524250"/>
            <a:chOff x="4476750" y="2762250"/>
            <a:chExt cx="2286000" cy="3524250"/>
          </a:xfrm>
        </p:grpSpPr>
        <p:sp>
          <p:nvSpPr>
            <p:cNvPr id="25" name="Rectangle 25"/>
            <p:cNvSpPr/>
            <p:nvPr/>
          </p:nvSpPr>
          <p:spPr>
            <a:xfrm>
              <a:off x="4476750" y="2762250"/>
              <a:ext cx="2286000" cy="3524250"/>
            </a:xfrm>
            <a:prstGeom prst="rect">
              <a:avLst/>
            </a:prstGeom>
            <a:solidFill>
              <a:srgbClr val="F5F2EC">
                <a:alpha val="94000"/>
              </a:srgbClr>
            </a:solidFill>
            <a:ln>
              <a:noFill/>
            </a:ln>
          </p:spPr>
        </p:sp>
        <p:pic>
          <p:nvPicPr>
            <p:cNvPr id="26" name="Image 26"/>
            <p:cNvPicPr>
              <a:picLocks noChangeAspect="1"/>
            </p:cNvPicPr>
            <p:nvPr/>
          </p:nvPicPr>
          <p:blipFill>
            <a:blip r:embed="rId3"/>
            <a:srcRect l="0" t="8289" r="0" b="8289"/>
            <a:stretch>
              <a:fillRect/>
            </a:stretch>
          </p:blipFill>
          <p:spPr>
            <a:xfrm>
              <a:off x="4552950" y="2838450"/>
              <a:ext cx="2133600" cy="2667000"/>
            </a:xfrm>
            <a:prstGeom prst="rect">
              <a:avLst/>
            </a:prstGeom>
          </p:spPr>
        </p:pic>
        <p:sp>
          <p:nvSpPr>
            <p:cNvPr id="27" name="TextBox 27"/>
            <p:cNvSpPr txBox="1"/>
            <p:nvPr/>
          </p:nvSpPr>
          <p:spPr>
            <a:xfrm>
              <a:off x="4540568" y="5666899"/>
              <a:ext cx="366522" cy="198120"/>
            </a:xfrm>
            <a:prstGeom prst="rect">
              <a:avLst/>
            </a:prstGeom>
            <a:noFill/>
            <a:ln>
              <a:noFill/>
            </a:ln>
          </p:spPr>
          <p:txBody>
            <a:bodyPr wrap="none" lIns="0" tIns="0" rIns="0" bIns="0" anchor="t" anchorCtr="0">
              <a:spAutoFit/>
            </a:bodyPr>
            <a:lstStyle/>
            <a:p>
              <a:pPr algn="l"/>
              <a:r>
                <a:rPr lang="zh-CN" sz="975" dirty="0">
                  <a:solidFill>
                    <a:srgbClr val="B8935A"/>
                  </a:solidFill>
                  <a:latin typeface="Georgia"/>
                  <a:ea typeface="SimSun"/>
                  <a:cs typeface="Georgia"/>
                </a:rPr>
                <a:t>CORE</a:t>
              </a:r>
            </a:p>
          </p:txBody>
        </p:sp>
        <p:sp>
          <p:nvSpPr>
            <p:cNvPr id="28" name="TextBox 28"/>
            <p:cNvSpPr txBox="1"/>
            <p:nvPr/>
          </p:nvSpPr>
          <p:spPr>
            <a:xfrm>
              <a:off x="4538662" y="5879306"/>
              <a:ext cx="1607147" cy="228600"/>
            </a:xfrm>
            <a:prstGeom prst="rect">
              <a:avLst/>
            </a:prstGeom>
            <a:noFill/>
            <a:ln>
              <a:noFill/>
            </a:ln>
          </p:spPr>
          <p:txBody>
            <a:bodyPr wrap="none" lIns="0" tIns="0" rIns="0" bIns="0" anchor="t" anchorCtr="0">
              <a:spAutoFit/>
            </a:bodyPr>
            <a:lstStyle/>
            <a:p>
              <a:pPr algn="l"/>
              <a:r>
                <a:rPr lang="zh-CN" sz="1125" b="1" dirty="0">
                  <a:solidFill>
                    <a:srgbClr val="1C1C1C"/>
                  </a:solidFill>
                  <a:latin typeface="Georgia"/>
                  <a:ea typeface="Microsoft YaHei"/>
                  <a:cs typeface="Georgia"/>
                </a:rPr>
                <a:t>猴面包树 · 生命象征</a:t>
              </a:r>
            </a:p>
          </p:txBody>
        </p:sp>
        <p:sp>
          <p:nvSpPr>
            <p:cNvPr id="29" name="TextBox 29"/>
            <p:cNvSpPr txBox="1"/>
            <p:nvPr/>
          </p:nvSpPr>
          <p:spPr>
            <a:xfrm>
              <a:off x="4541520" y="6094095"/>
              <a:ext cx="1074420" cy="182880"/>
            </a:xfrm>
            <a:prstGeom prst="rect">
              <a:avLst/>
            </a:prstGeom>
            <a:noFill/>
            <a:ln>
              <a:noFill/>
            </a:ln>
          </p:spPr>
          <p:txBody>
            <a:bodyPr wrap="none" lIns="0" tIns="0" rIns="0" bIns="0" anchor="t" anchorCtr="0">
              <a:spAutoFit/>
            </a:bodyPr>
            <a:lstStyle/>
            <a:p>
              <a:pPr algn="l"/>
              <a:r>
                <a:rPr lang="zh-CN" sz="900" dirty="0">
                  <a:solidFill>
                    <a:srgbClr val="5C5852"/>
                  </a:solidFill>
                  <a:latin typeface="Segoe UI"/>
                  <a:ea typeface="Microsoft YaHei"/>
                  <a:cs typeface="Segoe UI"/>
                </a:rPr>
                <a:t>置入建筑核心院落</a:t>
              </a:r>
            </a:p>
          </p:txBody>
        </p:sp>
      </p:grpSp>
      <p:grpSp>
        <p:nvGrpSpPr>
          <p:cNvPr id="36" name="Group 36"/>
          <p:cNvGrpSpPr/>
          <p:nvPr/>
        </p:nvGrpSpPr>
        <p:grpSpPr>
          <a:xfrm>
            <a:off x="7048500" y="2762250"/>
            <a:ext cx="4572000" cy="3552825"/>
            <a:chOff x="7048500" y="2762250"/>
            <a:chExt cx="4572000" cy="3552825"/>
          </a:xfrm>
        </p:grpSpPr>
        <p:sp>
          <p:nvSpPr>
            <p:cNvPr id="31" name="Rectangle 31"/>
            <p:cNvSpPr/>
            <p:nvPr/>
          </p:nvSpPr>
          <p:spPr>
            <a:xfrm>
              <a:off x="7048500" y="2762250"/>
              <a:ext cx="4572000" cy="3524250"/>
            </a:xfrm>
            <a:prstGeom prst="rect">
              <a:avLst/>
            </a:prstGeom>
            <a:solidFill>
              <a:srgbClr val="1C1C1C">
                <a:alpha val="86000"/>
              </a:srgbClr>
            </a:solidFill>
            <a:ln>
              <a:noFill/>
            </a:ln>
          </p:spPr>
        </p:sp>
        <p:pic>
          <p:nvPicPr>
            <p:cNvPr id="32" name="Image 32"/>
            <p:cNvPicPr>
              <a:picLocks noChangeAspect="1"/>
            </p:cNvPicPr>
            <p:nvPr/>
          </p:nvPicPr>
          <p:blipFill>
            <a:blip r:embed="rId4"/>
            <a:srcRect l="0" t="3994" r="0" b="3994"/>
            <a:stretch>
              <a:fillRect/>
            </a:stretch>
          </p:blipFill>
          <p:spPr>
            <a:xfrm>
              <a:off x="7162800" y="2876550"/>
              <a:ext cx="4343400" cy="2667000"/>
            </a:xfrm>
            <a:prstGeom prst="rect">
              <a:avLst/>
            </a:prstGeom>
          </p:spPr>
        </p:pic>
        <p:sp>
          <p:nvSpPr>
            <p:cNvPr id="33" name="TextBox 33"/>
            <p:cNvSpPr txBox="1"/>
            <p:nvPr/>
          </p:nvSpPr>
          <p:spPr>
            <a:xfrm>
              <a:off x="7150418" y="5704999"/>
              <a:ext cx="608600" cy="198120"/>
            </a:xfrm>
            <a:prstGeom prst="rect">
              <a:avLst/>
            </a:prstGeom>
            <a:noFill/>
            <a:ln>
              <a:noFill/>
            </a:ln>
          </p:spPr>
          <p:txBody>
            <a:bodyPr wrap="none" lIns="0" tIns="0" rIns="0" bIns="0" anchor="t" anchorCtr="0">
              <a:spAutoFit/>
            </a:bodyPr>
            <a:lstStyle/>
            <a:p>
              <a:pPr algn="l"/>
              <a:r>
                <a:rPr lang="zh-CN" sz="975" dirty="0">
                  <a:solidFill>
                    <a:srgbClr val="E8C788"/>
                  </a:solidFill>
                  <a:latin typeface="Georgia"/>
                  <a:ea typeface="SimSun"/>
                  <a:cs typeface="Georgia"/>
                </a:rPr>
                <a:t>INTERIOR</a:t>
              </a:r>
            </a:p>
          </p:txBody>
        </p:sp>
        <p:sp>
          <p:nvSpPr>
            <p:cNvPr id="34" name="TextBox 34"/>
            <p:cNvSpPr txBox="1"/>
            <p:nvPr/>
          </p:nvSpPr>
          <p:spPr>
            <a:xfrm>
              <a:off x="7146608" y="5920264"/>
              <a:ext cx="3219433" cy="259080"/>
            </a:xfrm>
            <a:prstGeom prst="rect">
              <a:avLst/>
            </a:prstGeom>
            <a:noFill/>
            <a:ln>
              <a:noFill/>
            </a:ln>
          </p:spPr>
          <p:txBody>
            <a:bodyPr wrap="none" lIns="0" tIns="0" rIns="0" bIns="0" anchor="t" anchorCtr="0">
              <a:spAutoFit/>
            </a:bodyPr>
            <a:lstStyle/>
            <a:p>
              <a:pPr algn="l"/>
              <a:r>
                <a:rPr lang="zh-CN" sz="1275" b="1" dirty="0">
                  <a:solidFill>
                    <a:srgbClr val="F5F2EC"/>
                  </a:solidFill>
                  <a:latin typeface="Georgia"/>
                  <a:ea typeface="Microsoft YaHei"/>
                  <a:cs typeface="Georgia"/>
                </a:rPr>
                <a:t>承担文化交流 · 教育传播 · 艺术展演</a:t>
              </a:r>
            </a:p>
          </p:txBody>
        </p:sp>
        <p:sp>
          <p:nvSpPr>
            <p:cNvPr id="35" name="TextBox 35"/>
            <p:cNvSpPr txBox="1"/>
            <p:nvPr/>
          </p:nvSpPr>
          <p:spPr>
            <a:xfrm>
              <a:off x="7151370" y="6132195"/>
              <a:ext cx="2559748" cy="182880"/>
            </a:xfrm>
            <a:prstGeom prst="rect">
              <a:avLst/>
            </a:prstGeom>
            <a:noFill/>
            <a:ln>
              <a:noFill/>
            </a:ln>
          </p:spPr>
          <p:txBody>
            <a:bodyPr wrap="none" lIns="0" tIns="0" rIns="0" bIns="0" anchor="t" anchorCtr="0">
              <a:spAutoFit/>
            </a:bodyPr>
            <a:lstStyle/>
            <a:p>
              <a:pPr algn="l"/>
              <a:r>
                <a:rPr lang="zh-CN" sz="900" dirty="0">
                  <a:solidFill>
                    <a:srgbClr val="D4CFC4"/>
                  </a:solidFill>
                  <a:latin typeface="Segoe UI"/>
                  <a:ea typeface="Microsoft YaHei"/>
                  <a:cs typeface="Segoe UI"/>
                </a:rPr>
                <a:t>温润亲和的空间气质 · 连接社区 · 服务民众</a:t>
              </a:r>
            </a:p>
          </p:txBody>
        </p:sp>
      </p:grpSp>
      <p:grpSp>
        <p:nvGrpSpPr>
          <p:cNvPr id="39" name="Group 39"/>
          <p:cNvGrpSpPr/>
          <p:nvPr/>
        </p:nvGrpSpPr>
        <p:grpSpPr>
          <a:xfrm>
            <a:off x="557212" y="6546056"/>
            <a:ext cx="11073765" cy="228600"/>
            <a:chOff x="557212" y="6546056"/>
            <a:chExt cx="11073765" cy="228600"/>
          </a:xfrm>
        </p:grpSpPr>
        <p:sp>
          <p:nvSpPr>
            <p:cNvPr id="37" name="TextBox 37"/>
            <p:cNvSpPr txBox="1"/>
            <p:nvPr/>
          </p:nvSpPr>
          <p:spPr>
            <a:xfrm>
              <a:off x="557212" y="6546056"/>
              <a:ext cx="3528298" cy="228600"/>
            </a:xfrm>
            <a:prstGeom prst="rect">
              <a:avLst/>
            </a:prstGeom>
            <a:noFill/>
            <a:ln>
              <a:noFill/>
            </a:ln>
          </p:spPr>
          <p:txBody>
            <a:bodyPr wrap="none" lIns="0" tIns="0" rIns="0" bIns="0" anchor="t" anchorCtr="0">
              <a:spAutoFit/>
            </a:bodyPr>
            <a:lstStyle/>
            <a:p>
              <a:pPr algn="l"/>
              <a:r>
                <a:rPr lang="zh-CN" sz="1125" i="1" dirty="0">
                  <a:solidFill>
                    <a:srgbClr val="E8C788"/>
                  </a:solidFill>
                  <a:latin typeface="Times New Roman"/>
                  <a:ea typeface="KaiTi"/>
                  <a:cs typeface="Times New Roman"/>
                </a:rPr>
                <a:t>全球同质化时代 · 顶级建筑扎根土地 · 温暖人心</a:t>
              </a:r>
            </a:p>
          </p:txBody>
        </p:sp>
        <p:sp>
          <p:nvSpPr>
            <p:cNvPr id="38" name="TextBox 38"/>
            <p:cNvSpPr txBox="1"/>
            <p:nvPr/>
          </p:nvSpPr>
          <p:spPr>
            <a:xfrm>
              <a:off x="9368885" y="6578441"/>
              <a:ext cx="2262092" cy="167640"/>
            </a:xfrm>
            <a:prstGeom prst="rect">
              <a:avLst/>
            </a:prstGeom>
            <a:noFill/>
            <a:ln>
              <a:noFill/>
            </a:ln>
          </p:spPr>
          <p:txBody>
            <a:bodyPr wrap="none" lIns="0" tIns="0" rIns="0" bIns="0" anchor="t" anchorCtr="0">
              <a:spAutoFit/>
            </a:bodyPr>
            <a:lstStyle/>
            <a:p>
              <a:pPr algn="r"/>
              <a:r>
                <a:rPr lang="zh-CN" sz="825" dirty="0">
                  <a:solidFill>
                    <a:srgbClr val="D4CFC4"/>
                  </a:solidFill>
                  <a:latin typeface="Georgia"/>
                  <a:ea typeface="SimSun"/>
                  <a:cs typeface="Georgia"/>
                </a:rPr>
                <a:t>10 / 11 · 图源 Archdaily / 摄影 Iwan Baan</a:t>
              </a:r>
            </a:p>
          </p:txBody>
        </p:sp>
      </p:grpSp>
    </p:spTree>
  </p:cSld>
  <p:clrMapOvr>
    <a:masterClrMapping/>
  </p:clrMapOvr>
  <p:transition xmlns:p14="http://schemas.microsoft.com/office/powerpoint/2010/main" p14:dur="5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5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600"/>
                                        <p:tgtEl>
                                          <p:spTgt spid="24"/>
                                        </p:tgtEl>
                                      </p:cBhvr>
                                    </p:animEffect>
                                  </p:childTnLst>
                                </p:cTn>
                              </p:par>
                            </p:childTnLst>
                          </p:cTn>
                        </p:par>
                        <p:par>
                          <p:cTn id="8" fill="hold">
                            <p:stCondLst>
                              <p:cond delay="105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50"/>
                                        <p:tgtEl>
                                          <p:spTgt spid="30"/>
                                        </p:tgtEl>
                                      </p:cBhvr>
                                    </p:animEffect>
                                  </p:childTnLst>
                                </p:cTn>
                              </p:par>
                            </p:childTnLst>
                          </p:cTn>
                        </p:par>
                        <p:par>
                          <p:cTn id="12" fill="hold">
                            <p:stCondLst>
                              <p:cond delay="1800"/>
                            </p:stCondLst>
                            <p:childTnLst>
                              <p:par>
                                <p:cTn id="13" presetID="10" presetClass="entr" presetSubtype="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7" name="Group 7"/>
          <p:cNvGrpSpPr/>
          <p:nvPr/>
        </p:nvGrpSpPr>
        <p:grpSpPr>
          <a:xfrm>
            <a:off x="571500" y="571500"/>
            <a:ext cx="11058525" cy="5724525"/>
            <a:chOff x="571500" y="571500"/>
            <a:chExt cx="11058525" cy="5724525"/>
          </a:xfrm>
        </p:grpSpPr>
        <p:sp>
          <p:nvSpPr>
            <p:cNvPr id="3" name="Line 3"/>
            <p:cNvSpPr/>
            <p:nvPr/>
          </p:nvSpPr>
          <p:spPr>
            <a:xfrm>
              <a:off x="571500" y="571500"/>
              <a:ext cx="9525" cy="952500"/>
            </a:xfrm>
            <a:custGeom>
              <a:avLst/>
              <a:gdLst/>
              <a:ahLst/>
              <a:cxnLst/>
              <a:rect l="l" t="t" r="r" b="b"/>
              <a:pathLst>
                <a:path w="9525" h="952500">
                  <a:moveTo>
                    <a:pt x="0" y="0"/>
                  </a:moveTo>
                  <a:lnTo>
                    <a:pt x="0" y="952500"/>
                  </a:lnTo>
                </a:path>
              </a:pathLst>
            </a:custGeom>
            <a:noFill/>
            <a:ln w="19050">
              <a:solidFill>
                <a:srgbClr val="B8935A"/>
              </a:solidFill>
            </a:ln>
          </p:spPr>
        </p:sp>
        <p:sp>
          <p:nvSpPr>
            <p:cNvPr id="4" name="Line 4"/>
            <p:cNvSpPr/>
            <p:nvPr/>
          </p:nvSpPr>
          <p:spPr>
            <a:xfrm>
              <a:off x="571500" y="571500"/>
              <a:ext cx="952500" cy="9525"/>
            </a:xfrm>
            <a:custGeom>
              <a:avLst/>
              <a:gdLst/>
              <a:ahLst/>
              <a:cxnLst/>
              <a:rect l="l" t="t" r="r" b="b"/>
              <a:pathLst>
                <a:path w="952500" h="9525">
                  <a:moveTo>
                    <a:pt x="0" y="0"/>
                  </a:moveTo>
                  <a:lnTo>
                    <a:pt x="952500" y="0"/>
                  </a:lnTo>
                </a:path>
              </a:pathLst>
            </a:custGeom>
            <a:noFill/>
            <a:ln w="19050">
              <a:solidFill>
                <a:srgbClr val="B8935A"/>
              </a:solidFill>
            </a:ln>
          </p:spPr>
        </p:sp>
        <p:sp>
          <p:nvSpPr>
            <p:cNvPr id="5" name="Line 5"/>
            <p:cNvSpPr/>
            <p:nvPr/>
          </p:nvSpPr>
          <p:spPr>
            <a:xfrm>
              <a:off x="10668000" y="6286500"/>
              <a:ext cx="952500" cy="9525"/>
            </a:xfrm>
            <a:custGeom>
              <a:avLst/>
              <a:gdLst/>
              <a:ahLst/>
              <a:cxnLst/>
              <a:rect l="l" t="t" r="r" b="b"/>
              <a:pathLst>
                <a:path w="952500" h="9525">
                  <a:moveTo>
                    <a:pt x="0" y="0"/>
                  </a:moveTo>
                  <a:lnTo>
                    <a:pt x="952500" y="0"/>
                  </a:lnTo>
                </a:path>
              </a:pathLst>
            </a:custGeom>
            <a:noFill/>
            <a:ln w="19050">
              <a:solidFill>
                <a:srgbClr val="B8935A"/>
              </a:solidFill>
            </a:ln>
          </p:spPr>
        </p:sp>
        <p:sp>
          <p:nvSpPr>
            <p:cNvPr id="6" name="Line 6"/>
            <p:cNvSpPr/>
            <p:nvPr/>
          </p:nvSpPr>
          <p:spPr>
            <a:xfrm>
              <a:off x="11620500" y="5334000"/>
              <a:ext cx="9525" cy="952500"/>
            </a:xfrm>
            <a:custGeom>
              <a:avLst/>
              <a:gdLst/>
              <a:ahLst/>
              <a:cxnLst/>
              <a:rect l="l" t="t" r="r" b="b"/>
              <a:pathLst>
                <a:path w="9525" h="952500">
                  <a:moveTo>
                    <a:pt x="0" y="0"/>
                  </a:moveTo>
                  <a:lnTo>
                    <a:pt x="0" y="952500"/>
                  </a:lnTo>
                </a:path>
              </a:pathLst>
            </a:custGeom>
            <a:noFill/>
            <a:ln w="19050">
              <a:solidFill>
                <a:srgbClr val="B8935A"/>
              </a:solidFill>
            </a:ln>
          </p:spPr>
        </p:sp>
      </p:grpSp>
      <p:grpSp>
        <p:nvGrpSpPr>
          <p:cNvPr id="9" name="Group 9"/>
          <p:cNvGrpSpPr/>
          <p:nvPr/>
        </p:nvGrpSpPr>
        <p:grpSpPr>
          <a:xfrm>
            <a:off x="5419415" y="1467802"/>
            <a:ext cx="1353169" cy="213360"/>
            <a:chOff x="5419415" y="1467802"/>
            <a:chExt cx="1353169" cy="213360"/>
          </a:xfrm>
        </p:grpSpPr>
        <p:sp>
          <p:nvSpPr>
            <p:cNvPr id="8" name="TextBox 8"/>
            <p:cNvSpPr txBox="1"/>
            <p:nvPr/>
          </p:nvSpPr>
          <p:spPr>
            <a:xfrm>
              <a:off x="5419415" y="1467802"/>
              <a:ext cx="1353169" cy="213360"/>
            </a:xfrm>
            <a:prstGeom prst="rect">
              <a:avLst/>
            </a:prstGeom>
            <a:noFill/>
            <a:ln>
              <a:noFill/>
            </a:ln>
          </p:spPr>
          <p:txBody>
            <a:bodyPr wrap="none" lIns="0" tIns="0" rIns="0" bIns="0" anchor="t" anchorCtr="0">
              <a:spAutoFit/>
            </a:bodyPr>
            <a:lstStyle/>
            <a:p>
              <a:pPr algn="ctr"/>
              <a:r>
                <a:rPr lang="zh-CN" sz="1050" dirty="0">
                  <a:solidFill>
                    <a:srgbClr val="B8935A"/>
                  </a:solidFill>
                  <a:latin typeface="Georgia"/>
                  <a:ea typeface="SimSun"/>
                  <a:cs typeface="Georgia"/>
                </a:rPr>
                <a:t>EPILOGUE · 结 · 语</a:t>
              </a:r>
            </a:p>
          </p:txBody>
        </p:sp>
      </p:grpSp>
      <p:grpSp>
        <p:nvGrpSpPr>
          <p:cNvPr id="13" name="Group 13"/>
          <p:cNvGrpSpPr/>
          <p:nvPr/>
        </p:nvGrpSpPr>
        <p:grpSpPr>
          <a:xfrm>
            <a:off x="3644265" y="2278380"/>
            <a:ext cx="4903470" cy="1483995"/>
            <a:chOff x="3644265" y="2278380"/>
            <a:chExt cx="4903470" cy="1483995"/>
          </a:xfrm>
        </p:grpSpPr>
        <p:sp>
          <p:nvSpPr>
            <p:cNvPr id="10" name="TextBox 10"/>
            <p:cNvSpPr txBox="1"/>
            <p:nvPr/>
          </p:nvSpPr>
          <p:spPr>
            <a:xfrm>
              <a:off x="4118038" y="2278380"/>
              <a:ext cx="3955923" cy="731520"/>
            </a:xfrm>
            <a:prstGeom prst="rect">
              <a:avLst/>
            </a:prstGeom>
            <a:noFill/>
            <a:ln>
              <a:noFill/>
            </a:ln>
          </p:spPr>
          <p:txBody>
            <a:bodyPr wrap="none" lIns="0" tIns="0" rIns="0" bIns="0" anchor="t" anchorCtr="0">
              <a:spAutoFit/>
            </a:bodyPr>
            <a:lstStyle/>
            <a:p>
              <a:pPr algn="ctr"/>
              <a:r>
                <a:rPr lang="zh-CN" sz="3600" b="1" dirty="0">
                  <a:solidFill>
                    <a:srgbClr val="1C1C1C"/>
                  </a:solidFill>
                  <a:latin typeface="Georgia"/>
                  <a:ea typeface="Microsoft YaHei"/>
                  <a:cs typeface="Georgia"/>
                </a:rPr>
                <a:t>所有传世的经典</a:t>
              </a:r>
            </a:p>
          </p:txBody>
        </p:sp>
        <p:sp>
          <p:nvSpPr>
            <p:cNvPr id="11" name="TextBox 11"/>
            <p:cNvSpPr txBox="1"/>
            <p:nvPr/>
          </p:nvSpPr>
          <p:spPr>
            <a:xfrm>
              <a:off x="3644265" y="2977515"/>
              <a:ext cx="4903470" cy="670560"/>
            </a:xfrm>
            <a:prstGeom prst="rect">
              <a:avLst/>
            </a:prstGeom>
            <a:noFill/>
            <a:ln>
              <a:noFill/>
            </a:ln>
          </p:spPr>
          <p:txBody>
            <a:bodyPr wrap="none" lIns="0" tIns="0" rIns="0" bIns="0" anchor="t" anchorCtr="0">
              <a:spAutoFit/>
            </a:bodyPr>
            <a:lstStyle/>
            <a:p>
              <a:pPr algn="ctr"/>
              <a:r>
                <a:rPr lang="zh-CN" sz="3300" i="1" dirty="0">
                  <a:solidFill>
                    <a:srgbClr val="B8935A"/>
                  </a:solidFill>
                  <a:latin typeface="Georgia"/>
                  <a:ea typeface="KaiTi"/>
                  <a:cs typeface="Georgia"/>
                </a:rPr>
                <a:t>皆源于日复一日的坚守</a:t>
              </a:r>
            </a:p>
          </p:txBody>
        </p:sp>
        <p:sp>
          <p:nvSpPr>
            <p:cNvPr id="12" name="Line 12"/>
            <p:cNvSpPr/>
            <p:nvPr/>
          </p:nvSpPr>
          <p:spPr>
            <a:xfrm>
              <a:off x="5143500" y="3752850"/>
              <a:ext cx="1905000" cy="9525"/>
            </a:xfrm>
            <a:custGeom>
              <a:avLst/>
              <a:gdLst/>
              <a:ahLst/>
              <a:cxnLst/>
              <a:rect l="l" t="t" r="r" b="b"/>
              <a:pathLst>
                <a:path w="1905000" h="9525">
                  <a:moveTo>
                    <a:pt x="0" y="0"/>
                  </a:moveTo>
                  <a:lnTo>
                    <a:pt x="1905000" y="0"/>
                  </a:lnTo>
                </a:path>
              </a:pathLst>
            </a:custGeom>
            <a:noFill/>
            <a:ln w="19050">
              <a:solidFill>
                <a:srgbClr val="B8935A"/>
              </a:solidFill>
            </a:ln>
          </p:spPr>
        </p:sp>
      </p:grpSp>
      <p:grpSp>
        <p:nvGrpSpPr>
          <p:cNvPr id="29" name="Group 29"/>
          <p:cNvGrpSpPr/>
          <p:nvPr/>
        </p:nvGrpSpPr>
        <p:grpSpPr>
          <a:xfrm>
            <a:off x="810101" y="4307205"/>
            <a:ext cx="10518125" cy="874395"/>
            <a:chOff x="810101" y="4307205"/>
            <a:chExt cx="10518125" cy="874395"/>
          </a:xfrm>
        </p:grpSpPr>
        <p:sp>
          <p:nvSpPr>
            <p:cNvPr id="14" name="TextBox 14"/>
            <p:cNvSpPr txBox="1"/>
            <p:nvPr/>
          </p:nvSpPr>
          <p:spPr>
            <a:xfrm>
              <a:off x="1318165" y="4307205"/>
              <a:ext cx="697420" cy="426720"/>
            </a:xfrm>
            <a:prstGeom prst="rect">
              <a:avLst/>
            </a:prstGeom>
            <a:noFill/>
            <a:ln>
              <a:noFill/>
            </a:ln>
          </p:spPr>
          <p:txBody>
            <a:bodyPr wrap="none" lIns="0" tIns="0" rIns="0" bIns="0" anchor="t" anchorCtr="0">
              <a:spAutoFit/>
            </a:bodyPr>
            <a:lstStyle/>
            <a:p>
              <a:pPr algn="ctr"/>
              <a:r>
                <a:rPr lang="zh-CN" sz="2100" b="1" i="1" dirty="0">
                  <a:solidFill>
                    <a:srgbClr val="B8935A"/>
                  </a:solidFill>
                  <a:latin typeface="Georgia"/>
                  <a:ea typeface="SimSun"/>
                  <a:cs typeface="Georgia"/>
                </a:rPr>
                <a:t>耐心</a:t>
              </a:r>
            </a:p>
          </p:txBody>
        </p:sp>
        <p:sp>
          <p:nvSpPr>
            <p:cNvPr id="15" name="TextBox 15"/>
            <p:cNvSpPr txBox="1"/>
            <p:nvPr/>
          </p:nvSpPr>
          <p:spPr>
            <a:xfrm>
              <a:off x="810101" y="4744402"/>
              <a:ext cx="1713548" cy="213360"/>
            </a:xfrm>
            <a:prstGeom prst="rect">
              <a:avLst/>
            </a:prstGeom>
            <a:noFill/>
            <a:ln>
              <a:noFill/>
            </a:ln>
          </p:spPr>
          <p:txBody>
            <a:bodyPr wrap="none" lIns="0" tIns="0" rIns="0" bIns="0" anchor="t" anchorCtr="0">
              <a:spAutoFit/>
            </a:bodyPr>
            <a:lstStyle/>
            <a:p>
              <a:pPr algn="ctr"/>
              <a:r>
                <a:rPr lang="zh-CN" sz="1050" dirty="0">
                  <a:solidFill>
                    <a:srgbClr val="1C1C1C"/>
                  </a:solidFill>
                  <a:latin typeface="Segoe UI"/>
                  <a:ea typeface="Microsoft YaHei"/>
                  <a:cs typeface="Segoe UI"/>
                </a:rPr>
                <a:t>耗时二十年打磨一座场馆</a:t>
              </a:r>
            </a:p>
          </p:txBody>
        </p:sp>
        <p:sp>
          <p:nvSpPr>
            <p:cNvPr id="16" name="TextBox 16"/>
            <p:cNvSpPr txBox="1"/>
            <p:nvPr/>
          </p:nvSpPr>
          <p:spPr>
            <a:xfrm>
              <a:off x="1195388" y="4989195"/>
              <a:ext cx="942975" cy="182880"/>
            </a:xfrm>
            <a:prstGeom prst="rect">
              <a:avLst/>
            </a:prstGeom>
            <a:noFill/>
            <a:ln>
              <a:noFill/>
            </a:ln>
          </p:spPr>
          <p:txBody>
            <a:bodyPr wrap="none" lIns="0" tIns="0" rIns="0" bIns="0" anchor="t" anchorCtr="0">
              <a:spAutoFit/>
            </a:bodyPr>
            <a:lstStyle/>
            <a:p>
              <a:pPr algn="ctr"/>
              <a:r>
                <a:rPr lang="zh-CN" sz="900" dirty="0">
                  <a:solidFill>
                    <a:srgbClr val="8B8680"/>
                  </a:solidFill>
                  <a:latin typeface="Segoe UI"/>
                  <a:ea typeface="Microsoft YaHei"/>
                  <a:cs typeface="Segoe UI"/>
                </a:rPr>
                <a:t>— 卒姆托 · 盖里</a:t>
              </a:r>
            </a:p>
          </p:txBody>
        </p:sp>
        <p:sp>
          <p:nvSpPr>
            <p:cNvPr id="17" name="Line 17"/>
            <p:cNvSpPr/>
            <p:nvPr/>
          </p:nvSpPr>
          <p:spPr>
            <a:xfrm>
              <a:off x="3143250" y="4438650"/>
              <a:ext cx="9525" cy="742950"/>
            </a:xfrm>
            <a:custGeom>
              <a:avLst/>
              <a:gdLst/>
              <a:ahLst/>
              <a:cxnLst/>
              <a:rect l="l" t="t" r="r" b="b"/>
              <a:pathLst>
                <a:path w="9525" h="742950">
                  <a:moveTo>
                    <a:pt x="0" y="0"/>
                  </a:moveTo>
                  <a:lnTo>
                    <a:pt x="0" y="742950"/>
                  </a:lnTo>
                </a:path>
              </a:pathLst>
            </a:custGeom>
            <a:noFill/>
            <a:ln w="9525">
              <a:solidFill>
                <a:srgbClr val="D4CFC4"/>
              </a:solidFill>
            </a:ln>
          </p:spPr>
        </p:sp>
        <p:sp>
          <p:nvSpPr>
            <p:cNvPr id="18" name="TextBox 18"/>
            <p:cNvSpPr txBox="1"/>
            <p:nvPr/>
          </p:nvSpPr>
          <p:spPr>
            <a:xfrm>
              <a:off x="4270915" y="4307205"/>
              <a:ext cx="697420" cy="426720"/>
            </a:xfrm>
            <a:prstGeom prst="rect">
              <a:avLst/>
            </a:prstGeom>
            <a:noFill/>
            <a:ln>
              <a:noFill/>
            </a:ln>
          </p:spPr>
          <p:txBody>
            <a:bodyPr wrap="none" lIns="0" tIns="0" rIns="0" bIns="0" anchor="t" anchorCtr="0">
              <a:spAutoFit/>
            </a:bodyPr>
            <a:lstStyle/>
            <a:p>
              <a:pPr algn="ctr"/>
              <a:r>
                <a:rPr lang="zh-CN" sz="2100" b="1" i="1" dirty="0">
                  <a:solidFill>
                    <a:srgbClr val="B8935A"/>
                  </a:solidFill>
                  <a:latin typeface="Georgia"/>
                  <a:ea typeface="SimSun"/>
                  <a:cs typeface="Georgia"/>
                </a:rPr>
                <a:t>扎根</a:t>
              </a:r>
            </a:p>
          </p:txBody>
        </p:sp>
        <p:sp>
          <p:nvSpPr>
            <p:cNvPr id="19" name="TextBox 19"/>
            <p:cNvSpPr txBox="1"/>
            <p:nvPr/>
          </p:nvSpPr>
          <p:spPr>
            <a:xfrm>
              <a:off x="3751350" y="4744402"/>
              <a:ext cx="1736550" cy="213360"/>
            </a:xfrm>
            <a:prstGeom prst="rect">
              <a:avLst/>
            </a:prstGeom>
            <a:noFill/>
            <a:ln>
              <a:noFill/>
            </a:ln>
          </p:spPr>
          <p:txBody>
            <a:bodyPr wrap="none" lIns="0" tIns="0" rIns="0" bIns="0" anchor="t" anchorCtr="0">
              <a:spAutoFit/>
            </a:bodyPr>
            <a:lstStyle/>
            <a:p>
              <a:pPr algn="ctr"/>
              <a:r>
                <a:rPr lang="zh-CN" sz="1050" dirty="0">
                  <a:solidFill>
                    <a:srgbClr val="1C1C1C"/>
                  </a:solidFill>
                  <a:latin typeface="Segoe UI"/>
                  <a:ea typeface="Microsoft YaHei"/>
                  <a:cs typeface="Segoe UI"/>
                </a:rPr>
                <a:t>坚守本土人文 · 温暖人心</a:t>
              </a:r>
            </a:p>
          </p:txBody>
        </p:sp>
        <p:sp>
          <p:nvSpPr>
            <p:cNvPr id="20" name="TextBox 20"/>
            <p:cNvSpPr txBox="1"/>
            <p:nvPr/>
          </p:nvSpPr>
          <p:spPr>
            <a:xfrm>
              <a:off x="3809667" y="4989195"/>
              <a:ext cx="1619917" cy="182880"/>
            </a:xfrm>
            <a:prstGeom prst="rect">
              <a:avLst/>
            </a:prstGeom>
            <a:noFill/>
            <a:ln>
              <a:noFill/>
            </a:ln>
          </p:spPr>
          <p:txBody>
            <a:bodyPr wrap="none" lIns="0" tIns="0" rIns="0" bIns="0" anchor="t" anchorCtr="0">
              <a:spAutoFit/>
            </a:bodyPr>
            <a:lstStyle/>
            <a:p>
              <a:pPr algn="ctr"/>
              <a:r>
                <a:rPr lang="zh-CN" sz="900" dirty="0">
                  <a:solidFill>
                    <a:srgbClr val="8B8680"/>
                  </a:solidFill>
                  <a:latin typeface="Segoe UI"/>
                  <a:ea typeface="Microsoft YaHei"/>
                  <a:cs typeface="Segoe UI"/>
                </a:rPr>
                <a:t>— 凯雷 · 安藤 · 奇普菲尔德</a:t>
              </a:r>
            </a:p>
          </p:txBody>
        </p:sp>
        <p:sp>
          <p:nvSpPr>
            <p:cNvPr id="21" name="Line 21"/>
            <p:cNvSpPr/>
            <p:nvPr/>
          </p:nvSpPr>
          <p:spPr>
            <a:xfrm>
              <a:off x="6096000" y="4438650"/>
              <a:ext cx="9525" cy="742950"/>
            </a:xfrm>
            <a:custGeom>
              <a:avLst/>
              <a:gdLst/>
              <a:ahLst/>
              <a:cxnLst/>
              <a:rect l="l" t="t" r="r" b="b"/>
              <a:pathLst>
                <a:path w="9525" h="742950">
                  <a:moveTo>
                    <a:pt x="0" y="0"/>
                  </a:moveTo>
                  <a:lnTo>
                    <a:pt x="0" y="742950"/>
                  </a:lnTo>
                </a:path>
              </a:pathLst>
            </a:custGeom>
            <a:noFill/>
            <a:ln w="9525">
              <a:solidFill>
                <a:srgbClr val="D4CFC4"/>
              </a:solidFill>
            </a:ln>
          </p:spPr>
        </p:sp>
        <p:sp>
          <p:nvSpPr>
            <p:cNvPr id="22" name="TextBox 22"/>
            <p:cNvSpPr txBox="1"/>
            <p:nvPr/>
          </p:nvSpPr>
          <p:spPr>
            <a:xfrm>
              <a:off x="7223665" y="4307205"/>
              <a:ext cx="697420" cy="426720"/>
            </a:xfrm>
            <a:prstGeom prst="rect">
              <a:avLst/>
            </a:prstGeom>
            <a:noFill/>
            <a:ln>
              <a:noFill/>
            </a:ln>
          </p:spPr>
          <p:txBody>
            <a:bodyPr wrap="none" lIns="0" tIns="0" rIns="0" bIns="0" anchor="t" anchorCtr="0">
              <a:spAutoFit/>
            </a:bodyPr>
            <a:lstStyle/>
            <a:p>
              <a:pPr algn="ctr"/>
              <a:r>
                <a:rPr lang="zh-CN" sz="2100" b="1" i="1" dirty="0">
                  <a:solidFill>
                    <a:srgbClr val="B8935A"/>
                  </a:solidFill>
                  <a:latin typeface="Georgia"/>
                  <a:ea typeface="SimSun"/>
                  <a:cs typeface="Georgia"/>
                </a:rPr>
                <a:t>破界</a:t>
              </a:r>
            </a:p>
          </p:txBody>
        </p:sp>
        <p:sp>
          <p:nvSpPr>
            <p:cNvPr id="23" name="TextBox 23"/>
            <p:cNvSpPr txBox="1"/>
            <p:nvPr/>
          </p:nvSpPr>
          <p:spPr>
            <a:xfrm>
              <a:off x="6857452" y="4744402"/>
              <a:ext cx="1429845" cy="213360"/>
            </a:xfrm>
            <a:prstGeom prst="rect">
              <a:avLst/>
            </a:prstGeom>
            <a:noFill/>
            <a:ln>
              <a:noFill/>
            </a:ln>
          </p:spPr>
          <p:txBody>
            <a:bodyPr wrap="none" lIns="0" tIns="0" rIns="0" bIns="0" anchor="t" anchorCtr="0">
              <a:spAutoFit/>
            </a:bodyPr>
            <a:lstStyle/>
            <a:p>
              <a:pPr algn="ctr"/>
              <a:r>
                <a:rPr lang="zh-CN" sz="1050" dirty="0">
                  <a:solidFill>
                    <a:srgbClr val="1C1C1C"/>
                  </a:solidFill>
                  <a:latin typeface="Segoe UI"/>
                  <a:ea typeface="Microsoft YaHei"/>
                  <a:cs typeface="Segoe UI"/>
                </a:rPr>
                <a:t>突破边界 · 颠覆常规</a:t>
              </a:r>
            </a:p>
          </p:txBody>
        </p:sp>
        <p:sp>
          <p:nvSpPr>
            <p:cNvPr id="24" name="TextBox 24"/>
            <p:cNvSpPr txBox="1"/>
            <p:nvPr/>
          </p:nvSpPr>
          <p:spPr>
            <a:xfrm>
              <a:off x="6890576" y="4989195"/>
              <a:ext cx="1363599" cy="182880"/>
            </a:xfrm>
            <a:prstGeom prst="rect">
              <a:avLst/>
            </a:prstGeom>
            <a:noFill/>
            <a:ln>
              <a:noFill/>
            </a:ln>
          </p:spPr>
          <p:txBody>
            <a:bodyPr wrap="none" lIns="0" tIns="0" rIns="0" bIns="0" anchor="t" anchorCtr="0">
              <a:spAutoFit/>
            </a:bodyPr>
            <a:lstStyle/>
            <a:p>
              <a:pPr algn="ctr"/>
              <a:r>
                <a:rPr lang="zh-CN" sz="900" dirty="0">
                  <a:solidFill>
                    <a:srgbClr val="8B8680"/>
                  </a:solidFill>
                  <a:latin typeface="Segoe UI"/>
                  <a:ea typeface="Microsoft YaHei"/>
                  <a:cs typeface="Segoe UI"/>
                </a:rPr>
                <a:t>— 扎哈 · 福斯特 · OMA</a:t>
              </a:r>
            </a:p>
          </p:txBody>
        </p:sp>
        <p:sp>
          <p:nvSpPr>
            <p:cNvPr id="25" name="Line 25"/>
            <p:cNvSpPr/>
            <p:nvPr/>
          </p:nvSpPr>
          <p:spPr>
            <a:xfrm>
              <a:off x="9048750" y="4438650"/>
              <a:ext cx="9525" cy="742950"/>
            </a:xfrm>
            <a:custGeom>
              <a:avLst/>
              <a:gdLst/>
              <a:ahLst/>
              <a:cxnLst/>
              <a:rect l="l" t="t" r="r" b="b"/>
              <a:pathLst>
                <a:path w="9525" h="742950">
                  <a:moveTo>
                    <a:pt x="0" y="0"/>
                  </a:moveTo>
                  <a:lnTo>
                    <a:pt x="0" y="742950"/>
                  </a:lnTo>
                </a:path>
              </a:pathLst>
            </a:custGeom>
            <a:noFill/>
            <a:ln w="9525">
              <a:solidFill>
                <a:srgbClr val="D4CFC4"/>
              </a:solidFill>
            </a:ln>
          </p:spPr>
        </p:sp>
        <p:sp>
          <p:nvSpPr>
            <p:cNvPr id="26" name="TextBox 26"/>
            <p:cNvSpPr txBox="1"/>
            <p:nvPr/>
          </p:nvSpPr>
          <p:spPr>
            <a:xfrm>
              <a:off x="10176415" y="4307205"/>
              <a:ext cx="697420" cy="426720"/>
            </a:xfrm>
            <a:prstGeom prst="rect">
              <a:avLst/>
            </a:prstGeom>
            <a:noFill/>
            <a:ln>
              <a:noFill/>
            </a:ln>
          </p:spPr>
          <p:txBody>
            <a:bodyPr wrap="none" lIns="0" tIns="0" rIns="0" bIns="0" anchor="t" anchorCtr="0">
              <a:spAutoFit/>
            </a:bodyPr>
            <a:lstStyle/>
            <a:p>
              <a:pPr algn="ctr"/>
              <a:r>
                <a:rPr lang="zh-CN" sz="2100" b="1" i="1" dirty="0">
                  <a:solidFill>
                    <a:srgbClr val="B8935A"/>
                  </a:solidFill>
                  <a:latin typeface="Georgia"/>
                  <a:ea typeface="SimSun"/>
                  <a:cs typeface="Georgia"/>
                </a:rPr>
                <a:t>敬畏</a:t>
              </a:r>
            </a:p>
          </p:txBody>
        </p:sp>
        <p:sp>
          <p:nvSpPr>
            <p:cNvPr id="27" name="TextBox 27"/>
            <p:cNvSpPr txBox="1"/>
            <p:nvPr/>
          </p:nvSpPr>
          <p:spPr>
            <a:xfrm>
              <a:off x="9722025" y="4744402"/>
              <a:ext cx="1606201" cy="213360"/>
            </a:xfrm>
            <a:prstGeom prst="rect">
              <a:avLst/>
            </a:prstGeom>
            <a:noFill/>
            <a:ln>
              <a:noFill/>
            </a:ln>
          </p:spPr>
          <p:txBody>
            <a:bodyPr wrap="none" lIns="0" tIns="0" rIns="0" bIns="0" anchor="t" anchorCtr="0">
              <a:spAutoFit/>
            </a:bodyPr>
            <a:lstStyle/>
            <a:p>
              <a:pPr algn="ctr"/>
              <a:r>
                <a:rPr lang="zh-CN" sz="1050" dirty="0">
                  <a:solidFill>
                    <a:srgbClr val="1C1C1C"/>
                  </a:solidFill>
                  <a:latin typeface="Segoe UI"/>
                  <a:ea typeface="Microsoft YaHei"/>
                  <a:cs typeface="Segoe UI"/>
                </a:rPr>
                <a:t>对空间 · 自然 · 人文的</a:t>
              </a:r>
            </a:p>
          </p:txBody>
        </p:sp>
        <p:sp>
          <p:nvSpPr>
            <p:cNvPr id="28" name="TextBox 28"/>
            <p:cNvSpPr txBox="1"/>
            <p:nvPr/>
          </p:nvSpPr>
          <p:spPr>
            <a:xfrm>
              <a:off x="9922192" y="4989195"/>
              <a:ext cx="1205865" cy="182880"/>
            </a:xfrm>
            <a:prstGeom prst="rect">
              <a:avLst/>
            </a:prstGeom>
            <a:noFill/>
            <a:ln>
              <a:noFill/>
            </a:ln>
          </p:spPr>
          <p:txBody>
            <a:bodyPr wrap="none" lIns="0" tIns="0" rIns="0" bIns="0" anchor="t" anchorCtr="0">
              <a:spAutoFit/>
            </a:bodyPr>
            <a:lstStyle/>
            <a:p>
              <a:pPr algn="ctr"/>
              <a:r>
                <a:rPr lang="zh-CN" sz="900" dirty="0">
                  <a:solidFill>
                    <a:srgbClr val="8B8680"/>
                  </a:solidFill>
                  <a:latin typeface="Segoe UI"/>
                  <a:ea typeface="Microsoft YaHei"/>
                  <a:cs typeface="Segoe UI"/>
                </a:rPr>
                <a:t>极致敬畏与深度思考</a:t>
              </a:r>
            </a:p>
          </p:txBody>
        </p:sp>
      </p:grpSp>
      <p:grpSp>
        <p:nvGrpSpPr>
          <p:cNvPr id="31" name="Group 31"/>
          <p:cNvGrpSpPr/>
          <p:nvPr/>
        </p:nvGrpSpPr>
        <p:grpSpPr>
          <a:xfrm>
            <a:off x="3141345" y="5743575"/>
            <a:ext cx="5909310" cy="304800"/>
            <a:chOff x="3141345" y="5743575"/>
            <a:chExt cx="5909310" cy="304800"/>
          </a:xfrm>
        </p:grpSpPr>
        <p:sp>
          <p:nvSpPr>
            <p:cNvPr id="30" name="TextBox 30"/>
            <p:cNvSpPr txBox="1"/>
            <p:nvPr/>
          </p:nvSpPr>
          <p:spPr>
            <a:xfrm>
              <a:off x="3141345" y="5743575"/>
              <a:ext cx="5909310" cy="304800"/>
            </a:xfrm>
            <a:prstGeom prst="rect">
              <a:avLst/>
            </a:prstGeom>
            <a:noFill/>
            <a:ln>
              <a:noFill/>
            </a:ln>
          </p:spPr>
          <p:txBody>
            <a:bodyPr wrap="none" lIns="0" tIns="0" rIns="0" bIns="0" anchor="t" anchorCtr="0">
              <a:spAutoFit/>
            </a:bodyPr>
            <a:lstStyle/>
            <a:p>
              <a:pPr algn="ctr"/>
              <a:r>
                <a:rPr lang="zh-CN" sz="1500" i="1" dirty="0">
                  <a:solidFill>
                    <a:srgbClr val="5C5852"/>
                  </a:solidFill>
                  <a:latin typeface="Times New Roman"/>
                  <a:ea typeface="KaiTi"/>
                  <a:cs typeface="Times New Roman"/>
                </a:rPr>
                <a:t>2026 这场大师新作季 · 不仅是全球美学盛宴 · 更让我们明白</a:t>
              </a:r>
            </a:p>
          </p:txBody>
        </p:sp>
      </p:grpSp>
      <p:grpSp>
        <p:nvGrpSpPr>
          <p:cNvPr id="34" name="Group 34"/>
          <p:cNvGrpSpPr/>
          <p:nvPr/>
        </p:nvGrpSpPr>
        <p:grpSpPr>
          <a:xfrm>
            <a:off x="560070" y="6570345"/>
            <a:ext cx="11071860" cy="182880"/>
            <a:chOff x="560070" y="6570345"/>
            <a:chExt cx="11071860" cy="182880"/>
          </a:xfrm>
        </p:grpSpPr>
        <p:sp>
          <p:nvSpPr>
            <p:cNvPr id="32" name="TextBox 32"/>
            <p:cNvSpPr txBox="1"/>
            <p:nvPr/>
          </p:nvSpPr>
          <p:spPr>
            <a:xfrm>
              <a:off x="560070" y="6570345"/>
              <a:ext cx="2993517"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资料来源 · 公众号 孙琬童 · 致敬八位普利兹克大师</a:t>
              </a:r>
            </a:p>
          </p:txBody>
        </p:sp>
        <p:sp>
          <p:nvSpPr>
            <p:cNvPr id="33" name="TextBox 33"/>
            <p:cNvSpPr txBox="1"/>
            <p:nvPr/>
          </p:nvSpPr>
          <p:spPr>
            <a:xfrm>
              <a:off x="10932128" y="6570345"/>
              <a:ext cx="699802" cy="182880"/>
            </a:xfrm>
            <a:prstGeom prst="rect">
              <a:avLst/>
            </a:prstGeom>
            <a:noFill/>
            <a:ln>
              <a:noFill/>
            </a:ln>
          </p:spPr>
          <p:txBody>
            <a:bodyPr wrap="none" lIns="0" tIns="0" rIns="0" bIns="0" anchor="t" anchorCtr="0">
              <a:spAutoFit/>
            </a:bodyPr>
            <a:lstStyle/>
            <a:p>
              <a:pPr algn="r"/>
              <a:r>
                <a:rPr lang="zh-CN" sz="900" dirty="0">
                  <a:solidFill>
                    <a:srgbClr val="8B8680"/>
                  </a:solidFill>
                  <a:latin typeface="Georgia"/>
                  <a:ea typeface="SimSun"/>
                  <a:cs typeface="Georgia"/>
                </a:rPr>
                <a:t>11 / 11 · END</a:t>
              </a:r>
            </a:p>
          </p:txBody>
        </p:sp>
      </p:grpSp>
    </p:spTree>
  </p:cSld>
  <p:clrMapOvr>
    <a:masterClrMapping/>
  </p:clrMapOvr>
  <p:transition xmlns:p14="http://schemas.microsoft.com/office/powerpoint/2010/main" p14:dur="8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childTnLst>
                                </p:cTn>
                              </p:par>
                            </p:childTnLst>
                          </p:cTn>
                        </p:par>
                        <p:par>
                          <p:cTn id="8" fill="hold">
                            <p:stCondLst>
                              <p:cond delay="13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800"/>
                                        <p:tgtEl>
                                          <p:spTgt spid="29"/>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7" name="Group 7"/>
          <p:cNvGrpSpPr/>
          <p:nvPr/>
        </p:nvGrpSpPr>
        <p:grpSpPr>
          <a:xfrm>
            <a:off x="529590" y="629602"/>
            <a:ext cx="4714299" cy="1294448"/>
            <a:chOff x="529590" y="629602"/>
            <a:chExt cx="4714299" cy="1294448"/>
          </a:xfrm>
        </p:grpSpPr>
        <p:sp>
          <p:nvSpPr>
            <p:cNvPr id="3" name="TextBox 3"/>
            <p:cNvSpPr txBox="1"/>
            <p:nvPr/>
          </p:nvSpPr>
          <p:spPr>
            <a:xfrm>
              <a:off x="558165" y="629602"/>
              <a:ext cx="2165937"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Microsoft YaHei"/>
                  <a:cs typeface="Georgia"/>
                </a:rPr>
                <a:t>EIGHT MASTERS · EIGHT WORKS</a:t>
              </a:r>
            </a:p>
          </p:txBody>
        </p:sp>
        <p:sp>
          <p:nvSpPr>
            <p:cNvPr id="4" name="TextBox 4"/>
            <p:cNvSpPr txBox="1"/>
            <p:nvPr/>
          </p:nvSpPr>
          <p:spPr>
            <a:xfrm>
              <a:off x="529590" y="862965"/>
              <a:ext cx="4714299" cy="670560"/>
            </a:xfrm>
            <a:prstGeom prst="rect">
              <a:avLst/>
            </a:prstGeom>
            <a:noFill/>
            <a:ln>
              <a:noFill/>
            </a:ln>
          </p:spPr>
          <p:txBody>
            <a:bodyPr wrap="none" lIns="0" tIns="0" rIns="0" bIns="0" anchor="t" anchorCtr="0">
              <a:spAutoFit/>
            </a:bodyPr>
            <a:lstStyle/>
            <a:p>
              <a:pPr algn="l"/>
              <a:r>
                <a:rPr lang="zh-CN" sz="3300" b="1" dirty="0">
                  <a:solidFill>
                    <a:srgbClr val="1C1C1C"/>
                  </a:solidFill>
                  <a:latin typeface="Georgia"/>
                  <a:ea typeface="Microsoft YaHei"/>
                  <a:cs typeface="Georgia"/>
                </a:rPr>
                <a:t>八位大师 · 八种坚守</a:t>
              </a:r>
            </a:p>
          </p:txBody>
        </p:sp>
        <p:sp>
          <p:nvSpPr>
            <p:cNvPr id="5" name="Line 5"/>
            <p:cNvSpPr/>
            <p:nvPr/>
          </p:nvSpPr>
          <p:spPr>
            <a:xfrm>
              <a:off x="571500" y="1504950"/>
              <a:ext cx="1333500" cy="9525"/>
            </a:xfrm>
            <a:custGeom>
              <a:avLst/>
              <a:gdLst/>
              <a:ahLst/>
              <a:cxnLst/>
              <a:rect l="l" t="t" r="r" b="b"/>
              <a:pathLst>
                <a:path w="1333500" h="9525">
                  <a:moveTo>
                    <a:pt x="0" y="0"/>
                  </a:moveTo>
                  <a:lnTo>
                    <a:pt x="1333500" y="0"/>
                  </a:lnTo>
                </a:path>
              </a:pathLst>
            </a:custGeom>
            <a:noFill/>
            <a:ln w="19050">
              <a:solidFill>
                <a:srgbClr val="B8935A"/>
              </a:solidFill>
            </a:ln>
          </p:spPr>
        </p:sp>
        <p:sp>
          <p:nvSpPr>
            <p:cNvPr id="6" name="TextBox 6"/>
            <p:cNvSpPr txBox="1"/>
            <p:nvPr/>
          </p:nvSpPr>
          <p:spPr>
            <a:xfrm>
              <a:off x="556260" y="1680210"/>
              <a:ext cx="3123819" cy="243840"/>
            </a:xfrm>
            <a:prstGeom prst="rect">
              <a:avLst/>
            </a:prstGeom>
            <a:noFill/>
            <a:ln>
              <a:noFill/>
            </a:ln>
          </p:spPr>
          <p:txBody>
            <a:bodyPr wrap="none" lIns="0" tIns="0" rIns="0" bIns="0" anchor="t" anchorCtr="0">
              <a:spAutoFit/>
            </a:bodyPr>
            <a:lstStyle/>
            <a:p>
              <a:pPr algn="l"/>
              <a:r>
                <a:rPr lang="zh-CN" sz="1200" dirty="0">
                  <a:solidFill>
                    <a:srgbClr val="5C5852"/>
                  </a:solidFill>
                  <a:latin typeface="Segoe UI"/>
                  <a:ea typeface="Microsoft YaHei"/>
                  <a:cs typeface="Segoe UI"/>
                </a:rPr>
                <a:t>2026 年集中亮相 · 横跨亚欧美非四大洲</a:t>
              </a:r>
            </a:p>
          </p:txBody>
        </p:sp>
      </p:grpSp>
      <p:grpSp>
        <p:nvGrpSpPr>
          <p:cNvPr id="13" name="Group 13"/>
          <p:cNvGrpSpPr/>
          <p:nvPr/>
        </p:nvGrpSpPr>
        <p:grpSpPr>
          <a:xfrm>
            <a:off x="571500" y="2118360"/>
            <a:ext cx="1411891" cy="1501140"/>
            <a:chOff x="571500" y="2118360"/>
            <a:chExt cx="1411891" cy="1501140"/>
          </a:xfrm>
        </p:grpSpPr>
        <p:sp>
          <p:nvSpPr>
            <p:cNvPr id="8" name="Line 8"/>
            <p:cNvSpPr/>
            <p:nvPr/>
          </p:nvSpPr>
          <p:spPr>
            <a:xfrm>
              <a:off x="571500" y="228600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9" name="TextBox 9"/>
            <p:cNvSpPr txBox="1"/>
            <p:nvPr/>
          </p:nvSpPr>
          <p:spPr>
            <a:xfrm>
              <a:off x="689610" y="2118360"/>
              <a:ext cx="628079"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01</a:t>
              </a:r>
            </a:p>
          </p:txBody>
        </p:sp>
        <p:sp>
          <p:nvSpPr>
            <p:cNvPr id="10" name="TextBox 10"/>
            <p:cNvSpPr txBox="1"/>
            <p:nvPr/>
          </p:nvSpPr>
          <p:spPr>
            <a:xfrm>
              <a:off x="721995" y="2793682"/>
              <a:ext cx="1054036"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安藤忠雄</a:t>
              </a:r>
            </a:p>
          </p:txBody>
        </p:sp>
        <p:sp>
          <p:nvSpPr>
            <p:cNvPr id="11" name="TextBox 11"/>
            <p:cNvSpPr txBox="1"/>
            <p:nvPr/>
          </p:nvSpPr>
          <p:spPr>
            <a:xfrm>
              <a:off x="729615" y="3125152"/>
              <a:ext cx="1054132"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苏州 H+ 美术馆</a:t>
              </a:r>
            </a:p>
          </p:txBody>
        </p:sp>
        <p:sp>
          <p:nvSpPr>
            <p:cNvPr id="12" name="TextBox 12"/>
            <p:cNvSpPr txBox="1"/>
            <p:nvPr/>
          </p:nvSpPr>
          <p:spPr>
            <a:xfrm>
              <a:off x="731520" y="3350895"/>
              <a:ext cx="1251871"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中国 · 苏州 · 2026.1</a:t>
              </a:r>
            </a:p>
          </p:txBody>
        </p:sp>
      </p:grpSp>
      <p:grpSp>
        <p:nvGrpSpPr>
          <p:cNvPr id="19" name="Group 19"/>
          <p:cNvGrpSpPr/>
          <p:nvPr/>
        </p:nvGrpSpPr>
        <p:grpSpPr>
          <a:xfrm>
            <a:off x="3476625" y="2118360"/>
            <a:ext cx="1733931" cy="1501140"/>
            <a:chOff x="3476625" y="2118360"/>
            <a:chExt cx="1733931" cy="1501140"/>
          </a:xfrm>
        </p:grpSpPr>
        <p:sp>
          <p:nvSpPr>
            <p:cNvPr id="14" name="Line 14"/>
            <p:cNvSpPr/>
            <p:nvPr/>
          </p:nvSpPr>
          <p:spPr>
            <a:xfrm>
              <a:off x="3476625" y="228600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15" name="TextBox 15"/>
            <p:cNvSpPr txBox="1"/>
            <p:nvPr/>
          </p:nvSpPr>
          <p:spPr>
            <a:xfrm>
              <a:off x="3594735" y="211836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02</a:t>
              </a:r>
            </a:p>
          </p:txBody>
        </p:sp>
        <p:sp>
          <p:nvSpPr>
            <p:cNvPr id="16" name="TextBox 16"/>
            <p:cNvSpPr txBox="1"/>
            <p:nvPr/>
          </p:nvSpPr>
          <p:spPr>
            <a:xfrm>
              <a:off x="3627120" y="2793682"/>
              <a:ext cx="1307068"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奇普菲尔德</a:t>
              </a:r>
            </a:p>
          </p:txBody>
        </p:sp>
        <p:sp>
          <p:nvSpPr>
            <p:cNvPr id="17" name="TextBox 17"/>
            <p:cNvSpPr txBox="1"/>
            <p:nvPr/>
          </p:nvSpPr>
          <p:spPr>
            <a:xfrm>
              <a:off x="3634740" y="3125152"/>
              <a:ext cx="1406842"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米兰圣朱利亚冰球馆</a:t>
              </a:r>
            </a:p>
          </p:txBody>
        </p:sp>
        <p:sp>
          <p:nvSpPr>
            <p:cNvPr id="18" name="TextBox 18"/>
            <p:cNvSpPr txBox="1"/>
            <p:nvPr/>
          </p:nvSpPr>
          <p:spPr>
            <a:xfrm>
              <a:off x="3636645" y="3350895"/>
              <a:ext cx="1573911"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意大利 · 米兰 · 2026 冬奥</a:t>
              </a:r>
            </a:p>
          </p:txBody>
        </p:sp>
      </p:grpSp>
      <p:grpSp>
        <p:nvGrpSpPr>
          <p:cNvPr id="25" name="Group 25"/>
          <p:cNvGrpSpPr/>
          <p:nvPr/>
        </p:nvGrpSpPr>
        <p:grpSpPr>
          <a:xfrm>
            <a:off x="6381750" y="2118360"/>
            <a:ext cx="1628775" cy="1501140"/>
            <a:chOff x="6381750" y="2118360"/>
            <a:chExt cx="1628775" cy="1501140"/>
          </a:xfrm>
        </p:grpSpPr>
        <p:sp>
          <p:nvSpPr>
            <p:cNvPr id="20" name="Line 20"/>
            <p:cNvSpPr/>
            <p:nvPr/>
          </p:nvSpPr>
          <p:spPr>
            <a:xfrm>
              <a:off x="6381750" y="228600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21" name="TextBox 21"/>
            <p:cNvSpPr txBox="1"/>
            <p:nvPr/>
          </p:nvSpPr>
          <p:spPr>
            <a:xfrm>
              <a:off x="6499860" y="211836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03</a:t>
              </a:r>
            </a:p>
          </p:txBody>
        </p:sp>
        <p:sp>
          <p:nvSpPr>
            <p:cNvPr id="22" name="TextBox 22"/>
            <p:cNvSpPr txBox="1"/>
            <p:nvPr/>
          </p:nvSpPr>
          <p:spPr>
            <a:xfrm>
              <a:off x="6532245" y="2793682"/>
              <a:ext cx="1446236"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扎哈·哈迪德</a:t>
              </a:r>
            </a:p>
          </p:txBody>
        </p:sp>
        <p:sp>
          <p:nvSpPr>
            <p:cNvPr id="23" name="TextBox 23"/>
            <p:cNvSpPr txBox="1"/>
            <p:nvPr/>
          </p:nvSpPr>
          <p:spPr>
            <a:xfrm>
              <a:off x="6539865" y="3125152"/>
              <a:ext cx="1253490"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淡江大桥（遗作）</a:t>
              </a:r>
            </a:p>
          </p:txBody>
        </p:sp>
        <p:sp>
          <p:nvSpPr>
            <p:cNvPr id="24" name="TextBox 24"/>
            <p:cNvSpPr txBox="1"/>
            <p:nvPr/>
          </p:nvSpPr>
          <p:spPr>
            <a:xfrm>
              <a:off x="6541770" y="3350895"/>
              <a:ext cx="1468755"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中国 · 台北 · 2026.5.12</a:t>
              </a:r>
            </a:p>
          </p:txBody>
        </p:sp>
      </p:grpSp>
      <p:grpSp>
        <p:nvGrpSpPr>
          <p:cNvPr id="31" name="Group 31"/>
          <p:cNvGrpSpPr/>
          <p:nvPr/>
        </p:nvGrpSpPr>
        <p:grpSpPr>
          <a:xfrm>
            <a:off x="9286875" y="2118360"/>
            <a:ext cx="1596731" cy="1501140"/>
            <a:chOff x="9286875" y="2118360"/>
            <a:chExt cx="1596731" cy="1501140"/>
          </a:xfrm>
        </p:grpSpPr>
        <p:sp>
          <p:nvSpPr>
            <p:cNvPr id="26" name="Line 26"/>
            <p:cNvSpPr/>
            <p:nvPr/>
          </p:nvSpPr>
          <p:spPr>
            <a:xfrm>
              <a:off x="9286875" y="228600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27" name="TextBox 27"/>
            <p:cNvSpPr txBox="1"/>
            <p:nvPr/>
          </p:nvSpPr>
          <p:spPr>
            <a:xfrm>
              <a:off x="9404985" y="211836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04</a:t>
              </a:r>
            </a:p>
          </p:txBody>
        </p:sp>
        <p:sp>
          <p:nvSpPr>
            <p:cNvPr id="28" name="TextBox 28"/>
            <p:cNvSpPr txBox="1"/>
            <p:nvPr/>
          </p:nvSpPr>
          <p:spPr>
            <a:xfrm>
              <a:off x="9437370" y="2793682"/>
              <a:ext cx="1446236"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诺曼·福斯特</a:t>
              </a:r>
            </a:p>
          </p:txBody>
        </p:sp>
        <p:sp>
          <p:nvSpPr>
            <p:cNvPr id="29" name="TextBox 29"/>
            <p:cNvSpPr txBox="1"/>
            <p:nvPr/>
          </p:nvSpPr>
          <p:spPr>
            <a:xfrm>
              <a:off x="9444990" y="3125152"/>
              <a:ext cx="793432"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上海嘉艺术</a:t>
              </a:r>
            </a:p>
          </p:txBody>
        </p:sp>
        <p:sp>
          <p:nvSpPr>
            <p:cNvPr id="30" name="TextBox 30"/>
            <p:cNvSpPr txBox="1"/>
            <p:nvPr/>
          </p:nvSpPr>
          <p:spPr>
            <a:xfrm>
              <a:off x="9446895" y="3350895"/>
              <a:ext cx="1284732"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中国 · 上海 · 2026.4</a:t>
              </a:r>
            </a:p>
          </p:txBody>
        </p:sp>
      </p:grpSp>
      <p:grpSp>
        <p:nvGrpSpPr>
          <p:cNvPr id="37" name="Group 37"/>
          <p:cNvGrpSpPr/>
          <p:nvPr/>
        </p:nvGrpSpPr>
        <p:grpSpPr>
          <a:xfrm>
            <a:off x="571500" y="4118610"/>
            <a:ext cx="1697943" cy="1501140"/>
            <a:chOff x="571500" y="4118610"/>
            <a:chExt cx="1697943" cy="1501140"/>
          </a:xfrm>
        </p:grpSpPr>
        <p:sp>
          <p:nvSpPr>
            <p:cNvPr id="32" name="Line 32"/>
            <p:cNvSpPr/>
            <p:nvPr/>
          </p:nvSpPr>
          <p:spPr>
            <a:xfrm>
              <a:off x="571500" y="428625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33" name="TextBox 33"/>
            <p:cNvSpPr txBox="1"/>
            <p:nvPr/>
          </p:nvSpPr>
          <p:spPr>
            <a:xfrm>
              <a:off x="689610" y="411861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05</a:t>
              </a:r>
            </a:p>
          </p:txBody>
        </p:sp>
        <p:sp>
          <p:nvSpPr>
            <p:cNvPr id="34" name="TextBox 34"/>
            <p:cNvSpPr txBox="1"/>
            <p:nvPr/>
          </p:nvSpPr>
          <p:spPr>
            <a:xfrm>
              <a:off x="721995" y="4793932"/>
              <a:ext cx="1547448"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OMA × SANAA</a:t>
              </a:r>
            </a:p>
          </p:txBody>
        </p:sp>
        <p:sp>
          <p:nvSpPr>
            <p:cNvPr id="35" name="TextBox 35"/>
            <p:cNvSpPr txBox="1"/>
            <p:nvPr/>
          </p:nvSpPr>
          <p:spPr>
            <a:xfrm>
              <a:off x="729615" y="5125402"/>
              <a:ext cx="1253490"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纽约新美术馆扩建</a:t>
              </a:r>
            </a:p>
          </p:txBody>
        </p:sp>
        <p:sp>
          <p:nvSpPr>
            <p:cNvPr id="36" name="TextBox 36"/>
            <p:cNvSpPr txBox="1"/>
            <p:nvPr/>
          </p:nvSpPr>
          <p:spPr>
            <a:xfrm>
              <a:off x="731520" y="5351145"/>
              <a:ext cx="1468755"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美国 · 纽约 · 2026.3.21</a:t>
              </a:r>
            </a:p>
          </p:txBody>
        </p:sp>
      </p:grpSp>
      <p:grpSp>
        <p:nvGrpSpPr>
          <p:cNvPr id="43" name="Group 43"/>
          <p:cNvGrpSpPr/>
          <p:nvPr/>
        </p:nvGrpSpPr>
        <p:grpSpPr>
          <a:xfrm>
            <a:off x="3476625" y="4118610"/>
            <a:ext cx="1720786" cy="1501140"/>
            <a:chOff x="3476625" y="4118610"/>
            <a:chExt cx="1720786" cy="1501140"/>
          </a:xfrm>
        </p:grpSpPr>
        <p:sp>
          <p:nvSpPr>
            <p:cNvPr id="38" name="Line 38"/>
            <p:cNvSpPr/>
            <p:nvPr/>
          </p:nvSpPr>
          <p:spPr>
            <a:xfrm>
              <a:off x="3476625" y="428625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39" name="TextBox 39"/>
            <p:cNvSpPr txBox="1"/>
            <p:nvPr/>
          </p:nvSpPr>
          <p:spPr>
            <a:xfrm>
              <a:off x="3594735" y="411861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06</a:t>
              </a:r>
            </a:p>
          </p:txBody>
        </p:sp>
        <p:sp>
          <p:nvSpPr>
            <p:cNvPr id="40" name="TextBox 40"/>
            <p:cNvSpPr txBox="1"/>
            <p:nvPr/>
          </p:nvSpPr>
          <p:spPr>
            <a:xfrm>
              <a:off x="3627120" y="4793932"/>
              <a:ext cx="1446236"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彼得·卒姆托</a:t>
              </a:r>
            </a:p>
          </p:txBody>
        </p:sp>
        <p:sp>
          <p:nvSpPr>
            <p:cNvPr id="41" name="TextBox 41"/>
            <p:cNvSpPr txBox="1"/>
            <p:nvPr/>
          </p:nvSpPr>
          <p:spPr>
            <a:xfrm>
              <a:off x="3634740" y="5125402"/>
              <a:ext cx="1529524"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LACMA 大卫·格芬画廊</a:t>
              </a:r>
            </a:p>
          </p:txBody>
        </p:sp>
        <p:sp>
          <p:nvSpPr>
            <p:cNvPr id="42" name="TextBox 42"/>
            <p:cNvSpPr txBox="1"/>
            <p:nvPr/>
          </p:nvSpPr>
          <p:spPr>
            <a:xfrm>
              <a:off x="3636645" y="5351145"/>
              <a:ext cx="1560766"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美国 · 洛杉矶 · 2026.5.4</a:t>
              </a:r>
            </a:p>
          </p:txBody>
        </p:sp>
      </p:grpSp>
      <p:grpSp>
        <p:nvGrpSpPr>
          <p:cNvPr id="49" name="Group 49"/>
          <p:cNvGrpSpPr/>
          <p:nvPr/>
        </p:nvGrpSpPr>
        <p:grpSpPr>
          <a:xfrm>
            <a:off x="6381750" y="4118610"/>
            <a:ext cx="2025015" cy="1501140"/>
            <a:chOff x="6381750" y="4118610"/>
            <a:chExt cx="2025015" cy="1501140"/>
          </a:xfrm>
        </p:grpSpPr>
        <p:sp>
          <p:nvSpPr>
            <p:cNvPr id="44" name="Line 44"/>
            <p:cNvSpPr/>
            <p:nvPr/>
          </p:nvSpPr>
          <p:spPr>
            <a:xfrm>
              <a:off x="6381750" y="428625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45" name="TextBox 45"/>
            <p:cNvSpPr txBox="1"/>
            <p:nvPr/>
          </p:nvSpPr>
          <p:spPr>
            <a:xfrm>
              <a:off x="6499860" y="411861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07</a:t>
              </a:r>
            </a:p>
          </p:txBody>
        </p:sp>
        <p:sp>
          <p:nvSpPr>
            <p:cNvPr id="46" name="TextBox 46"/>
            <p:cNvSpPr txBox="1"/>
            <p:nvPr/>
          </p:nvSpPr>
          <p:spPr>
            <a:xfrm>
              <a:off x="6532245" y="4793932"/>
              <a:ext cx="1446236"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弗兰克·盖里</a:t>
              </a:r>
            </a:p>
          </p:txBody>
        </p:sp>
        <p:sp>
          <p:nvSpPr>
            <p:cNvPr id="47" name="TextBox 47"/>
            <p:cNvSpPr txBox="1"/>
            <p:nvPr/>
          </p:nvSpPr>
          <p:spPr>
            <a:xfrm>
              <a:off x="6539865" y="5125402"/>
              <a:ext cx="1866900"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阿布扎比古根海姆（遗作）</a:t>
              </a:r>
            </a:p>
          </p:txBody>
        </p:sp>
        <p:sp>
          <p:nvSpPr>
            <p:cNvPr id="48" name="TextBox 48"/>
            <p:cNvSpPr txBox="1"/>
            <p:nvPr/>
          </p:nvSpPr>
          <p:spPr>
            <a:xfrm>
              <a:off x="6541770" y="5351145"/>
              <a:ext cx="1534477"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阿联酋 · 阿布扎比 · 2026</a:t>
              </a:r>
            </a:p>
          </p:txBody>
        </p:sp>
      </p:grpSp>
      <p:grpSp>
        <p:nvGrpSpPr>
          <p:cNvPr id="55" name="Group 55"/>
          <p:cNvGrpSpPr/>
          <p:nvPr/>
        </p:nvGrpSpPr>
        <p:grpSpPr>
          <a:xfrm>
            <a:off x="9286875" y="4118610"/>
            <a:ext cx="1839087" cy="1501140"/>
            <a:chOff x="9286875" y="4118610"/>
            <a:chExt cx="1839087" cy="1501140"/>
          </a:xfrm>
        </p:grpSpPr>
        <p:sp>
          <p:nvSpPr>
            <p:cNvPr id="50" name="Line 50"/>
            <p:cNvSpPr/>
            <p:nvPr/>
          </p:nvSpPr>
          <p:spPr>
            <a:xfrm>
              <a:off x="9286875" y="4286250"/>
              <a:ext cx="9525" cy="1333500"/>
            </a:xfrm>
            <a:custGeom>
              <a:avLst/>
              <a:gdLst/>
              <a:ahLst/>
              <a:cxnLst/>
              <a:rect l="l" t="t" r="r" b="b"/>
              <a:pathLst>
                <a:path w="9525" h="1333500">
                  <a:moveTo>
                    <a:pt x="0" y="0"/>
                  </a:moveTo>
                  <a:lnTo>
                    <a:pt x="0" y="1333500"/>
                  </a:lnTo>
                </a:path>
              </a:pathLst>
            </a:custGeom>
            <a:noFill/>
            <a:ln w="19050">
              <a:solidFill>
                <a:srgbClr val="B8935A"/>
              </a:solidFill>
            </a:ln>
          </p:spPr>
        </p:sp>
        <p:sp>
          <p:nvSpPr>
            <p:cNvPr id="51" name="TextBox 51"/>
            <p:cNvSpPr txBox="1"/>
            <p:nvPr/>
          </p:nvSpPr>
          <p:spPr>
            <a:xfrm>
              <a:off x="9404985" y="4118610"/>
              <a:ext cx="781431" cy="853440"/>
            </a:xfrm>
            <a:prstGeom prst="rect">
              <a:avLst/>
            </a:prstGeom>
            <a:noFill/>
            <a:ln>
              <a:noFill/>
            </a:ln>
          </p:spPr>
          <p:txBody>
            <a:bodyPr wrap="none" lIns="0" tIns="0" rIns="0" bIns="0" anchor="t" anchorCtr="0">
              <a:spAutoFit/>
            </a:bodyPr>
            <a:lstStyle/>
            <a:p>
              <a:pPr algn="l"/>
              <a:r>
                <a:rPr lang="zh-CN" sz="4200" i="1" dirty="0">
                  <a:solidFill>
                    <a:srgbClr val="B8935A"/>
                  </a:solidFill>
                  <a:latin typeface="Georgia"/>
                  <a:ea typeface="SimSun"/>
                  <a:cs typeface="Georgia"/>
                </a:rPr>
                <a:t>08</a:t>
              </a:r>
            </a:p>
          </p:txBody>
        </p:sp>
        <p:sp>
          <p:nvSpPr>
            <p:cNvPr id="52" name="TextBox 52"/>
            <p:cNvSpPr txBox="1"/>
            <p:nvPr/>
          </p:nvSpPr>
          <p:spPr>
            <a:xfrm>
              <a:off x="9437370" y="4793932"/>
              <a:ext cx="547973"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凯雷</a:t>
              </a:r>
            </a:p>
          </p:txBody>
        </p:sp>
        <p:sp>
          <p:nvSpPr>
            <p:cNvPr id="53" name="TextBox 53"/>
            <p:cNvSpPr txBox="1"/>
            <p:nvPr/>
          </p:nvSpPr>
          <p:spPr>
            <a:xfrm>
              <a:off x="9444990" y="5125402"/>
              <a:ext cx="1253490"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塞内加尔歌德学院</a:t>
              </a:r>
            </a:p>
          </p:txBody>
        </p:sp>
        <p:sp>
          <p:nvSpPr>
            <p:cNvPr id="54" name="TextBox 54"/>
            <p:cNvSpPr txBox="1"/>
            <p:nvPr/>
          </p:nvSpPr>
          <p:spPr>
            <a:xfrm>
              <a:off x="9446895" y="5351145"/>
              <a:ext cx="1679067"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塞内加尔 · 达喀尔 · 2026.4</a:t>
              </a:r>
            </a:p>
          </p:txBody>
        </p:sp>
      </p:grpSp>
      <p:grpSp>
        <p:nvGrpSpPr>
          <p:cNvPr id="59" name="Group 59"/>
          <p:cNvGrpSpPr/>
          <p:nvPr/>
        </p:nvGrpSpPr>
        <p:grpSpPr>
          <a:xfrm>
            <a:off x="560070" y="6362700"/>
            <a:ext cx="11071860" cy="342900"/>
            <a:chOff x="560070" y="6362700"/>
            <a:chExt cx="11071860" cy="342900"/>
          </a:xfrm>
        </p:grpSpPr>
        <p:sp>
          <p:nvSpPr>
            <p:cNvPr id="56" name="Line 56"/>
            <p:cNvSpPr/>
            <p:nvPr/>
          </p:nvSpPr>
          <p:spPr>
            <a:xfrm>
              <a:off x="571500" y="6362700"/>
              <a:ext cx="11049000" cy="9525"/>
            </a:xfrm>
            <a:custGeom>
              <a:avLst/>
              <a:gdLst/>
              <a:ahLst/>
              <a:cxnLst/>
              <a:rect l="l" t="t" r="r" b="b"/>
              <a:pathLst>
                <a:path w="11049000" h="9525">
                  <a:moveTo>
                    <a:pt x="0" y="0"/>
                  </a:moveTo>
                  <a:lnTo>
                    <a:pt x="11049000" y="0"/>
                  </a:lnTo>
                </a:path>
              </a:pathLst>
            </a:custGeom>
            <a:noFill/>
            <a:ln w="9525">
              <a:solidFill>
                <a:srgbClr val="D4CFC4"/>
              </a:solidFill>
            </a:ln>
          </p:spPr>
        </p:sp>
        <p:sp>
          <p:nvSpPr>
            <p:cNvPr id="57" name="TextBox 57"/>
            <p:cNvSpPr txBox="1"/>
            <p:nvPr/>
          </p:nvSpPr>
          <p:spPr>
            <a:xfrm>
              <a:off x="560070" y="6522720"/>
              <a:ext cx="1646206"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2026 — 普利兹克大师新作季</a:t>
              </a:r>
            </a:p>
          </p:txBody>
        </p:sp>
        <p:sp>
          <p:nvSpPr>
            <p:cNvPr id="58" name="TextBox 58"/>
            <p:cNvSpPr txBox="1"/>
            <p:nvPr/>
          </p:nvSpPr>
          <p:spPr>
            <a:xfrm>
              <a:off x="11234452" y="6522720"/>
              <a:ext cx="397478" cy="182880"/>
            </a:xfrm>
            <a:prstGeom prst="rect">
              <a:avLst/>
            </a:prstGeom>
            <a:noFill/>
            <a:ln>
              <a:noFill/>
            </a:ln>
          </p:spPr>
          <p:txBody>
            <a:bodyPr wrap="none" lIns="0" tIns="0" rIns="0" bIns="0" anchor="t" anchorCtr="0">
              <a:spAutoFit/>
            </a:bodyPr>
            <a:lstStyle/>
            <a:p>
              <a:pPr algn="r"/>
              <a:r>
                <a:rPr lang="zh-CN" sz="900" dirty="0">
                  <a:solidFill>
                    <a:srgbClr val="8B8680"/>
                  </a:solidFill>
                  <a:latin typeface="Georgia"/>
                  <a:ea typeface="SimSun"/>
                  <a:cs typeface="Georgia"/>
                </a:rPr>
                <a:t>02 / 11</a:t>
              </a:r>
            </a:p>
          </p:txBody>
        </p:sp>
      </p:grpSp>
    </p:spTree>
  </p:cSld>
  <p:clrMapOvr>
    <a:masterClrMapping/>
  </p:clrMapOvr>
  <p:transition xmlns:p14="http://schemas.microsoft.com/office/powerpoint/2010/main" p14:dur="5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50"/>
                                        <p:tgtEl>
                                          <p:spTgt spid="13"/>
                                        </p:tgtEl>
                                      </p:cBhvr>
                                    </p:animEffect>
                                  </p:childTnLst>
                                </p:cTn>
                              </p:par>
                            </p:childTnLst>
                          </p:cTn>
                        </p:par>
                        <p:par>
                          <p:cTn id="8" fill="hold">
                            <p:stCondLst>
                              <p:cond delay="57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450"/>
                                        <p:tgtEl>
                                          <p:spTgt spid="19"/>
                                        </p:tgtEl>
                                      </p:cBhvr>
                                    </p:animEffect>
                                  </p:childTnLst>
                                </p:cTn>
                              </p:par>
                            </p:childTnLst>
                          </p:cTn>
                        </p:par>
                        <p:par>
                          <p:cTn id="12" fill="hold">
                            <p:stCondLst>
                              <p:cond delay="114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450"/>
                                        <p:tgtEl>
                                          <p:spTgt spid="25"/>
                                        </p:tgtEl>
                                      </p:cBhvr>
                                    </p:animEffect>
                                  </p:childTnLst>
                                </p:cTn>
                              </p:par>
                            </p:childTnLst>
                          </p:cTn>
                        </p:par>
                        <p:par>
                          <p:cTn id="16" fill="hold">
                            <p:stCondLst>
                              <p:cond delay="171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50"/>
                                        <p:tgtEl>
                                          <p:spTgt spid="31"/>
                                        </p:tgtEl>
                                      </p:cBhvr>
                                    </p:animEffect>
                                  </p:childTnLst>
                                </p:cTn>
                              </p:par>
                            </p:childTnLst>
                          </p:cTn>
                        </p:par>
                        <p:par>
                          <p:cTn id="20" fill="hold">
                            <p:stCondLst>
                              <p:cond delay="228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450"/>
                                        <p:tgtEl>
                                          <p:spTgt spid="37"/>
                                        </p:tgtEl>
                                      </p:cBhvr>
                                    </p:animEffect>
                                  </p:childTnLst>
                                </p:cTn>
                              </p:par>
                            </p:childTnLst>
                          </p:cTn>
                        </p:par>
                        <p:par>
                          <p:cTn id="24" fill="hold">
                            <p:stCondLst>
                              <p:cond delay="285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450"/>
                                        <p:tgtEl>
                                          <p:spTgt spid="43"/>
                                        </p:tgtEl>
                                      </p:cBhvr>
                                    </p:animEffect>
                                  </p:childTnLst>
                                </p:cTn>
                              </p:par>
                            </p:childTnLst>
                          </p:cTn>
                        </p:par>
                        <p:par>
                          <p:cTn id="28" fill="hold">
                            <p:stCondLst>
                              <p:cond delay="342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450"/>
                                        <p:tgtEl>
                                          <p:spTgt spid="49"/>
                                        </p:tgtEl>
                                      </p:cBhvr>
                                    </p:animEffect>
                                  </p:childTnLst>
                                </p:cTn>
                              </p:par>
                            </p:childTnLst>
                          </p:cTn>
                        </p:par>
                        <p:par>
                          <p:cTn id="32" fill="hold">
                            <p:stCondLst>
                              <p:cond delay="3990"/>
                            </p:stCondLst>
                            <p:childTnLst>
                              <p:par>
                                <p:cTn id="33" presetID="10" presetClass="entr" presetSubtype="0"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4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5" grpId="0"/>
      <p:bldP spid="31" grpId="0"/>
      <p:bldP spid="37" grpId="0"/>
      <p:bldP spid="43" grpId="0"/>
      <p:bldP spid="49"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0"/>
            <a:ext cx="12192000" cy="6858000"/>
            <a:chOff x="0" y="0"/>
            <a:chExt cx="12192000" cy="6858000"/>
          </a:xfrm>
        </p:grpSpPr>
        <p:pic>
          <p:nvPicPr>
            <p:cNvPr id="2" name="Image 2"/>
            <p:cNvPicPr>
              <a:picLocks noChangeAspect="1"/>
            </p:cNvPicPr>
            <p:nvPr/>
          </p:nvPicPr>
          <p:blipFill>
            <a:blip r:embed="rId2"/>
            <a:srcRect l="0" t="12500" r="0" b="12500"/>
            <a:stretch>
              <a:fillRect/>
            </a:stretch>
          </p:blipFill>
          <p:spPr>
            <a:xfrm>
              <a:off x="0" y="0"/>
              <a:ext cx="12192000" cy="6858000"/>
            </a:xfrm>
            <a:prstGeom prst="rect">
              <a:avLst/>
            </a:prstGeom>
          </p:spPr>
        </p:pic>
        <p:sp>
          <p:nvSpPr>
            <p:cNvPr id="3" name="Rectangle 3"/>
            <p:cNvSpPr/>
            <p:nvPr/>
          </p:nvSpPr>
          <p:spPr>
            <a:xfrm>
              <a:off x="0" y="0"/>
              <a:ext cx="12192000" cy="6858000"/>
            </a:xfrm>
            <a:prstGeom prst="rect">
              <a:avLst/>
            </a:prstGeom>
            <a:gradFill>
              <a:gsLst>
                <a:gs pos="0">
                  <a:srgbClr val="0A0A0A">
                    <a:alpha val="78000"/>
                  </a:srgbClr>
                </a:gs>
                <a:gs pos="48000">
                  <a:srgbClr val="0A0A0A">
                    <a:alpha val="35000"/>
                  </a:srgbClr>
                </a:gs>
                <a:gs pos="100000">
                  <a:srgbClr val="0A0A0A">
                    <a:alpha val="0"/>
                  </a:srgbClr>
                </a:gs>
              </a:gsLst>
              <a:lin ang="0" scaled="1"/>
            </a:gradFill>
            <a:ln>
              <a:noFill/>
            </a:ln>
          </p:spPr>
        </p:sp>
      </p:grpSp>
      <p:grpSp>
        <p:nvGrpSpPr>
          <p:cNvPr id="7" name="Group 7"/>
          <p:cNvGrpSpPr/>
          <p:nvPr/>
        </p:nvGrpSpPr>
        <p:grpSpPr>
          <a:xfrm>
            <a:off x="487680" y="648652"/>
            <a:ext cx="1339310" cy="1694498"/>
            <a:chOff x="487680" y="648652"/>
            <a:chExt cx="1339310" cy="1694498"/>
          </a:xfrm>
        </p:grpSpPr>
        <p:sp>
          <p:nvSpPr>
            <p:cNvPr id="5" name="TextBox 5"/>
            <p:cNvSpPr txBox="1"/>
            <p:nvPr/>
          </p:nvSpPr>
          <p:spPr>
            <a:xfrm>
              <a:off x="558165" y="648652"/>
              <a:ext cx="1268825" cy="213360"/>
            </a:xfrm>
            <a:prstGeom prst="rect">
              <a:avLst/>
            </a:prstGeom>
            <a:noFill/>
            <a:ln>
              <a:noFill/>
            </a:ln>
          </p:spPr>
          <p:txBody>
            <a:bodyPr wrap="none" lIns="0" tIns="0" rIns="0" bIns="0" anchor="t" anchorCtr="0">
              <a:spAutoFit/>
            </a:bodyPr>
            <a:lstStyle/>
            <a:p>
              <a:pPr algn="l"/>
              <a:r>
                <a:rPr lang="zh-CN" sz="1050" dirty="0">
                  <a:solidFill>
                    <a:srgbClr val="E8C788"/>
                  </a:solidFill>
                  <a:latin typeface="Georgia"/>
                  <a:ea typeface="SimSun"/>
                  <a:cs typeface="Georgia"/>
                </a:rPr>
                <a:t>01 · MASTERWORK</a:t>
              </a:r>
            </a:p>
          </p:txBody>
        </p:sp>
        <p:sp>
          <p:nvSpPr>
            <p:cNvPr id="6" name="TextBox 6"/>
            <p:cNvSpPr txBox="1"/>
            <p:nvPr/>
          </p:nvSpPr>
          <p:spPr>
            <a:xfrm>
              <a:off x="487680" y="1002030"/>
              <a:ext cx="986980" cy="1341120"/>
            </a:xfrm>
            <a:prstGeom prst="rect">
              <a:avLst/>
            </a:prstGeom>
            <a:noFill/>
            <a:ln>
              <a:noFill/>
            </a:ln>
          </p:spPr>
          <p:txBody>
            <a:bodyPr wrap="none" lIns="0" tIns="0" rIns="0" bIns="0" anchor="t" anchorCtr="0">
              <a:spAutoFit/>
            </a:bodyPr>
            <a:lstStyle/>
            <a:p>
              <a:pPr algn="l"/>
              <a:r>
                <a:rPr lang="zh-CN" sz="6600" i="1" dirty="0">
                  <a:solidFill>
                    <a:srgbClr val="B8935A">
                      <a:alphaMod val="85000"/>
                    </a:srgbClr>
                  </a:solidFill>
                  <a:latin typeface="Georgia"/>
                  <a:ea typeface="SimSun"/>
                  <a:cs typeface="Georgia"/>
                </a:rPr>
                <a:t>01</a:t>
              </a:r>
            </a:p>
          </p:txBody>
        </p:sp>
      </p:grpSp>
      <p:grpSp>
        <p:nvGrpSpPr>
          <p:cNvPr id="12" name="Group 12"/>
          <p:cNvGrpSpPr/>
          <p:nvPr/>
        </p:nvGrpSpPr>
        <p:grpSpPr>
          <a:xfrm>
            <a:off x="533400" y="1962150"/>
            <a:ext cx="5527881" cy="1326356"/>
            <a:chOff x="533400" y="1962150"/>
            <a:chExt cx="5527881" cy="1326356"/>
          </a:xfrm>
        </p:grpSpPr>
        <p:sp>
          <p:nvSpPr>
            <p:cNvPr id="8" name="TextBox 8"/>
            <p:cNvSpPr txBox="1"/>
            <p:nvPr/>
          </p:nvSpPr>
          <p:spPr>
            <a:xfrm>
              <a:off x="533400" y="1962150"/>
              <a:ext cx="5527881" cy="609600"/>
            </a:xfrm>
            <a:prstGeom prst="rect">
              <a:avLst/>
            </a:prstGeom>
            <a:noFill/>
            <a:ln>
              <a:noFill/>
            </a:ln>
          </p:spPr>
          <p:txBody>
            <a:bodyPr wrap="none" lIns="0" tIns="0" rIns="0" bIns="0" anchor="t" anchorCtr="0">
              <a:spAutoFit/>
            </a:bodyPr>
            <a:lstStyle/>
            <a:p>
              <a:pPr algn="l"/>
              <a:r>
                <a:rPr lang="zh-CN" sz="3000" b="1" dirty="0">
                  <a:solidFill>
                    <a:srgbClr val="F5F2EC"/>
                  </a:solidFill>
                  <a:latin typeface="Georgia"/>
                  <a:ea typeface="Microsoft YaHei"/>
                  <a:cs typeface="Georgia"/>
                </a:rPr>
                <a:t>安藤忠雄 · 苏州 H+ 美术馆</a:t>
              </a:r>
            </a:p>
          </p:txBody>
        </p:sp>
        <p:sp>
          <p:nvSpPr>
            <p:cNvPr id="9" name="TextBox 9"/>
            <p:cNvSpPr txBox="1"/>
            <p:nvPr/>
          </p:nvSpPr>
          <p:spPr>
            <a:xfrm>
              <a:off x="546735" y="2475548"/>
              <a:ext cx="3751898" cy="396240"/>
            </a:xfrm>
            <a:prstGeom prst="rect">
              <a:avLst/>
            </a:prstGeom>
            <a:noFill/>
            <a:ln>
              <a:noFill/>
            </a:ln>
          </p:spPr>
          <p:txBody>
            <a:bodyPr wrap="none" lIns="0" tIns="0" rIns="0" bIns="0" anchor="t" anchorCtr="0">
              <a:spAutoFit/>
            </a:bodyPr>
            <a:lstStyle/>
            <a:p>
              <a:pPr algn="l"/>
              <a:r>
                <a:rPr lang="zh-CN" sz="1950" i="1" dirty="0">
                  <a:solidFill>
                    <a:srgbClr val="E8C788"/>
                  </a:solidFill>
                  <a:latin typeface="Times New Roman"/>
                  <a:ea typeface="KaiTi"/>
                  <a:cs typeface="Times New Roman"/>
                </a:rPr>
                <a:t>在江南园林里写一首混凝土诗</a:t>
              </a:r>
            </a:p>
          </p:txBody>
        </p:sp>
        <p:sp>
          <p:nvSpPr>
            <p:cNvPr id="10" name="Line 10"/>
            <p:cNvSpPr/>
            <p:nvPr/>
          </p:nvSpPr>
          <p:spPr>
            <a:xfrm>
              <a:off x="571500" y="2914650"/>
              <a:ext cx="1143000" cy="9525"/>
            </a:xfrm>
            <a:custGeom>
              <a:avLst/>
              <a:gdLst/>
              <a:ahLst/>
              <a:cxnLst/>
              <a:rect l="l" t="t" r="r" b="b"/>
              <a:pathLst>
                <a:path w="1143000" h="9525">
                  <a:moveTo>
                    <a:pt x="0" y="0"/>
                  </a:moveTo>
                  <a:lnTo>
                    <a:pt x="1143000" y="0"/>
                  </a:lnTo>
                </a:path>
              </a:pathLst>
            </a:custGeom>
            <a:noFill/>
            <a:ln w="19050">
              <a:solidFill>
                <a:srgbClr val="B8935A"/>
              </a:solidFill>
            </a:ln>
          </p:spPr>
        </p:sp>
        <p:sp>
          <p:nvSpPr>
            <p:cNvPr id="11" name="TextBox 11"/>
            <p:cNvSpPr txBox="1"/>
            <p:nvPr/>
          </p:nvSpPr>
          <p:spPr>
            <a:xfrm>
              <a:off x="557212" y="3059906"/>
              <a:ext cx="4448413" cy="228600"/>
            </a:xfrm>
            <a:prstGeom prst="rect">
              <a:avLst/>
            </a:prstGeom>
            <a:noFill/>
            <a:ln>
              <a:noFill/>
            </a:ln>
          </p:spPr>
          <p:txBody>
            <a:bodyPr wrap="none" lIns="0" tIns="0" rIns="0" bIns="0" anchor="t" anchorCtr="0">
              <a:spAutoFit/>
            </a:bodyPr>
            <a:lstStyle/>
            <a:p>
              <a:pPr algn="l"/>
              <a:r>
                <a:rPr lang="zh-CN" sz="1125" dirty="0">
                  <a:solidFill>
                    <a:srgbClr val="D4CFC4"/>
                  </a:solidFill>
                  <a:latin typeface="Segoe UI"/>
                  <a:ea typeface="Microsoft YaHei"/>
                  <a:cs typeface="Segoe UI"/>
                </a:rPr>
                <a:t>1995 年普利兹克奖得主 · 2026.1 开馆 · 苏州姑苏区上塘河畔</a:t>
              </a:r>
            </a:p>
          </p:txBody>
        </p:sp>
      </p:grpSp>
      <p:grpSp>
        <p:nvGrpSpPr>
          <p:cNvPr id="22" name="Group 22"/>
          <p:cNvGrpSpPr/>
          <p:nvPr/>
        </p:nvGrpSpPr>
        <p:grpSpPr>
          <a:xfrm>
            <a:off x="571500" y="3524250"/>
            <a:ext cx="3762375" cy="2571750"/>
            <a:chOff x="571500" y="3524250"/>
            <a:chExt cx="3762375" cy="2571750"/>
          </a:xfrm>
        </p:grpSpPr>
        <p:sp>
          <p:nvSpPr>
            <p:cNvPr id="13" name="Rectangle 13"/>
            <p:cNvSpPr/>
            <p:nvPr/>
          </p:nvSpPr>
          <p:spPr>
            <a:xfrm>
              <a:off x="571500" y="3524250"/>
              <a:ext cx="3762375" cy="2571750"/>
            </a:xfrm>
            <a:prstGeom prst="rect">
              <a:avLst/>
            </a:prstGeom>
            <a:solidFill>
              <a:srgbClr val="F5F2EC">
                <a:alpha val="95000"/>
              </a:srgbClr>
            </a:solidFill>
            <a:ln>
              <a:noFill/>
            </a:ln>
          </p:spPr>
        </p:sp>
        <p:sp>
          <p:nvSpPr>
            <p:cNvPr id="14" name="Line 14"/>
            <p:cNvSpPr/>
            <p:nvPr/>
          </p:nvSpPr>
          <p:spPr>
            <a:xfrm>
              <a:off x="571500" y="3524250"/>
              <a:ext cx="9525" cy="2571750"/>
            </a:xfrm>
            <a:custGeom>
              <a:avLst/>
              <a:gdLst/>
              <a:ahLst/>
              <a:cxnLst/>
              <a:rect l="l" t="t" r="r" b="b"/>
              <a:pathLst>
                <a:path w="9525" h="2571750">
                  <a:moveTo>
                    <a:pt x="0" y="0"/>
                  </a:moveTo>
                  <a:lnTo>
                    <a:pt x="0" y="2571750"/>
                  </a:lnTo>
                </a:path>
              </a:pathLst>
            </a:custGeom>
            <a:noFill/>
            <a:ln w="28575">
              <a:solidFill>
                <a:srgbClr val="B8935A"/>
              </a:solidFill>
            </a:ln>
          </p:spPr>
        </p:sp>
        <p:sp>
          <p:nvSpPr>
            <p:cNvPr id="15" name="TextBox 15"/>
            <p:cNvSpPr txBox="1"/>
            <p:nvPr/>
          </p:nvSpPr>
          <p:spPr>
            <a:xfrm>
              <a:off x="742950" y="3705225"/>
              <a:ext cx="1912834" cy="304800"/>
            </a:xfrm>
            <a:prstGeom prst="rect">
              <a:avLst/>
            </a:prstGeom>
            <a:noFill/>
            <a:ln>
              <a:noFill/>
            </a:ln>
          </p:spPr>
          <p:txBody>
            <a:bodyPr wrap="none" lIns="0" tIns="0" rIns="0" bIns="0" anchor="t" anchorCtr="0">
              <a:spAutoFit/>
            </a:bodyPr>
            <a:lstStyle/>
            <a:p>
              <a:pPr algn="l"/>
              <a:r>
                <a:rPr lang="zh-CN" sz="1500" b="1" dirty="0">
                  <a:solidFill>
                    <a:srgbClr val="1C1C1C"/>
                  </a:solidFill>
                  <a:latin typeface="Georgia"/>
                  <a:ea typeface="Microsoft YaHei"/>
                  <a:cs typeface="Georgia"/>
                </a:rPr>
                <a:t>立体园林 · 回游性</a:t>
              </a:r>
            </a:p>
          </p:txBody>
        </p:sp>
        <p:sp>
          <p:nvSpPr>
            <p:cNvPr id="16" name="TextBox 16"/>
            <p:cNvSpPr txBox="1"/>
            <p:nvPr/>
          </p:nvSpPr>
          <p:spPr>
            <a:xfrm>
              <a:off x="749618" y="3990499"/>
              <a:ext cx="985957" cy="198120"/>
            </a:xfrm>
            <a:prstGeom prst="rect">
              <a:avLst/>
            </a:prstGeom>
            <a:noFill/>
            <a:ln>
              <a:noFill/>
            </a:ln>
          </p:spPr>
          <p:txBody>
            <a:bodyPr wrap="none" lIns="0" tIns="0" rIns="0" bIns="0" anchor="t" anchorCtr="0">
              <a:spAutoFit/>
            </a:bodyPr>
            <a:lstStyle/>
            <a:p>
              <a:pPr algn="l"/>
              <a:r>
                <a:rPr lang="zh-CN" sz="975" dirty="0">
                  <a:solidFill>
                    <a:srgbClr val="B8935A"/>
                  </a:solidFill>
                  <a:latin typeface="Segoe UI"/>
                  <a:ea typeface="Microsoft YaHei"/>
                  <a:cs typeface="Segoe UI"/>
                </a:rPr>
                <a:t>CORE CONCEPT</a:t>
              </a:r>
            </a:p>
          </p:txBody>
        </p:sp>
        <p:sp>
          <p:nvSpPr>
            <p:cNvPr id="17" name="TextBox 17"/>
            <p:cNvSpPr txBox="1"/>
            <p:nvPr/>
          </p:nvSpPr>
          <p:spPr>
            <a:xfrm>
              <a:off x="747712" y="4336256"/>
              <a:ext cx="2493169" cy="228600"/>
            </a:xfrm>
            <a:prstGeom prst="rect">
              <a:avLst/>
            </a:prstGeom>
            <a:noFill/>
            <a:ln>
              <a:noFill/>
            </a:ln>
          </p:spPr>
          <p:txBody>
            <a:bodyPr wrap="none" lIns="0" tIns="0" rIns="0" bIns="0" anchor="t" anchorCtr="0">
              <a:spAutoFit/>
            </a:bodyPr>
            <a:lstStyle/>
            <a:p>
              <a:pPr algn="l"/>
              <a:r>
                <a:rPr lang="zh-CN" sz="1125" dirty="0">
                  <a:solidFill>
                    <a:srgbClr val="1C1C1C"/>
                  </a:solidFill>
                  <a:latin typeface="Segoe UI"/>
                  <a:ea typeface="Microsoft YaHei"/>
                  <a:cs typeface="Segoe UI"/>
                </a:rPr>
                <a:t>从苏州土地的记忆中汲取园林精髓</a:t>
              </a:r>
            </a:p>
          </p:txBody>
        </p:sp>
        <p:sp>
          <p:nvSpPr>
            <p:cNvPr id="18" name="TextBox 18"/>
            <p:cNvSpPr txBox="1"/>
            <p:nvPr/>
          </p:nvSpPr>
          <p:spPr>
            <a:xfrm>
              <a:off x="747712" y="4583906"/>
              <a:ext cx="1646992" cy="228600"/>
            </a:xfrm>
            <a:prstGeom prst="rect">
              <a:avLst/>
            </a:prstGeom>
            <a:noFill/>
            <a:ln>
              <a:noFill/>
            </a:ln>
          </p:spPr>
          <p:txBody>
            <a:bodyPr wrap="none" lIns="0" tIns="0" rIns="0" bIns="0" anchor="t" anchorCtr="0">
              <a:spAutoFit/>
            </a:bodyPr>
            <a:lstStyle/>
            <a:p>
              <a:pPr algn="l"/>
              <a:r>
                <a:rPr lang="zh-CN" sz="1125" dirty="0">
                  <a:solidFill>
                    <a:srgbClr val="1C1C1C"/>
                  </a:solidFill>
                  <a:latin typeface="Segoe UI"/>
                  <a:ea typeface="Microsoft YaHei"/>
                  <a:cs typeface="Segoe UI"/>
                </a:rPr>
                <a:t>· 在有限空间创造深度</a:t>
              </a:r>
            </a:p>
          </p:txBody>
        </p:sp>
        <p:sp>
          <p:nvSpPr>
            <p:cNvPr id="19" name="TextBox 19"/>
            <p:cNvSpPr txBox="1"/>
            <p:nvPr/>
          </p:nvSpPr>
          <p:spPr>
            <a:xfrm>
              <a:off x="747712" y="4831556"/>
              <a:ext cx="1646992" cy="228600"/>
            </a:xfrm>
            <a:prstGeom prst="rect">
              <a:avLst/>
            </a:prstGeom>
            <a:noFill/>
            <a:ln>
              <a:noFill/>
            </a:ln>
          </p:spPr>
          <p:txBody>
            <a:bodyPr wrap="none" lIns="0" tIns="0" rIns="0" bIns="0" anchor="t" anchorCtr="0">
              <a:spAutoFit/>
            </a:bodyPr>
            <a:lstStyle/>
            <a:p>
              <a:pPr algn="l"/>
              <a:r>
                <a:rPr lang="zh-CN" sz="1125" dirty="0">
                  <a:solidFill>
                    <a:srgbClr val="1C1C1C"/>
                  </a:solidFill>
                  <a:latin typeface="Segoe UI"/>
                  <a:ea typeface="Microsoft YaHei"/>
                  <a:cs typeface="Segoe UI"/>
                </a:rPr>
                <a:t>· 设计视线与步行体验</a:t>
              </a:r>
            </a:p>
          </p:txBody>
        </p:sp>
        <p:sp>
          <p:nvSpPr>
            <p:cNvPr id="20" name="TextBox 20"/>
            <p:cNvSpPr txBox="1"/>
            <p:nvPr/>
          </p:nvSpPr>
          <p:spPr>
            <a:xfrm>
              <a:off x="747712" y="5079206"/>
              <a:ext cx="1646992" cy="228600"/>
            </a:xfrm>
            <a:prstGeom prst="rect">
              <a:avLst/>
            </a:prstGeom>
            <a:noFill/>
            <a:ln>
              <a:noFill/>
            </a:ln>
          </p:spPr>
          <p:txBody>
            <a:bodyPr wrap="none" lIns="0" tIns="0" rIns="0" bIns="0" anchor="t" anchorCtr="0">
              <a:spAutoFit/>
            </a:bodyPr>
            <a:lstStyle/>
            <a:p>
              <a:pPr algn="l"/>
              <a:r>
                <a:rPr lang="zh-CN" sz="1125" dirty="0">
                  <a:solidFill>
                    <a:srgbClr val="1C1C1C"/>
                  </a:solidFill>
                  <a:latin typeface="Segoe UI"/>
                  <a:ea typeface="Microsoft YaHei"/>
                  <a:cs typeface="Segoe UI"/>
                </a:rPr>
                <a:t>· 通过水与光传递时间</a:t>
              </a:r>
            </a:p>
          </p:txBody>
        </p:sp>
        <p:sp>
          <p:nvSpPr>
            <p:cNvPr id="21" name="TextBox 21"/>
            <p:cNvSpPr txBox="1"/>
            <p:nvPr/>
          </p:nvSpPr>
          <p:spPr>
            <a:xfrm>
              <a:off x="747712" y="5460206"/>
              <a:ext cx="2846427" cy="228600"/>
            </a:xfrm>
            <a:prstGeom prst="rect">
              <a:avLst/>
            </a:prstGeom>
            <a:noFill/>
            <a:ln>
              <a:noFill/>
            </a:ln>
          </p:spPr>
          <p:txBody>
            <a:bodyPr wrap="none" lIns="0" tIns="0" rIns="0" bIns="0" anchor="t" anchorCtr="0">
              <a:spAutoFit/>
            </a:bodyPr>
            <a:lstStyle/>
            <a:p>
              <a:pPr algn="l"/>
              <a:r>
                <a:rPr lang="zh-CN" sz="1125" i="1" dirty="0">
                  <a:solidFill>
                    <a:srgbClr val="5C5852"/>
                  </a:solidFill>
                  <a:latin typeface="Segoe UI"/>
                  <a:ea typeface="Microsoft YaHei"/>
                  <a:cs typeface="Segoe UI"/>
                </a:rPr>
                <a:t>不流于形式 · 而是作为设计的构建方式</a:t>
              </a:r>
            </a:p>
          </p:txBody>
        </p:sp>
      </p:grpSp>
      <p:grpSp>
        <p:nvGrpSpPr>
          <p:cNvPr id="31" name="Group 31"/>
          <p:cNvGrpSpPr/>
          <p:nvPr/>
        </p:nvGrpSpPr>
        <p:grpSpPr>
          <a:xfrm>
            <a:off x="4572000" y="3524250"/>
            <a:ext cx="3762375" cy="2571750"/>
            <a:chOff x="4572000" y="3524250"/>
            <a:chExt cx="3762375" cy="2571750"/>
          </a:xfrm>
        </p:grpSpPr>
        <p:sp>
          <p:nvSpPr>
            <p:cNvPr id="23" name="Rectangle 23"/>
            <p:cNvSpPr/>
            <p:nvPr/>
          </p:nvSpPr>
          <p:spPr>
            <a:xfrm>
              <a:off x="4572000" y="3524250"/>
              <a:ext cx="3762375" cy="2571750"/>
            </a:xfrm>
            <a:prstGeom prst="rect">
              <a:avLst/>
            </a:prstGeom>
            <a:solidFill>
              <a:srgbClr val="1C1C1C">
                <a:alpha val="82000"/>
              </a:srgbClr>
            </a:solidFill>
            <a:ln>
              <a:noFill/>
            </a:ln>
          </p:spPr>
        </p:sp>
        <p:sp>
          <p:nvSpPr>
            <p:cNvPr id="24" name="TextBox 24"/>
            <p:cNvSpPr txBox="1"/>
            <p:nvPr/>
          </p:nvSpPr>
          <p:spPr>
            <a:xfrm>
              <a:off x="4743450" y="3705225"/>
              <a:ext cx="2142863" cy="304800"/>
            </a:xfrm>
            <a:prstGeom prst="rect">
              <a:avLst/>
            </a:prstGeom>
            <a:noFill/>
            <a:ln>
              <a:noFill/>
            </a:ln>
          </p:spPr>
          <p:txBody>
            <a:bodyPr wrap="none" lIns="0" tIns="0" rIns="0" bIns="0" anchor="t" anchorCtr="0">
              <a:spAutoFit/>
            </a:bodyPr>
            <a:lstStyle/>
            <a:p>
              <a:pPr algn="l"/>
              <a:r>
                <a:rPr lang="zh-CN" sz="1500" b="1" dirty="0">
                  <a:solidFill>
                    <a:srgbClr val="E8C788"/>
                  </a:solidFill>
                  <a:latin typeface="Georgia"/>
                  <a:ea typeface="Microsoft YaHei"/>
                  <a:cs typeface="Georgia"/>
                </a:rPr>
                <a:t>空间叙事 · 三种对话</a:t>
              </a:r>
            </a:p>
          </p:txBody>
        </p:sp>
        <p:sp>
          <p:nvSpPr>
            <p:cNvPr id="25" name="TextBox 25"/>
            <p:cNvSpPr txBox="1"/>
            <p:nvPr/>
          </p:nvSpPr>
          <p:spPr>
            <a:xfrm>
              <a:off x="4750118" y="3990499"/>
              <a:ext cx="1249394" cy="198120"/>
            </a:xfrm>
            <a:prstGeom prst="rect">
              <a:avLst/>
            </a:prstGeom>
            <a:noFill/>
            <a:ln>
              <a:noFill/>
            </a:ln>
          </p:spPr>
          <p:txBody>
            <a:bodyPr wrap="none" lIns="0" tIns="0" rIns="0" bIns="0" anchor="t" anchorCtr="0">
              <a:spAutoFit/>
            </a:bodyPr>
            <a:lstStyle/>
            <a:p>
              <a:pPr algn="l"/>
              <a:r>
                <a:rPr lang="zh-CN" sz="975" dirty="0">
                  <a:solidFill>
                    <a:srgbClr val="B8935A"/>
                  </a:solidFill>
                  <a:latin typeface="Segoe UI"/>
                  <a:ea typeface="Microsoft YaHei"/>
                  <a:cs typeface="Segoe UI"/>
                </a:rPr>
                <a:t>SPATIAL NARRATIVE</a:t>
              </a:r>
            </a:p>
          </p:txBody>
        </p:sp>
        <p:sp>
          <p:nvSpPr>
            <p:cNvPr id="26" name="TextBox 26"/>
            <p:cNvSpPr txBox="1"/>
            <p:nvPr/>
          </p:nvSpPr>
          <p:spPr>
            <a:xfrm>
              <a:off x="4748212" y="4336256"/>
              <a:ext cx="2024896" cy="228600"/>
            </a:xfrm>
            <a:prstGeom prst="rect">
              <a:avLst/>
            </a:prstGeom>
            <a:noFill/>
            <a:ln>
              <a:noFill/>
            </a:ln>
          </p:spPr>
          <p:txBody>
            <a:bodyPr wrap="none" lIns="0" tIns="0" rIns="0" bIns="0" anchor="t" anchorCtr="0">
              <a:spAutoFit/>
            </a:bodyPr>
            <a:lstStyle/>
            <a:p>
              <a:pPr algn="l"/>
              <a:r>
                <a:rPr lang="zh-CN" sz="1125" dirty="0">
                  <a:solidFill>
                    <a:srgbClr val="F5F2EC"/>
                  </a:solidFill>
                  <a:latin typeface="Segoe UI"/>
                  <a:ea typeface="Microsoft YaHei"/>
                  <a:cs typeface="Segoe UI"/>
                </a:rPr>
                <a:t>混凝土的冷峻 ↔ 光线的温柔</a:t>
              </a:r>
            </a:p>
          </p:txBody>
        </p:sp>
        <p:sp>
          <p:nvSpPr>
            <p:cNvPr id="27" name="TextBox 27"/>
            <p:cNvSpPr txBox="1"/>
            <p:nvPr/>
          </p:nvSpPr>
          <p:spPr>
            <a:xfrm>
              <a:off x="4748212" y="4641056"/>
              <a:ext cx="1860590" cy="228600"/>
            </a:xfrm>
            <a:prstGeom prst="rect">
              <a:avLst/>
            </a:prstGeom>
            <a:noFill/>
            <a:ln>
              <a:noFill/>
            </a:ln>
          </p:spPr>
          <p:txBody>
            <a:bodyPr wrap="none" lIns="0" tIns="0" rIns="0" bIns="0" anchor="t" anchorCtr="0">
              <a:spAutoFit/>
            </a:bodyPr>
            <a:lstStyle/>
            <a:p>
              <a:pPr algn="l"/>
              <a:r>
                <a:rPr lang="zh-CN" sz="1125" dirty="0">
                  <a:solidFill>
                    <a:srgbClr val="F5F2EC"/>
                  </a:solidFill>
                  <a:latin typeface="Segoe UI"/>
                  <a:ea typeface="Microsoft YaHei"/>
                  <a:cs typeface="Segoe UI"/>
                </a:rPr>
                <a:t>几何的秩序 ↔ 园林的自由</a:t>
              </a:r>
            </a:p>
          </p:txBody>
        </p:sp>
        <p:sp>
          <p:nvSpPr>
            <p:cNvPr id="28" name="TextBox 28"/>
            <p:cNvSpPr txBox="1"/>
            <p:nvPr/>
          </p:nvSpPr>
          <p:spPr>
            <a:xfrm>
              <a:off x="4748212" y="4945856"/>
              <a:ext cx="1860590" cy="228600"/>
            </a:xfrm>
            <a:prstGeom prst="rect">
              <a:avLst/>
            </a:prstGeom>
            <a:noFill/>
            <a:ln>
              <a:noFill/>
            </a:ln>
          </p:spPr>
          <p:txBody>
            <a:bodyPr wrap="none" lIns="0" tIns="0" rIns="0" bIns="0" anchor="t" anchorCtr="0">
              <a:spAutoFit/>
            </a:bodyPr>
            <a:lstStyle/>
            <a:p>
              <a:pPr algn="l"/>
              <a:r>
                <a:rPr lang="zh-CN" sz="1125" dirty="0">
                  <a:solidFill>
                    <a:srgbClr val="F5F2EC"/>
                  </a:solidFill>
                  <a:latin typeface="Segoe UI"/>
                  <a:ea typeface="Microsoft YaHei"/>
                  <a:cs typeface="Segoe UI"/>
                </a:rPr>
                <a:t>东方美学 ↔ 西方现代主义</a:t>
              </a:r>
            </a:p>
          </p:txBody>
        </p:sp>
        <p:sp>
          <p:nvSpPr>
            <p:cNvPr id="29" name="Line 29"/>
            <p:cNvSpPr/>
            <p:nvPr/>
          </p:nvSpPr>
          <p:spPr>
            <a:xfrm>
              <a:off x="4762500" y="5581650"/>
              <a:ext cx="381000" cy="9525"/>
            </a:xfrm>
            <a:custGeom>
              <a:avLst/>
              <a:gdLst/>
              <a:ahLst/>
              <a:cxnLst/>
              <a:rect l="l" t="t" r="r" b="b"/>
              <a:pathLst>
                <a:path w="381000" h="9525">
                  <a:moveTo>
                    <a:pt x="0" y="0"/>
                  </a:moveTo>
                  <a:lnTo>
                    <a:pt x="381000" y="0"/>
                  </a:lnTo>
                </a:path>
              </a:pathLst>
            </a:custGeom>
            <a:noFill/>
            <a:ln w="19050">
              <a:solidFill>
                <a:srgbClr val="B8935A"/>
              </a:solidFill>
            </a:ln>
          </p:spPr>
        </p:sp>
        <p:sp>
          <p:nvSpPr>
            <p:cNvPr id="30" name="TextBox 30"/>
            <p:cNvSpPr txBox="1"/>
            <p:nvPr/>
          </p:nvSpPr>
          <p:spPr>
            <a:xfrm>
              <a:off x="4747260" y="5756910"/>
              <a:ext cx="2685669" cy="243840"/>
            </a:xfrm>
            <a:prstGeom prst="rect">
              <a:avLst/>
            </a:prstGeom>
            <a:noFill/>
            <a:ln>
              <a:noFill/>
            </a:ln>
          </p:spPr>
          <p:txBody>
            <a:bodyPr wrap="none" lIns="0" tIns="0" rIns="0" bIns="0" anchor="t" anchorCtr="0">
              <a:spAutoFit/>
            </a:bodyPr>
            <a:lstStyle/>
            <a:p>
              <a:pPr algn="l"/>
              <a:r>
                <a:rPr lang="zh-CN" sz="1200" i="1" dirty="0">
                  <a:solidFill>
                    <a:srgbClr val="E8C788"/>
                  </a:solidFill>
                  <a:latin typeface="Times New Roman"/>
                  <a:ea typeface="KaiTi"/>
                  <a:cs typeface="Times New Roman"/>
                </a:rPr>
                <a:t>让建筑归于自然 · 让艺术治愈人心</a:t>
              </a:r>
            </a:p>
          </p:txBody>
        </p:sp>
      </p:grpSp>
      <p:grpSp>
        <p:nvGrpSpPr>
          <p:cNvPr id="35" name="Group 35"/>
          <p:cNvGrpSpPr/>
          <p:nvPr/>
        </p:nvGrpSpPr>
        <p:grpSpPr>
          <a:xfrm>
            <a:off x="8915400" y="3657124"/>
            <a:ext cx="2743200" cy="2762726"/>
            <a:chOff x="8915400" y="3657124"/>
            <a:chExt cx="2743200" cy="2762726"/>
          </a:xfrm>
        </p:grpSpPr>
        <p:sp>
          <p:nvSpPr>
            <p:cNvPr id="32" name="Rectangle 32"/>
            <p:cNvSpPr/>
            <p:nvPr/>
          </p:nvSpPr>
          <p:spPr>
            <a:xfrm>
              <a:off x="8915400" y="4057650"/>
              <a:ext cx="2743200" cy="2362200"/>
            </a:xfrm>
            <a:prstGeom prst="rect">
              <a:avLst/>
            </a:prstGeom>
            <a:solidFill>
              <a:srgbClr val="F5F2EC">
                <a:alpha val="95000"/>
              </a:srgbClr>
            </a:solidFill>
            <a:ln>
              <a:noFill/>
            </a:ln>
          </p:spPr>
        </p:sp>
        <p:pic>
          <p:nvPicPr>
            <p:cNvPr id="33" name="Image 33"/>
            <p:cNvPicPr>
              <a:picLocks noChangeAspect="1"/>
            </p:cNvPicPr>
            <p:nvPr/>
          </p:nvPicPr>
          <p:blipFill>
            <a:blip r:embed="rId3"/>
            <a:srcRect l="0" t="19492" r="0" b="19492"/>
            <a:stretch>
              <a:fillRect/>
            </a:stretch>
          </p:blipFill>
          <p:spPr>
            <a:xfrm>
              <a:off x="8953500" y="4095750"/>
              <a:ext cx="2667000" cy="2286000"/>
            </a:xfrm>
            <a:prstGeom prst="roundRect">
              <a:avLst>
                <a:gd name="adj" fmla="val 1666"/>
              </a:avLst>
            </a:prstGeom>
          </p:spPr>
        </p:pic>
        <p:sp>
          <p:nvSpPr>
            <p:cNvPr id="34" name="TextBox 34"/>
            <p:cNvSpPr txBox="1"/>
            <p:nvPr/>
          </p:nvSpPr>
          <p:spPr>
            <a:xfrm>
              <a:off x="8941118" y="3657124"/>
              <a:ext cx="1021556"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美术馆内部空间</a:t>
              </a:r>
            </a:p>
          </p:txBody>
        </p:sp>
      </p:grpSp>
      <p:grpSp>
        <p:nvGrpSpPr>
          <p:cNvPr id="38" name="Group 38"/>
          <p:cNvGrpSpPr/>
          <p:nvPr/>
        </p:nvGrpSpPr>
        <p:grpSpPr>
          <a:xfrm>
            <a:off x="560070" y="6475095"/>
            <a:ext cx="11071860" cy="182880"/>
            <a:chOff x="560070" y="6475095"/>
            <a:chExt cx="11071860" cy="182880"/>
          </a:xfrm>
        </p:grpSpPr>
        <p:sp>
          <p:nvSpPr>
            <p:cNvPr id="36" name="TextBox 36"/>
            <p:cNvSpPr txBox="1"/>
            <p:nvPr/>
          </p:nvSpPr>
          <p:spPr>
            <a:xfrm>
              <a:off x="560070" y="6475095"/>
              <a:ext cx="1015270" cy="182880"/>
            </a:xfrm>
            <a:prstGeom prst="rect">
              <a:avLst/>
            </a:prstGeom>
            <a:noFill/>
            <a:ln>
              <a:noFill/>
            </a:ln>
          </p:spPr>
          <p:txBody>
            <a:bodyPr wrap="none" lIns="0" tIns="0" rIns="0" bIns="0" anchor="t" anchorCtr="0">
              <a:spAutoFit/>
            </a:bodyPr>
            <a:lstStyle/>
            <a:p>
              <a:pPr algn="l"/>
              <a:r>
                <a:rPr lang="zh-CN" sz="900" dirty="0">
                  <a:solidFill>
                    <a:srgbClr val="D4CFC4"/>
                  </a:solidFill>
                  <a:latin typeface="Segoe UI"/>
                  <a:ea typeface="Microsoft YaHei"/>
                  <a:cs typeface="Segoe UI"/>
                </a:rPr>
                <a:t>图源 · H+ 美术馆</a:t>
              </a:r>
            </a:p>
          </p:txBody>
        </p:sp>
        <p:sp>
          <p:nvSpPr>
            <p:cNvPr id="37" name="TextBox 37"/>
            <p:cNvSpPr txBox="1"/>
            <p:nvPr/>
          </p:nvSpPr>
          <p:spPr>
            <a:xfrm>
              <a:off x="11234452" y="6475095"/>
              <a:ext cx="397478" cy="182880"/>
            </a:xfrm>
            <a:prstGeom prst="rect">
              <a:avLst/>
            </a:prstGeom>
            <a:noFill/>
            <a:ln>
              <a:noFill/>
            </a:ln>
          </p:spPr>
          <p:txBody>
            <a:bodyPr wrap="none" lIns="0" tIns="0" rIns="0" bIns="0" anchor="t" anchorCtr="0">
              <a:spAutoFit/>
            </a:bodyPr>
            <a:lstStyle/>
            <a:p>
              <a:pPr algn="r"/>
              <a:r>
                <a:rPr lang="zh-CN" sz="900" dirty="0">
                  <a:solidFill>
                    <a:srgbClr val="D4CFC4"/>
                  </a:solidFill>
                  <a:latin typeface="Georgia"/>
                  <a:ea typeface="SimSun"/>
                  <a:cs typeface="Georgia"/>
                </a:rPr>
                <a:t>03 / 11</a:t>
              </a:r>
            </a:p>
          </p:txBody>
        </p:sp>
      </p:grpSp>
    </p:spTree>
  </p:cSld>
  <p:clrMapOvr>
    <a:masterClrMapping/>
  </p:clrMapOvr>
  <p:transition xmlns:p14="http://schemas.microsoft.com/office/powerpoint/2010/main" p14:dur="5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par>
                          <p:cTn id="8" fill="hold">
                            <p:stCondLst>
                              <p:cond delay="11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6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600"/>
                                        <p:tgtEl>
                                          <p:spTgt spid="31"/>
                                        </p:tgtEl>
                                      </p:cBhvr>
                                    </p:animEffect>
                                  </p:childTnLst>
                                </p:cTn>
                              </p:par>
                            </p:childTnLst>
                          </p:cTn>
                        </p:par>
                        <p:par>
                          <p:cTn id="16" fill="hold">
                            <p:stCondLst>
                              <p:cond delay="28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31"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7" name="Group 7"/>
          <p:cNvGrpSpPr/>
          <p:nvPr/>
        </p:nvGrpSpPr>
        <p:grpSpPr>
          <a:xfrm>
            <a:off x="535305" y="439102"/>
            <a:ext cx="6693768" cy="1432560"/>
            <a:chOff x="535305" y="439102"/>
            <a:chExt cx="6693768" cy="1432560"/>
          </a:xfrm>
        </p:grpSpPr>
        <p:sp>
          <p:nvSpPr>
            <p:cNvPr id="3" name="TextBox 3"/>
            <p:cNvSpPr txBox="1"/>
            <p:nvPr/>
          </p:nvSpPr>
          <p:spPr>
            <a:xfrm>
              <a:off x="558165" y="439102"/>
              <a:ext cx="1307163"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02 · MASTERWORK</a:t>
              </a:r>
            </a:p>
          </p:txBody>
        </p:sp>
        <p:sp>
          <p:nvSpPr>
            <p:cNvPr id="4" name="TextBox 4"/>
            <p:cNvSpPr txBox="1"/>
            <p:nvPr/>
          </p:nvSpPr>
          <p:spPr>
            <a:xfrm>
              <a:off x="535305" y="835342"/>
              <a:ext cx="6693768" cy="579120"/>
            </a:xfrm>
            <a:prstGeom prst="rect">
              <a:avLst/>
            </a:prstGeom>
            <a:noFill/>
            <a:ln>
              <a:noFill/>
            </a:ln>
          </p:spPr>
          <p:txBody>
            <a:bodyPr wrap="none" lIns="0" tIns="0" rIns="0" bIns="0" anchor="t" anchorCtr="0">
              <a:spAutoFit/>
            </a:bodyPr>
            <a:lstStyle/>
            <a:p>
              <a:pPr algn="l"/>
              <a:r>
                <a:rPr lang="zh-CN" sz="2850" b="1" dirty="0">
                  <a:solidFill>
                    <a:srgbClr val="1C1C1C"/>
                  </a:solidFill>
                  <a:latin typeface="Georgia"/>
                  <a:ea typeface="Microsoft YaHei"/>
                  <a:cs typeface="Georgia"/>
                </a:rPr>
                <a:t>奇普菲尔德 · 米兰圣朱利亚冰球馆</a:t>
              </a:r>
            </a:p>
          </p:txBody>
        </p:sp>
        <p:sp>
          <p:nvSpPr>
            <p:cNvPr id="5" name="TextBox 5"/>
            <p:cNvSpPr txBox="1"/>
            <p:nvPr/>
          </p:nvSpPr>
          <p:spPr>
            <a:xfrm>
              <a:off x="548640" y="1291590"/>
              <a:ext cx="3200400" cy="365760"/>
            </a:xfrm>
            <a:prstGeom prst="rect">
              <a:avLst/>
            </a:prstGeom>
            <a:noFill/>
            <a:ln>
              <a:noFill/>
            </a:ln>
          </p:spPr>
          <p:txBody>
            <a:bodyPr wrap="none" lIns="0" tIns="0" rIns="0" bIns="0" anchor="t" anchorCtr="0">
              <a:spAutoFit/>
            </a:bodyPr>
            <a:lstStyle/>
            <a:p>
              <a:pPr algn="l"/>
              <a:r>
                <a:rPr lang="zh-CN" sz="1800" i="1" dirty="0">
                  <a:solidFill>
                    <a:srgbClr val="B8935A"/>
                  </a:solidFill>
                  <a:latin typeface="Times New Roman"/>
                  <a:ea typeface="KaiTi"/>
                  <a:cs typeface="Times New Roman"/>
                </a:rPr>
                <a:t>千年罗马竞技场的现代回响</a:t>
              </a:r>
            </a:p>
          </p:txBody>
        </p:sp>
        <p:sp>
          <p:nvSpPr>
            <p:cNvPr id="6" name="TextBox 6"/>
            <p:cNvSpPr txBox="1"/>
            <p:nvPr/>
          </p:nvSpPr>
          <p:spPr>
            <a:xfrm>
              <a:off x="558165" y="1658302"/>
              <a:ext cx="5217652" cy="213360"/>
            </a:xfrm>
            <a:prstGeom prst="rect">
              <a:avLst/>
            </a:prstGeom>
            <a:noFill/>
            <a:ln>
              <a:noFill/>
            </a:ln>
          </p:spPr>
          <p:txBody>
            <a:bodyPr wrap="none" lIns="0" tIns="0" rIns="0" bIns="0" anchor="t" anchorCtr="0">
              <a:spAutoFit/>
            </a:bodyPr>
            <a:lstStyle/>
            <a:p>
              <a:pPr algn="l"/>
              <a:r>
                <a:rPr lang="zh-CN" sz="1050" dirty="0">
                  <a:solidFill>
                    <a:srgbClr val="5C5852"/>
                  </a:solidFill>
                  <a:latin typeface="Segoe UI"/>
                  <a:ea typeface="Microsoft YaHei"/>
                  <a:cs typeface="Segoe UI"/>
                </a:rPr>
                <a:t>戴卫·奇普菲尔德 · 2023 年普利兹克奖 · 2026 米兰冬奥会唯一新建永久场馆</a:t>
              </a:r>
            </a:p>
          </p:txBody>
        </p:sp>
      </p:grpSp>
      <p:grpSp>
        <p:nvGrpSpPr>
          <p:cNvPr id="13" name="Group 13"/>
          <p:cNvGrpSpPr/>
          <p:nvPr/>
        </p:nvGrpSpPr>
        <p:grpSpPr>
          <a:xfrm>
            <a:off x="559118" y="2095500"/>
            <a:ext cx="5155882" cy="3521869"/>
            <a:chOff x="559118" y="2095500"/>
            <a:chExt cx="5155882" cy="3521869"/>
          </a:xfrm>
        </p:grpSpPr>
        <p:pic>
          <p:nvPicPr>
            <p:cNvPr id="8" name="Image 8"/>
            <p:cNvPicPr>
              <a:picLocks noChangeAspect="1"/>
            </p:cNvPicPr>
            <p:nvPr/>
          </p:nvPicPr>
          <p:blipFill>
            <a:blip r:embed="rId2"/>
            <a:srcRect l="0" t="2748" r="0" b="2748"/>
            <a:stretch>
              <a:fillRect/>
            </a:stretch>
          </p:blipFill>
          <p:spPr>
            <a:xfrm>
              <a:off x="571500" y="2095500"/>
              <a:ext cx="5143500" cy="3238500"/>
            </a:xfrm>
            <a:prstGeom prst="rect">
              <a:avLst/>
            </a:prstGeom>
          </p:spPr>
        </p:pic>
        <p:sp>
          <p:nvSpPr>
            <p:cNvPr id="9" name="Line 9"/>
            <p:cNvSpPr/>
            <p:nvPr/>
          </p:nvSpPr>
          <p:spPr>
            <a:xfrm>
              <a:off x="571500" y="2095500"/>
              <a:ext cx="9525" cy="571500"/>
            </a:xfrm>
            <a:custGeom>
              <a:avLst/>
              <a:gdLst/>
              <a:ahLst/>
              <a:cxnLst/>
              <a:rect l="l" t="t" r="r" b="b"/>
              <a:pathLst>
                <a:path w="9525" h="571500">
                  <a:moveTo>
                    <a:pt x="0" y="0"/>
                  </a:moveTo>
                  <a:lnTo>
                    <a:pt x="0" y="571500"/>
                  </a:lnTo>
                </a:path>
              </a:pathLst>
            </a:custGeom>
            <a:noFill/>
            <a:ln w="28575">
              <a:solidFill>
                <a:srgbClr val="8B8680"/>
              </a:solidFill>
            </a:ln>
          </p:spPr>
        </p:sp>
        <p:sp>
          <p:nvSpPr>
            <p:cNvPr id="10" name="TextBox 10"/>
            <p:cNvSpPr txBox="1"/>
            <p:nvPr/>
          </p:nvSpPr>
          <p:spPr>
            <a:xfrm>
              <a:off x="710565" y="2229802"/>
              <a:ext cx="1544860" cy="213360"/>
            </a:xfrm>
            <a:prstGeom prst="rect">
              <a:avLst/>
            </a:prstGeom>
            <a:noFill/>
            <a:ln>
              <a:noFill/>
            </a:ln>
          </p:spPr>
          <p:txBody>
            <a:bodyPr wrap="none" lIns="0" tIns="0" rIns="0" bIns="0" anchor="t" anchorCtr="0">
              <a:spAutoFit/>
            </a:bodyPr>
            <a:lstStyle/>
            <a:p>
              <a:pPr algn="l"/>
              <a:r>
                <a:rPr lang="zh-CN" sz="1050" dirty="0">
                  <a:solidFill>
                    <a:srgbClr val="8B8680"/>
                  </a:solidFill>
                  <a:latin typeface="Georgia"/>
                  <a:ea typeface="SimSun"/>
                  <a:cs typeface="Georgia"/>
                </a:rPr>
                <a:t>PRECEDENT · 约 70 AD</a:t>
              </a:r>
            </a:p>
          </p:txBody>
        </p:sp>
        <p:sp>
          <p:nvSpPr>
            <p:cNvPr id="11" name="TextBox 11"/>
            <p:cNvSpPr txBox="1"/>
            <p:nvPr/>
          </p:nvSpPr>
          <p:spPr>
            <a:xfrm>
              <a:off x="706755" y="2426018"/>
              <a:ext cx="1483471" cy="274320"/>
            </a:xfrm>
            <a:prstGeom prst="rect">
              <a:avLst/>
            </a:prstGeom>
            <a:noFill/>
            <a:ln>
              <a:noFill/>
            </a:ln>
          </p:spPr>
          <p:txBody>
            <a:bodyPr wrap="none" lIns="0" tIns="0" rIns="0" bIns="0" anchor="t" anchorCtr="0">
              <a:spAutoFit/>
            </a:bodyPr>
            <a:lstStyle/>
            <a:p>
              <a:pPr algn="l"/>
              <a:r>
                <a:rPr lang="zh-CN" sz="1350" b="1" dirty="0">
                  <a:solidFill>
                    <a:srgbClr val="F5F2EC"/>
                  </a:solidFill>
                  <a:latin typeface="Georgia"/>
                  <a:ea typeface="Microsoft YaHei"/>
                  <a:cs typeface="Georgia"/>
                </a:rPr>
                <a:t>古罗马圆形剧场</a:t>
              </a:r>
            </a:p>
          </p:txBody>
        </p:sp>
        <p:sp>
          <p:nvSpPr>
            <p:cNvPr id="12" name="TextBox 12"/>
            <p:cNvSpPr txBox="1"/>
            <p:nvPr/>
          </p:nvSpPr>
          <p:spPr>
            <a:xfrm>
              <a:off x="559118" y="5419249"/>
              <a:ext cx="1064276" cy="198120"/>
            </a:xfrm>
            <a:prstGeom prst="rect">
              <a:avLst/>
            </a:prstGeom>
            <a:noFill/>
            <a:ln>
              <a:noFill/>
            </a:ln>
          </p:spPr>
          <p:txBody>
            <a:bodyPr wrap="none" lIns="0" tIns="0" rIns="0" bIns="0" anchor="t" anchorCtr="0">
              <a:spAutoFit/>
            </a:bodyPr>
            <a:lstStyle/>
            <a:p>
              <a:pPr algn="l"/>
              <a:r>
                <a:rPr lang="zh-CN" sz="975" dirty="0">
                  <a:solidFill>
                    <a:srgbClr val="8B8680"/>
                  </a:solidFill>
                  <a:latin typeface="Segoe UI"/>
                  <a:ea typeface="Microsoft YaHei"/>
                  <a:cs typeface="Segoe UI"/>
                </a:rPr>
                <a:t>图源 · Unsplash</a:t>
              </a:r>
            </a:p>
          </p:txBody>
        </p:sp>
      </p:grpSp>
      <p:grpSp>
        <p:nvGrpSpPr>
          <p:cNvPr id="16" name="Group 16"/>
          <p:cNvGrpSpPr/>
          <p:nvPr/>
        </p:nvGrpSpPr>
        <p:grpSpPr>
          <a:xfrm>
            <a:off x="5727621" y="3230880"/>
            <a:ext cx="736759" cy="824389"/>
            <a:chOff x="5727621" y="3230880"/>
            <a:chExt cx="736759" cy="824389"/>
          </a:xfrm>
        </p:grpSpPr>
        <p:sp>
          <p:nvSpPr>
            <p:cNvPr id="14" name="TextBox 14"/>
            <p:cNvSpPr txBox="1"/>
            <p:nvPr/>
          </p:nvSpPr>
          <p:spPr>
            <a:xfrm>
              <a:off x="5905691" y="3230880"/>
              <a:ext cx="380619" cy="731520"/>
            </a:xfrm>
            <a:prstGeom prst="rect">
              <a:avLst/>
            </a:prstGeom>
            <a:noFill/>
            <a:ln>
              <a:noFill/>
            </a:ln>
          </p:spPr>
          <p:txBody>
            <a:bodyPr wrap="none" lIns="0" tIns="0" rIns="0" bIns="0" anchor="t" anchorCtr="0">
              <a:spAutoFit/>
            </a:bodyPr>
            <a:lstStyle/>
            <a:p>
              <a:pPr algn="ctr"/>
              <a:r>
                <a:rPr lang="zh-CN" sz="3600" i="1" dirty="0">
                  <a:solidFill>
                    <a:srgbClr val="B8935A"/>
                  </a:solidFill>
                  <a:latin typeface="Georgia"/>
                  <a:ea typeface="SimSun"/>
                  <a:cs typeface="Georgia"/>
                </a:rPr>
                <a:t>→</a:t>
              </a:r>
            </a:p>
          </p:txBody>
        </p:sp>
        <p:sp>
          <p:nvSpPr>
            <p:cNvPr id="15" name="TextBox 15"/>
            <p:cNvSpPr txBox="1"/>
            <p:nvPr/>
          </p:nvSpPr>
          <p:spPr>
            <a:xfrm>
              <a:off x="5727621" y="3857149"/>
              <a:ext cx="736759" cy="198120"/>
            </a:xfrm>
            <a:prstGeom prst="rect">
              <a:avLst/>
            </a:prstGeom>
            <a:noFill/>
            <a:ln>
              <a:noFill/>
            </a:ln>
          </p:spPr>
          <p:txBody>
            <a:bodyPr wrap="none" lIns="0" tIns="0" rIns="0" bIns="0" anchor="t" anchorCtr="0">
              <a:spAutoFit/>
            </a:bodyPr>
            <a:lstStyle/>
            <a:p>
              <a:pPr algn="ctr"/>
              <a:r>
                <a:rPr lang="zh-CN" sz="975" dirty="0">
                  <a:solidFill>
                    <a:srgbClr val="5C5852"/>
                  </a:solidFill>
                  <a:latin typeface="Segoe UI"/>
                  <a:ea typeface="Microsoft YaHei"/>
                  <a:cs typeface="Segoe UI"/>
                </a:rPr>
                <a:t>两千年回响</a:t>
              </a:r>
            </a:p>
          </p:txBody>
        </p:sp>
      </p:grpSp>
      <p:grpSp>
        <p:nvGrpSpPr>
          <p:cNvPr id="22" name="Group 22"/>
          <p:cNvGrpSpPr/>
          <p:nvPr/>
        </p:nvGrpSpPr>
        <p:grpSpPr>
          <a:xfrm>
            <a:off x="6464618" y="2095500"/>
            <a:ext cx="5155882" cy="3521869"/>
            <a:chOff x="6464618" y="2095500"/>
            <a:chExt cx="5155882" cy="3521869"/>
          </a:xfrm>
        </p:grpSpPr>
        <p:pic>
          <p:nvPicPr>
            <p:cNvPr id="17" name="Image 17"/>
            <p:cNvPicPr>
              <a:picLocks noChangeAspect="1"/>
            </p:cNvPicPr>
            <p:nvPr/>
          </p:nvPicPr>
          <p:blipFill>
            <a:blip r:embed="rId3"/>
            <a:srcRect l="0" t="8025" r="0" b="8025"/>
            <a:stretch>
              <a:fillRect/>
            </a:stretch>
          </p:blipFill>
          <p:spPr>
            <a:xfrm>
              <a:off x="6477000" y="2095500"/>
              <a:ext cx="5143500" cy="3238500"/>
            </a:xfrm>
            <a:prstGeom prst="rect">
              <a:avLst/>
            </a:prstGeom>
          </p:spPr>
        </p:pic>
        <p:sp>
          <p:nvSpPr>
            <p:cNvPr id="18" name="Line 18"/>
            <p:cNvSpPr/>
            <p:nvPr/>
          </p:nvSpPr>
          <p:spPr>
            <a:xfrm>
              <a:off x="6477000" y="2095500"/>
              <a:ext cx="9525" cy="571500"/>
            </a:xfrm>
            <a:custGeom>
              <a:avLst/>
              <a:gdLst/>
              <a:ahLst/>
              <a:cxnLst/>
              <a:rect l="l" t="t" r="r" b="b"/>
              <a:pathLst>
                <a:path w="9525" h="571500">
                  <a:moveTo>
                    <a:pt x="0" y="0"/>
                  </a:moveTo>
                  <a:lnTo>
                    <a:pt x="0" y="571500"/>
                  </a:lnTo>
                </a:path>
              </a:pathLst>
            </a:custGeom>
            <a:noFill/>
            <a:ln w="28575">
              <a:solidFill>
                <a:srgbClr val="B8935A"/>
              </a:solidFill>
            </a:ln>
          </p:spPr>
        </p:sp>
        <p:sp>
          <p:nvSpPr>
            <p:cNvPr id="19" name="TextBox 19"/>
            <p:cNvSpPr txBox="1"/>
            <p:nvPr/>
          </p:nvSpPr>
          <p:spPr>
            <a:xfrm>
              <a:off x="6616065" y="2229802"/>
              <a:ext cx="1644539"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CONTEMPORARY · 2026</a:t>
              </a:r>
            </a:p>
          </p:txBody>
        </p:sp>
        <p:sp>
          <p:nvSpPr>
            <p:cNvPr id="20" name="TextBox 20"/>
            <p:cNvSpPr txBox="1"/>
            <p:nvPr/>
          </p:nvSpPr>
          <p:spPr>
            <a:xfrm>
              <a:off x="6612255" y="2426018"/>
              <a:ext cx="1897523" cy="274320"/>
            </a:xfrm>
            <a:prstGeom prst="rect">
              <a:avLst/>
            </a:prstGeom>
            <a:noFill/>
            <a:ln>
              <a:noFill/>
            </a:ln>
          </p:spPr>
          <p:txBody>
            <a:bodyPr wrap="none" lIns="0" tIns="0" rIns="0" bIns="0" anchor="t" anchorCtr="0">
              <a:spAutoFit/>
            </a:bodyPr>
            <a:lstStyle/>
            <a:p>
              <a:pPr algn="l"/>
              <a:r>
                <a:rPr lang="zh-CN" sz="1350" b="1" dirty="0">
                  <a:solidFill>
                    <a:srgbClr val="F5F2EC"/>
                  </a:solidFill>
                  <a:latin typeface="Georgia"/>
                  <a:ea typeface="Microsoft YaHei"/>
                  <a:cs typeface="Georgia"/>
                </a:rPr>
                <a:t>米兰圣朱利亚冰球馆</a:t>
              </a:r>
            </a:p>
          </p:txBody>
        </p:sp>
        <p:sp>
          <p:nvSpPr>
            <p:cNvPr id="21" name="TextBox 21"/>
            <p:cNvSpPr txBox="1"/>
            <p:nvPr/>
          </p:nvSpPr>
          <p:spPr>
            <a:xfrm>
              <a:off x="6464618" y="5419249"/>
              <a:ext cx="2495383" cy="198120"/>
            </a:xfrm>
            <a:prstGeom prst="rect">
              <a:avLst/>
            </a:prstGeom>
            <a:noFill/>
            <a:ln>
              <a:noFill/>
            </a:ln>
          </p:spPr>
          <p:txBody>
            <a:bodyPr wrap="none" lIns="0" tIns="0" rIns="0" bIns="0" anchor="t" anchorCtr="0">
              <a:spAutoFit/>
            </a:bodyPr>
            <a:lstStyle/>
            <a:p>
              <a:pPr algn="l"/>
              <a:r>
                <a:rPr lang="zh-CN" sz="975" dirty="0">
                  <a:solidFill>
                    <a:srgbClr val="8B8680"/>
                  </a:solidFill>
                  <a:latin typeface="Segoe UI"/>
                  <a:ea typeface="Microsoft YaHei"/>
                  <a:cs typeface="Segoe UI"/>
                </a:rPr>
                <a:t>图源 · David Chipperfield Architects</a:t>
              </a:r>
            </a:p>
          </p:txBody>
        </p:sp>
      </p:grpSp>
      <p:grpSp>
        <p:nvGrpSpPr>
          <p:cNvPr id="28" name="Group 28"/>
          <p:cNvGrpSpPr/>
          <p:nvPr/>
        </p:nvGrpSpPr>
        <p:grpSpPr>
          <a:xfrm>
            <a:off x="571500" y="5690235"/>
            <a:ext cx="3667125" cy="786765"/>
            <a:chOff x="571500" y="5690235"/>
            <a:chExt cx="3667125" cy="786765"/>
          </a:xfrm>
        </p:grpSpPr>
        <p:sp>
          <p:nvSpPr>
            <p:cNvPr id="23" name="Rectangle 23"/>
            <p:cNvSpPr/>
            <p:nvPr/>
          </p:nvSpPr>
          <p:spPr>
            <a:xfrm>
              <a:off x="571500" y="5715000"/>
              <a:ext cx="3667125" cy="762000"/>
            </a:xfrm>
            <a:prstGeom prst="rect">
              <a:avLst/>
            </a:prstGeom>
            <a:solidFill>
              <a:srgbClr val="EDE8DE"/>
            </a:solidFill>
            <a:ln>
              <a:noFill/>
            </a:ln>
          </p:spPr>
        </p:sp>
        <p:sp>
          <p:nvSpPr>
            <p:cNvPr id="24" name="Line 24"/>
            <p:cNvSpPr/>
            <p:nvPr/>
          </p:nvSpPr>
          <p:spPr>
            <a:xfrm>
              <a:off x="571500" y="5715000"/>
              <a:ext cx="9525" cy="762000"/>
            </a:xfrm>
            <a:custGeom>
              <a:avLst/>
              <a:gdLst/>
              <a:ahLst/>
              <a:cxnLst/>
              <a:rect l="l" t="t" r="r" b="b"/>
              <a:pathLst>
                <a:path w="9525" h="762000">
                  <a:moveTo>
                    <a:pt x="0" y="0"/>
                  </a:moveTo>
                  <a:lnTo>
                    <a:pt x="0" y="762000"/>
                  </a:lnTo>
                </a:path>
              </a:pathLst>
            </a:custGeom>
            <a:noFill/>
            <a:ln w="19050">
              <a:solidFill>
                <a:srgbClr val="B8935A"/>
              </a:solidFill>
            </a:ln>
          </p:spPr>
        </p:sp>
        <p:sp>
          <p:nvSpPr>
            <p:cNvPr id="25" name="TextBox 25"/>
            <p:cNvSpPr txBox="1"/>
            <p:nvPr/>
          </p:nvSpPr>
          <p:spPr>
            <a:xfrm>
              <a:off x="727710" y="5690235"/>
              <a:ext cx="1331438" cy="548640"/>
            </a:xfrm>
            <a:prstGeom prst="rect">
              <a:avLst/>
            </a:prstGeom>
            <a:noFill/>
            <a:ln>
              <a:noFill/>
            </a:ln>
          </p:spPr>
          <p:txBody>
            <a:bodyPr wrap="none" lIns="0" tIns="0" rIns="0" bIns="0" anchor="t" anchorCtr="0">
              <a:spAutoFit/>
            </a:bodyPr>
            <a:lstStyle/>
            <a:p>
              <a:pPr algn="l"/>
              <a:r>
                <a:rPr lang="zh-CN" sz="2700" b="1" dirty="0">
                  <a:solidFill>
                    <a:srgbClr val="1C1C1C"/>
                  </a:solidFill>
                  <a:latin typeface="Georgia"/>
                  <a:ea typeface="SimSun"/>
                  <a:cs typeface="Georgia"/>
                </a:rPr>
                <a:t>16,000</a:t>
              </a:r>
            </a:p>
          </p:txBody>
        </p:sp>
        <p:sp>
          <p:nvSpPr>
            <p:cNvPr id="26" name="TextBox 26"/>
            <p:cNvSpPr txBox="1"/>
            <p:nvPr/>
          </p:nvSpPr>
          <p:spPr>
            <a:xfrm>
              <a:off x="749618" y="6219349"/>
              <a:ext cx="2039707"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观众容量 · 椭圆形态呼应古罗马</a:t>
              </a:r>
            </a:p>
          </p:txBody>
        </p:sp>
        <p:sp>
          <p:nvSpPr>
            <p:cNvPr id="27" name="TextBox 27"/>
            <p:cNvSpPr txBox="1"/>
            <p:nvPr/>
          </p:nvSpPr>
          <p:spPr>
            <a:xfrm>
              <a:off x="2653665" y="5868352"/>
              <a:ext cx="180022" cy="213360"/>
            </a:xfrm>
            <a:prstGeom prst="rect">
              <a:avLst/>
            </a:prstGeom>
            <a:noFill/>
            <a:ln>
              <a:noFill/>
            </a:ln>
          </p:spPr>
          <p:txBody>
            <a:bodyPr wrap="none" lIns="0" tIns="0" rIns="0" bIns="0" anchor="t" anchorCtr="0">
              <a:spAutoFit/>
            </a:bodyPr>
            <a:lstStyle/>
            <a:p>
              <a:pPr algn="l"/>
              <a:r>
                <a:rPr lang="zh-CN" sz="1050" dirty="0">
                  <a:solidFill>
                    <a:srgbClr val="8B8680"/>
                  </a:solidFill>
                  <a:latin typeface="Segoe UI"/>
                  <a:ea typeface="Microsoft YaHei"/>
                  <a:cs typeface="Segoe UI"/>
                </a:rPr>
                <a:t>座</a:t>
              </a:r>
            </a:p>
          </p:txBody>
        </p:sp>
      </p:grpSp>
      <p:grpSp>
        <p:nvGrpSpPr>
          <p:cNvPr id="33" name="Group 33"/>
          <p:cNvGrpSpPr/>
          <p:nvPr/>
        </p:nvGrpSpPr>
        <p:grpSpPr>
          <a:xfrm>
            <a:off x="4429125" y="5715000"/>
            <a:ext cx="3667125" cy="762000"/>
            <a:chOff x="4429125" y="5715000"/>
            <a:chExt cx="3667125" cy="762000"/>
          </a:xfrm>
        </p:grpSpPr>
        <p:sp>
          <p:nvSpPr>
            <p:cNvPr id="29" name="Rectangle 29"/>
            <p:cNvSpPr/>
            <p:nvPr/>
          </p:nvSpPr>
          <p:spPr>
            <a:xfrm>
              <a:off x="4429125" y="5715000"/>
              <a:ext cx="3667125" cy="762000"/>
            </a:xfrm>
            <a:prstGeom prst="rect">
              <a:avLst/>
            </a:prstGeom>
            <a:solidFill>
              <a:srgbClr val="EDE8DE"/>
            </a:solidFill>
            <a:ln>
              <a:noFill/>
            </a:ln>
          </p:spPr>
        </p:sp>
        <p:sp>
          <p:nvSpPr>
            <p:cNvPr id="30" name="Line 30"/>
            <p:cNvSpPr/>
            <p:nvPr/>
          </p:nvSpPr>
          <p:spPr>
            <a:xfrm>
              <a:off x="4429125" y="5715000"/>
              <a:ext cx="9525" cy="762000"/>
            </a:xfrm>
            <a:custGeom>
              <a:avLst/>
              <a:gdLst/>
              <a:ahLst/>
              <a:cxnLst/>
              <a:rect l="l" t="t" r="r" b="b"/>
              <a:pathLst>
                <a:path w="9525" h="762000">
                  <a:moveTo>
                    <a:pt x="0" y="0"/>
                  </a:moveTo>
                  <a:lnTo>
                    <a:pt x="0" y="762000"/>
                  </a:lnTo>
                </a:path>
              </a:pathLst>
            </a:custGeom>
            <a:noFill/>
            <a:ln w="19050">
              <a:solidFill>
                <a:srgbClr val="B8935A"/>
              </a:solidFill>
            </a:ln>
          </p:spPr>
        </p:sp>
        <p:sp>
          <p:nvSpPr>
            <p:cNvPr id="31" name="TextBox 31"/>
            <p:cNvSpPr txBox="1"/>
            <p:nvPr/>
          </p:nvSpPr>
          <p:spPr>
            <a:xfrm>
              <a:off x="4602480" y="5835968"/>
              <a:ext cx="2342629" cy="274320"/>
            </a:xfrm>
            <a:prstGeom prst="rect">
              <a:avLst/>
            </a:prstGeom>
            <a:noFill/>
            <a:ln>
              <a:noFill/>
            </a:ln>
          </p:spPr>
          <p:txBody>
            <a:bodyPr wrap="none" lIns="0" tIns="0" rIns="0" bIns="0" anchor="t" anchorCtr="0">
              <a:spAutoFit/>
            </a:bodyPr>
            <a:lstStyle/>
            <a:p>
              <a:pPr algn="l"/>
              <a:r>
                <a:rPr lang="zh-CN" sz="1350" b="1" dirty="0">
                  <a:solidFill>
                    <a:srgbClr val="1C1C1C"/>
                  </a:solidFill>
                  <a:latin typeface="Georgia"/>
                  <a:ea typeface="Microsoft YaHei"/>
                  <a:cs typeface="Georgia"/>
                </a:rPr>
                <a:t>三道金属环带 + 玻璃腰线</a:t>
              </a:r>
            </a:p>
          </p:txBody>
        </p:sp>
        <p:sp>
          <p:nvSpPr>
            <p:cNvPr id="32" name="TextBox 32"/>
            <p:cNvSpPr txBox="1"/>
            <p:nvPr/>
          </p:nvSpPr>
          <p:spPr>
            <a:xfrm>
              <a:off x="4607242" y="6219349"/>
              <a:ext cx="2032587"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LED 灯带 — 城市尺度的动态屏幕</a:t>
              </a:r>
            </a:p>
          </p:txBody>
        </p:sp>
      </p:grpSp>
      <p:grpSp>
        <p:nvGrpSpPr>
          <p:cNvPr id="37" name="Group 37"/>
          <p:cNvGrpSpPr/>
          <p:nvPr/>
        </p:nvGrpSpPr>
        <p:grpSpPr>
          <a:xfrm>
            <a:off x="8286750" y="5715000"/>
            <a:ext cx="3333750" cy="762000"/>
            <a:chOff x="8286750" y="5715000"/>
            <a:chExt cx="3333750" cy="762000"/>
          </a:xfrm>
        </p:grpSpPr>
        <p:sp>
          <p:nvSpPr>
            <p:cNvPr id="34" name="Rectangle 34"/>
            <p:cNvSpPr/>
            <p:nvPr/>
          </p:nvSpPr>
          <p:spPr>
            <a:xfrm>
              <a:off x="8286750" y="5715000"/>
              <a:ext cx="3333750" cy="762000"/>
            </a:xfrm>
            <a:prstGeom prst="rect">
              <a:avLst/>
            </a:prstGeom>
            <a:solidFill>
              <a:srgbClr val="1C1C1C"/>
            </a:solidFill>
            <a:ln>
              <a:noFill/>
            </a:ln>
          </p:spPr>
        </p:sp>
        <p:sp>
          <p:nvSpPr>
            <p:cNvPr id="35" name="TextBox 35"/>
            <p:cNvSpPr txBox="1"/>
            <p:nvPr/>
          </p:nvSpPr>
          <p:spPr>
            <a:xfrm>
              <a:off x="8461058" y="5844064"/>
              <a:ext cx="1708309" cy="259080"/>
            </a:xfrm>
            <a:prstGeom prst="rect">
              <a:avLst/>
            </a:prstGeom>
            <a:noFill/>
            <a:ln>
              <a:noFill/>
            </a:ln>
          </p:spPr>
          <p:txBody>
            <a:bodyPr wrap="none" lIns="0" tIns="0" rIns="0" bIns="0" anchor="t" anchorCtr="0">
              <a:spAutoFit/>
            </a:bodyPr>
            <a:lstStyle/>
            <a:p>
              <a:pPr algn="l"/>
              <a:r>
                <a:rPr lang="zh-CN" sz="1275" i="1" dirty="0">
                  <a:solidFill>
                    <a:srgbClr val="E8C788"/>
                  </a:solidFill>
                  <a:latin typeface="Georgia"/>
                  <a:ea typeface="KaiTi"/>
                  <a:cs typeface="Georgia"/>
                </a:rPr>
                <a:t>以极致的克制与精确</a:t>
              </a:r>
            </a:p>
          </p:txBody>
        </p:sp>
        <p:sp>
          <p:nvSpPr>
            <p:cNvPr id="36" name="TextBox 36"/>
            <p:cNvSpPr txBox="1"/>
            <p:nvPr/>
          </p:nvSpPr>
          <p:spPr>
            <a:xfrm>
              <a:off x="8464868" y="6181249"/>
              <a:ext cx="2587942"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讲述建筑与历史、与城市公共生活的关系</a:t>
              </a:r>
            </a:p>
          </p:txBody>
        </p:sp>
      </p:grpSp>
      <p:grpSp>
        <p:nvGrpSpPr>
          <p:cNvPr id="41" name="Group 41"/>
          <p:cNvGrpSpPr/>
          <p:nvPr/>
        </p:nvGrpSpPr>
        <p:grpSpPr>
          <a:xfrm>
            <a:off x="561022" y="6667500"/>
            <a:ext cx="11069955" cy="221456"/>
            <a:chOff x="561022" y="6667500"/>
            <a:chExt cx="11069955" cy="221456"/>
          </a:xfrm>
        </p:grpSpPr>
        <p:sp>
          <p:nvSpPr>
            <p:cNvPr id="38" name="Line 38"/>
            <p:cNvSpPr/>
            <p:nvPr/>
          </p:nvSpPr>
          <p:spPr>
            <a:xfrm>
              <a:off x="571500" y="6667500"/>
              <a:ext cx="11049000" cy="9525"/>
            </a:xfrm>
            <a:custGeom>
              <a:avLst/>
              <a:gdLst/>
              <a:ahLst/>
              <a:cxnLst/>
              <a:rect l="l" t="t" r="r" b="b"/>
              <a:pathLst>
                <a:path w="11049000" h="9525">
                  <a:moveTo>
                    <a:pt x="0" y="0"/>
                  </a:moveTo>
                  <a:lnTo>
                    <a:pt x="11049000" y="0"/>
                  </a:lnTo>
                </a:path>
              </a:pathLst>
            </a:custGeom>
            <a:noFill/>
            <a:ln w="9525">
              <a:solidFill>
                <a:srgbClr val="D4CFC4"/>
              </a:solidFill>
            </a:ln>
          </p:spPr>
        </p:sp>
        <p:sp>
          <p:nvSpPr>
            <p:cNvPr id="39" name="TextBox 39"/>
            <p:cNvSpPr txBox="1"/>
            <p:nvPr/>
          </p:nvSpPr>
          <p:spPr>
            <a:xfrm>
              <a:off x="561022" y="6721316"/>
              <a:ext cx="1274064"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02 米兰圣朱利亚冰球馆</a:t>
              </a:r>
            </a:p>
          </p:txBody>
        </p:sp>
        <p:sp>
          <p:nvSpPr>
            <p:cNvPr id="40" name="TextBox 40"/>
            <p:cNvSpPr txBox="1"/>
            <p:nvPr/>
          </p:nvSpPr>
          <p:spPr>
            <a:xfrm>
              <a:off x="11266622" y="6721316"/>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04 / 11</a:t>
              </a:r>
            </a:p>
          </p:txBody>
        </p:sp>
      </p:grpSp>
    </p:spTree>
  </p:cSld>
  <p:clrMapOvr>
    <a:masterClrMapping/>
  </p:clrMapOvr>
  <p:transition xmlns:p14="http://schemas.microsoft.com/office/powerpoint/2010/main" p14:dur="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600"/>
                                        <p:tgtEl>
                                          <p:spTgt spid="13"/>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600"/>
                                        <p:tgtEl>
                                          <p:spTgt spid="22"/>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450"/>
                                        <p:tgtEl>
                                          <p:spTgt spid="28"/>
                                        </p:tgtEl>
                                      </p:cBhvr>
                                    </p:animEffect>
                                  </p:childTnLst>
                                </p:cTn>
                              </p:par>
                            </p:childTnLst>
                          </p:cTn>
                        </p:par>
                        <p:par>
                          <p:cTn id="20" fill="hold">
                            <p:stCondLst>
                              <p:cond delay="317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450"/>
                                        <p:tgtEl>
                                          <p:spTgt spid="33"/>
                                        </p:tgtEl>
                                      </p:cBhvr>
                                    </p:animEffect>
                                  </p:childTnLst>
                                </p:cTn>
                              </p:par>
                            </p:childTnLst>
                          </p:cTn>
                        </p:par>
                        <p:par>
                          <p:cTn id="24" fill="hold">
                            <p:stCondLst>
                              <p:cond delay="382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6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2" grpId="0"/>
      <p:bldP spid="28" grpId="0"/>
      <p:bldP spid="33"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0A0A0A"/>
          </a:solidFill>
          <a:ln>
            <a:noFill/>
          </a:ln>
        </p:spPr>
      </p:sp>
      <p:grpSp>
        <p:nvGrpSpPr>
          <p:cNvPr id="4" name="Group 4"/>
          <p:cNvGrpSpPr/>
          <p:nvPr/>
        </p:nvGrpSpPr>
        <p:grpSpPr>
          <a:xfrm>
            <a:off x="0" y="0"/>
            <a:ext cx="6096000" cy="4762500"/>
            <a:chOff x="0" y="0"/>
            <a:chExt cx="6096000" cy="4762500"/>
          </a:xfrm>
        </p:grpSpPr>
        <p:pic>
          <p:nvPicPr>
            <p:cNvPr id="3" name="Image 3"/>
            <p:cNvPicPr>
              <a:picLocks noChangeAspect="1"/>
            </p:cNvPicPr>
            <p:nvPr/>
          </p:nvPicPr>
          <p:blipFill>
            <a:blip r:embed="rId2"/>
            <a:srcRect l="7333" t="0" r="7333" b="0"/>
            <a:stretch>
              <a:fillRect/>
            </a:stretch>
          </p:blipFill>
          <p:spPr>
            <a:xfrm>
              <a:off x="0" y="0"/>
              <a:ext cx="6096000" cy="4762500"/>
            </a:xfrm>
            <a:prstGeom prst="rect">
              <a:avLst/>
            </a:prstGeom>
          </p:spPr>
        </p:pic>
      </p:grpSp>
      <p:grpSp>
        <p:nvGrpSpPr>
          <p:cNvPr id="6" name="Group 6"/>
          <p:cNvGrpSpPr/>
          <p:nvPr/>
        </p:nvGrpSpPr>
        <p:grpSpPr>
          <a:xfrm>
            <a:off x="6134100" y="0"/>
            <a:ext cx="3048000" cy="4762500"/>
            <a:chOff x="6134100" y="0"/>
            <a:chExt cx="3048000" cy="4762500"/>
          </a:xfrm>
        </p:grpSpPr>
        <p:pic>
          <p:nvPicPr>
            <p:cNvPr id="5" name="Image 5"/>
            <p:cNvPicPr>
              <a:picLocks noChangeAspect="1"/>
            </p:cNvPicPr>
            <p:nvPr/>
          </p:nvPicPr>
          <p:blipFill>
            <a:blip r:embed="rId3"/>
            <a:srcRect l="28667" t="0" r="28667" b="0"/>
            <a:stretch>
              <a:fillRect/>
            </a:stretch>
          </p:blipFill>
          <p:spPr>
            <a:xfrm>
              <a:off x="6134100" y="0"/>
              <a:ext cx="3048000" cy="4762500"/>
            </a:xfrm>
            <a:prstGeom prst="rect">
              <a:avLst/>
            </a:prstGeom>
          </p:spPr>
        </p:pic>
      </p:grpSp>
      <p:grpSp>
        <p:nvGrpSpPr>
          <p:cNvPr id="8" name="Group 8"/>
          <p:cNvGrpSpPr/>
          <p:nvPr/>
        </p:nvGrpSpPr>
        <p:grpSpPr>
          <a:xfrm>
            <a:off x="9220200" y="0"/>
            <a:ext cx="2971800" cy="4762500"/>
            <a:chOff x="9220200" y="0"/>
            <a:chExt cx="2971800" cy="4762500"/>
          </a:xfrm>
        </p:grpSpPr>
        <p:pic>
          <p:nvPicPr>
            <p:cNvPr id="7" name="Image 7"/>
            <p:cNvPicPr>
              <a:picLocks noChangeAspect="1"/>
            </p:cNvPicPr>
            <p:nvPr/>
          </p:nvPicPr>
          <p:blipFill>
            <a:blip r:embed="rId4"/>
            <a:srcRect l="29200" t="0" r="29200" b="0"/>
            <a:stretch>
              <a:fillRect/>
            </a:stretch>
          </p:blipFill>
          <p:spPr>
            <a:xfrm>
              <a:off x="9220200" y="0"/>
              <a:ext cx="2971800" cy="4762500"/>
            </a:xfrm>
            <a:prstGeom prst="rect">
              <a:avLst/>
            </a:prstGeom>
          </p:spPr>
        </p:pic>
      </p:grpSp>
      <p:grpSp>
        <p:nvGrpSpPr>
          <p:cNvPr id="14" name="Group 14"/>
          <p:cNvGrpSpPr/>
          <p:nvPr/>
        </p:nvGrpSpPr>
        <p:grpSpPr>
          <a:xfrm>
            <a:off x="0" y="3619500"/>
            <a:ext cx="12192000" cy="3238500"/>
            <a:chOff x="0" y="3619500"/>
            <a:chExt cx="12192000" cy="3238500"/>
          </a:xfrm>
        </p:grpSpPr>
        <p:sp>
          <p:nvSpPr>
            <p:cNvPr id="9" name="Rectangle 9"/>
            <p:cNvSpPr/>
            <p:nvPr/>
          </p:nvSpPr>
          <p:spPr>
            <a:xfrm>
              <a:off x="0" y="3619500"/>
              <a:ext cx="12192000" cy="3238500"/>
            </a:xfrm>
            <a:prstGeom prst="rect">
              <a:avLst/>
            </a:prstGeom>
            <a:gradFill>
              <a:gsLst>
                <a:gs pos="0">
                  <a:srgbClr val="0A0A0A">
                    <a:alpha val="0"/>
                  </a:srgbClr>
                </a:gs>
                <a:gs pos="35000">
                  <a:srgbClr val="0A0A0A">
                    <a:alpha val="78000"/>
                  </a:srgbClr>
                </a:gs>
                <a:gs pos="100000">
                  <a:srgbClr val="0A0A0A">
                    <a:alpha val="78000"/>
                  </a:srgbClr>
                </a:gs>
              </a:gsLst>
              <a:lin ang="5400000" scaled="1"/>
            </a:gradFill>
            <a:ln>
              <a:noFill/>
            </a:ln>
          </p:spPr>
        </p:sp>
        <p:sp>
          <p:nvSpPr>
            <p:cNvPr id="10" name="TextBox 10"/>
            <p:cNvSpPr txBox="1"/>
            <p:nvPr/>
          </p:nvSpPr>
          <p:spPr>
            <a:xfrm>
              <a:off x="558165" y="4172902"/>
              <a:ext cx="1751886" cy="213360"/>
            </a:xfrm>
            <a:prstGeom prst="rect">
              <a:avLst/>
            </a:prstGeom>
            <a:noFill/>
            <a:ln>
              <a:noFill/>
            </a:ln>
          </p:spPr>
          <p:txBody>
            <a:bodyPr wrap="none" lIns="0" tIns="0" rIns="0" bIns="0" anchor="t" anchorCtr="0">
              <a:spAutoFit/>
            </a:bodyPr>
            <a:lstStyle/>
            <a:p>
              <a:pPr algn="l"/>
              <a:r>
                <a:rPr lang="zh-CN" sz="1050" dirty="0">
                  <a:solidFill>
                    <a:srgbClr val="E8C788"/>
                  </a:solidFill>
                  <a:latin typeface="Georgia"/>
                  <a:ea typeface="SimSun"/>
                  <a:cs typeface="Georgia"/>
                </a:rPr>
                <a:t>03 · POSTHUMOUS WORK</a:t>
              </a:r>
            </a:p>
          </p:txBody>
        </p:sp>
        <p:sp>
          <p:nvSpPr>
            <p:cNvPr id="11" name="Line 11"/>
            <p:cNvSpPr/>
            <p:nvPr/>
          </p:nvSpPr>
          <p:spPr>
            <a:xfrm>
              <a:off x="571500" y="4438650"/>
              <a:ext cx="952500" cy="9525"/>
            </a:xfrm>
            <a:custGeom>
              <a:avLst/>
              <a:gdLst/>
              <a:ahLst/>
              <a:cxnLst/>
              <a:rect l="l" t="t" r="r" b="b"/>
              <a:pathLst>
                <a:path w="952500" h="9525">
                  <a:moveTo>
                    <a:pt x="0" y="0"/>
                  </a:moveTo>
                  <a:lnTo>
                    <a:pt x="952500" y="0"/>
                  </a:lnTo>
                </a:path>
              </a:pathLst>
            </a:custGeom>
            <a:noFill/>
            <a:ln w="19050">
              <a:solidFill>
                <a:srgbClr val="B8935A"/>
              </a:solidFill>
            </a:ln>
          </p:spPr>
        </p:sp>
        <p:sp>
          <p:nvSpPr>
            <p:cNvPr id="12" name="TextBox 12"/>
            <p:cNvSpPr txBox="1"/>
            <p:nvPr/>
          </p:nvSpPr>
          <p:spPr>
            <a:xfrm>
              <a:off x="514350" y="4600575"/>
              <a:ext cx="6325076" cy="914400"/>
            </a:xfrm>
            <a:prstGeom prst="rect">
              <a:avLst/>
            </a:prstGeom>
            <a:noFill/>
            <a:ln>
              <a:noFill/>
            </a:ln>
          </p:spPr>
          <p:txBody>
            <a:bodyPr wrap="none" lIns="0" tIns="0" rIns="0" bIns="0" anchor="t" anchorCtr="0">
              <a:spAutoFit/>
            </a:bodyPr>
            <a:lstStyle/>
            <a:p>
              <a:pPr algn="l"/>
              <a:r>
                <a:rPr lang="zh-CN" sz="4500" b="1" dirty="0">
                  <a:solidFill>
                    <a:srgbClr val="F5F2EC"/>
                  </a:solidFill>
                  <a:latin typeface="Georgia"/>
                  <a:ea typeface="Microsoft YaHei"/>
                  <a:cs typeface="Georgia"/>
                </a:rPr>
                <a:t>跨越江河的流动态势</a:t>
              </a:r>
            </a:p>
          </p:txBody>
        </p:sp>
        <p:sp>
          <p:nvSpPr>
            <p:cNvPr id="13" name="TextBox 13"/>
            <p:cNvSpPr txBox="1"/>
            <p:nvPr/>
          </p:nvSpPr>
          <p:spPr>
            <a:xfrm>
              <a:off x="546735" y="5294948"/>
              <a:ext cx="9205770" cy="396240"/>
            </a:xfrm>
            <a:prstGeom prst="rect">
              <a:avLst/>
            </a:prstGeom>
            <a:noFill/>
            <a:ln>
              <a:noFill/>
            </a:ln>
          </p:spPr>
          <p:txBody>
            <a:bodyPr wrap="none" lIns="0" tIns="0" rIns="0" bIns="0" anchor="t" anchorCtr="0">
              <a:spAutoFit/>
            </a:bodyPr>
            <a:lstStyle/>
            <a:p>
              <a:pPr algn="l"/>
              <a:r>
                <a:rPr lang="zh-CN" sz="1950" i="1" dirty="0">
                  <a:solidFill>
                    <a:srgbClr val="E8C788"/>
                  </a:solidFill>
                  <a:latin typeface="Georgia"/>
                  <a:ea typeface="KaiTi"/>
                  <a:cs typeface="Georgia"/>
                </a:rPr>
                <a:t>扎哈·哈迪德 · 1950 — 2016 · 1985 至今唯一首位获普利兹克奖女性建筑师</a:t>
              </a:r>
            </a:p>
          </p:txBody>
        </p:sp>
      </p:grpSp>
      <p:grpSp>
        <p:nvGrpSpPr>
          <p:cNvPr id="24" name="Group 24"/>
          <p:cNvGrpSpPr/>
          <p:nvPr/>
        </p:nvGrpSpPr>
        <p:grpSpPr>
          <a:xfrm>
            <a:off x="571500" y="5779770"/>
            <a:ext cx="9714881" cy="599599"/>
            <a:chOff x="571500" y="5779770"/>
            <a:chExt cx="9714881" cy="599599"/>
          </a:xfrm>
        </p:grpSpPr>
        <p:sp>
          <p:nvSpPr>
            <p:cNvPr id="15" name="Line 15"/>
            <p:cNvSpPr/>
            <p:nvPr/>
          </p:nvSpPr>
          <p:spPr>
            <a:xfrm>
              <a:off x="571500" y="5791200"/>
              <a:ext cx="9525" cy="571500"/>
            </a:xfrm>
            <a:custGeom>
              <a:avLst/>
              <a:gdLst/>
              <a:ahLst/>
              <a:cxnLst/>
              <a:rect l="l" t="t" r="r" b="b"/>
              <a:pathLst>
                <a:path w="9525" h="571500">
                  <a:moveTo>
                    <a:pt x="0" y="0"/>
                  </a:moveTo>
                  <a:lnTo>
                    <a:pt x="0" y="571500"/>
                  </a:lnTo>
                </a:path>
              </a:pathLst>
            </a:custGeom>
            <a:noFill/>
            <a:ln w="19050">
              <a:solidFill>
                <a:srgbClr val="B8935A"/>
              </a:solidFill>
            </a:ln>
          </p:spPr>
        </p:sp>
        <p:sp>
          <p:nvSpPr>
            <p:cNvPr id="16" name="TextBox 16"/>
            <p:cNvSpPr txBox="1"/>
            <p:nvPr/>
          </p:nvSpPr>
          <p:spPr>
            <a:xfrm>
              <a:off x="731520" y="5779770"/>
              <a:ext cx="1146696" cy="487680"/>
            </a:xfrm>
            <a:prstGeom prst="rect">
              <a:avLst/>
            </a:prstGeom>
            <a:noFill/>
            <a:ln>
              <a:noFill/>
            </a:ln>
          </p:spPr>
          <p:txBody>
            <a:bodyPr wrap="none" lIns="0" tIns="0" rIns="0" bIns="0" anchor="t" anchorCtr="0">
              <a:spAutoFit/>
            </a:bodyPr>
            <a:lstStyle/>
            <a:p>
              <a:pPr algn="l"/>
              <a:r>
                <a:rPr lang="zh-CN" sz="2400" b="1" dirty="0">
                  <a:solidFill>
                    <a:srgbClr val="F5F2EC"/>
                  </a:solidFill>
                  <a:latin typeface="Georgia"/>
                  <a:ea typeface="SimSun"/>
                  <a:cs typeface="Georgia"/>
                </a:rPr>
                <a:t>920 米</a:t>
              </a:r>
            </a:p>
          </p:txBody>
        </p:sp>
        <p:sp>
          <p:nvSpPr>
            <p:cNvPr id="17" name="TextBox 17"/>
            <p:cNvSpPr txBox="1"/>
            <p:nvPr/>
          </p:nvSpPr>
          <p:spPr>
            <a:xfrm>
              <a:off x="749618" y="6181249"/>
              <a:ext cx="2609302"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全球同类型最长跨度 · 单塔不对称斜拉桥</a:t>
              </a:r>
            </a:p>
          </p:txBody>
        </p:sp>
        <p:sp>
          <p:nvSpPr>
            <p:cNvPr id="18" name="Line 18"/>
            <p:cNvSpPr/>
            <p:nvPr/>
          </p:nvSpPr>
          <p:spPr>
            <a:xfrm>
              <a:off x="4095750" y="5791200"/>
              <a:ext cx="9525" cy="571500"/>
            </a:xfrm>
            <a:custGeom>
              <a:avLst/>
              <a:gdLst/>
              <a:ahLst/>
              <a:cxnLst/>
              <a:rect l="l" t="t" r="r" b="b"/>
              <a:pathLst>
                <a:path w="9525" h="571500">
                  <a:moveTo>
                    <a:pt x="0" y="0"/>
                  </a:moveTo>
                  <a:lnTo>
                    <a:pt x="0" y="571500"/>
                  </a:lnTo>
                </a:path>
              </a:pathLst>
            </a:custGeom>
            <a:noFill/>
            <a:ln w="19050">
              <a:solidFill>
                <a:srgbClr val="B8935A"/>
              </a:solidFill>
            </a:ln>
          </p:spPr>
        </p:sp>
        <p:sp>
          <p:nvSpPr>
            <p:cNvPr id="19" name="TextBox 19"/>
            <p:cNvSpPr txBox="1"/>
            <p:nvPr/>
          </p:nvSpPr>
          <p:spPr>
            <a:xfrm>
              <a:off x="4255770" y="5779770"/>
              <a:ext cx="778650" cy="487680"/>
            </a:xfrm>
            <a:prstGeom prst="rect">
              <a:avLst/>
            </a:prstGeom>
            <a:noFill/>
            <a:ln>
              <a:noFill/>
            </a:ln>
          </p:spPr>
          <p:txBody>
            <a:bodyPr wrap="none" lIns="0" tIns="0" rIns="0" bIns="0" anchor="t" anchorCtr="0">
              <a:spAutoFit/>
            </a:bodyPr>
            <a:lstStyle/>
            <a:p>
              <a:pPr algn="l"/>
              <a:r>
                <a:rPr lang="zh-CN" sz="2400" b="1" dirty="0">
                  <a:solidFill>
                    <a:srgbClr val="F5F2EC"/>
                  </a:solidFill>
                  <a:latin typeface="Georgia"/>
                  <a:ea typeface="SimSun"/>
                  <a:cs typeface="Georgia"/>
                </a:rPr>
                <a:t>100%</a:t>
              </a:r>
            </a:p>
          </p:txBody>
        </p:sp>
        <p:sp>
          <p:nvSpPr>
            <p:cNvPr id="20" name="TextBox 20"/>
            <p:cNvSpPr txBox="1"/>
            <p:nvPr/>
          </p:nvSpPr>
          <p:spPr>
            <a:xfrm>
              <a:off x="4273868" y="6181249"/>
              <a:ext cx="2894100"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还原扎哈生前理想化设计 · 历经多次方案攻坚</a:t>
              </a:r>
            </a:p>
          </p:txBody>
        </p:sp>
        <p:sp>
          <p:nvSpPr>
            <p:cNvPr id="21" name="Line 21"/>
            <p:cNvSpPr/>
            <p:nvPr/>
          </p:nvSpPr>
          <p:spPr>
            <a:xfrm>
              <a:off x="7620000" y="5791200"/>
              <a:ext cx="9525" cy="571500"/>
            </a:xfrm>
            <a:custGeom>
              <a:avLst/>
              <a:gdLst/>
              <a:ahLst/>
              <a:cxnLst/>
              <a:rect l="l" t="t" r="r" b="b"/>
              <a:pathLst>
                <a:path w="9525" h="571500">
                  <a:moveTo>
                    <a:pt x="0" y="0"/>
                  </a:moveTo>
                  <a:lnTo>
                    <a:pt x="0" y="571500"/>
                  </a:lnTo>
                </a:path>
              </a:pathLst>
            </a:custGeom>
            <a:noFill/>
            <a:ln w="19050">
              <a:solidFill>
                <a:srgbClr val="B8935A"/>
              </a:solidFill>
            </a:ln>
          </p:spPr>
        </p:sp>
        <p:sp>
          <p:nvSpPr>
            <p:cNvPr id="22" name="TextBox 22"/>
            <p:cNvSpPr txBox="1"/>
            <p:nvPr/>
          </p:nvSpPr>
          <p:spPr>
            <a:xfrm>
              <a:off x="7789545" y="5860732"/>
              <a:ext cx="2246900" cy="335280"/>
            </a:xfrm>
            <a:prstGeom prst="rect">
              <a:avLst/>
            </a:prstGeom>
            <a:noFill/>
            <a:ln>
              <a:noFill/>
            </a:ln>
          </p:spPr>
          <p:txBody>
            <a:bodyPr wrap="none" lIns="0" tIns="0" rIns="0" bIns="0" anchor="t" anchorCtr="0">
              <a:spAutoFit/>
            </a:bodyPr>
            <a:lstStyle/>
            <a:p>
              <a:pPr algn="l"/>
              <a:r>
                <a:rPr lang="zh-CN" sz="1650" i="1" dirty="0">
                  <a:solidFill>
                    <a:srgbClr val="E8C788"/>
                  </a:solidFill>
                  <a:latin typeface="Times New Roman"/>
                  <a:ea typeface="KaiTi"/>
                  <a:cs typeface="Times New Roman"/>
                </a:rPr>
                <a:t>永不设限 · 突破边界</a:t>
              </a:r>
            </a:p>
          </p:txBody>
        </p:sp>
        <p:sp>
          <p:nvSpPr>
            <p:cNvPr id="23" name="TextBox 23"/>
            <p:cNvSpPr txBox="1"/>
            <p:nvPr/>
          </p:nvSpPr>
          <p:spPr>
            <a:xfrm>
              <a:off x="7798118" y="6181249"/>
              <a:ext cx="2488263"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2026.5.12 通车 · 大师已逝 · 思想延续</a:t>
              </a:r>
            </a:p>
          </p:txBody>
        </p:sp>
      </p:grpSp>
      <p:grpSp>
        <p:nvGrpSpPr>
          <p:cNvPr id="27" name="Group 27"/>
          <p:cNvGrpSpPr/>
          <p:nvPr/>
        </p:nvGrpSpPr>
        <p:grpSpPr>
          <a:xfrm>
            <a:off x="561022" y="6654641"/>
            <a:ext cx="11069955" cy="167640"/>
            <a:chOff x="561022" y="6654641"/>
            <a:chExt cx="11069955" cy="167640"/>
          </a:xfrm>
        </p:grpSpPr>
        <p:sp>
          <p:nvSpPr>
            <p:cNvPr id="25" name="TextBox 25"/>
            <p:cNvSpPr txBox="1"/>
            <p:nvPr/>
          </p:nvSpPr>
          <p:spPr>
            <a:xfrm>
              <a:off x="561022" y="6654641"/>
              <a:ext cx="2719959"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图源 · Zaha Hadid Architects / 摄影 Paddy Chao</a:t>
              </a:r>
            </a:p>
          </p:txBody>
        </p:sp>
        <p:sp>
          <p:nvSpPr>
            <p:cNvPr id="26" name="TextBox 26"/>
            <p:cNvSpPr txBox="1"/>
            <p:nvPr/>
          </p:nvSpPr>
          <p:spPr>
            <a:xfrm>
              <a:off x="11266622" y="6654641"/>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05 / 11</a:t>
              </a:r>
            </a:p>
          </p:txBody>
        </p:sp>
      </p:grpSp>
    </p:spTree>
  </p:cSld>
  <p:clrMapOvr>
    <a:masterClrMapping/>
  </p:clrMapOvr>
  <p:transition xmlns:p14="http://schemas.microsoft.com/office/powerpoint/2010/main" p14:dur="6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childTnLst>
                          </p:cTn>
                        </p:par>
                        <p:par>
                          <p:cTn id="8" fill="hold">
                            <p:stCondLst>
                              <p:cond delay="14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00"/>
                                        <p:tgtEl>
                                          <p:spTgt spid="6"/>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childTnLst>
                          </p:cTn>
                        </p:par>
                        <p:par>
                          <p:cTn id="16" fill="hold">
                            <p:stCondLst>
                              <p:cond delay="365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00"/>
                                        <p:tgtEl>
                                          <p:spTgt spid="14"/>
                                        </p:tgtEl>
                                      </p:cBhvr>
                                    </p:animEffect>
                                  </p:childTnLst>
                                </p:cTn>
                              </p:par>
                            </p:childTnLst>
                          </p:cTn>
                        </p:par>
                        <p:par>
                          <p:cTn id="20" fill="hold">
                            <p:stCondLst>
                              <p:cond delay="4650"/>
                            </p:stCondLst>
                            <p:childTnLst>
                              <p:par>
                                <p:cTn id="21" presetID="2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4"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5" name="Group 5"/>
          <p:cNvGrpSpPr/>
          <p:nvPr/>
        </p:nvGrpSpPr>
        <p:grpSpPr>
          <a:xfrm>
            <a:off x="0" y="0"/>
            <a:ext cx="12192000" cy="6858000"/>
            <a:chOff x="0" y="0"/>
            <a:chExt cx="12192000" cy="6858000"/>
          </a:xfrm>
        </p:grpSpPr>
        <p:pic>
          <p:nvPicPr>
            <p:cNvPr id="3" name="Image 3"/>
            <p:cNvPicPr>
              <a:picLocks noChangeAspect="1"/>
            </p:cNvPicPr>
            <p:nvPr/>
          </p:nvPicPr>
          <p:blipFill>
            <a:blip r:embed="rId2"/>
            <a:srcRect l="0" t="3413" r="0" b="3413"/>
            <a:stretch>
              <a:fillRect/>
            </a:stretch>
          </p:blipFill>
          <p:spPr>
            <a:xfrm>
              <a:off x="0" y="0"/>
              <a:ext cx="12192000" cy="6858000"/>
            </a:xfrm>
            <a:prstGeom prst="rect">
              <a:avLst/>
            </a:prstGeom>
          </p:spPr>
        </p:pic>
        <p:sp>
          <p:nvSpPr>
            <p:cNvPr id="4" name="Rectangle 4"/>
            <p:cNvSpPr/>
            <p:nvPr/>
          </p:nvSpPr>
          <p:spPr>
            <a:xfrm>
              <a:off x="0" y="0"/>
              <a:ext cx="12192000" cy="6858000"/>
            </a:xfrm>
            <a:prstGeom prst="rect">
              <a:avLst/>
            </a:prstGeom>
            <a:solidFill>
              <a:srgbClr val="F5F2EC">
                <a:alpha val="72000"/>
              </a:srgbClr>
            </a:solidFill>
            <a:ln>
              <a:noFill/>
            </a:ln>
          </p:spPr>
        </p:sp>
      </p:grpSp>
      <p:grpSp>
        <p:nvGrpSpPr>
          <p:cNvPr id="7" name="Group 7"/>
          <p:cNvGrpSpPr/>
          <p:nvPr/>
        </p:nvGrpSpPr>
        <p:grpSpPr>
          <a:xfrm>
            <a:off x="304800" y="781050"/>
            <a:ext cx="3907155" cy="4267200"/>
            <a:chOff x="304800" y="781050"/>
            <a:chExt cx="3907155" cy="4267200"/>
          </a:xfrm>
        </p:grpSpPr>
        <p:sp>
          <p:nvSpPr>
            <p:cNvPr id="6" name="TextBox 6"/>
            <p:cNvSpPr txBox="1"/>
            <p:nvPr/>
          </p:nvSpPr>
          <p:spPr>
            <a:xfrm>
              <a:off x="304800" y="781050"/>
              <a:ext cx="3907155" cy="4267200"/>
            </a:xfrm>
            <a:prstGeom prst="rect">
              <a:avLst/>
            </a:prstGeom>
            <a:noFill/>
            <a:ln>
              <a:noFill/>
            </a:ln>
          </p:spPr>
          <p:txBody>
            <a:bodyPr wrap="none" lIns="0" tIns="0" rIns="0" bIns="0" anchor="t" anchorCtr="0">
              <a:spAutoFit/>
            </a:bodyPr>
            <a:lstStyle/>
            <a:p>
              <a:pPr algn="l"/>
              <a:r>
                <a:rPr lang="zh-CN" sz="21000" i="1" dirty="0">
                  <a:solidFill>
                    <a:srgbClr val="B8935A">
                      <a:alphaMod val="85000"/>
                    </a:srgbClr>
                  </a:solidFill>
                  <a:latin typeface="Georgia"/>
                  <a:ea typeface="SimSun"/>
                  <a:cs typeface="Georgia"/>
                </a:rPr>
                <a:t>04</a:t>
              </a:r>
            </a:p>
          </p:txBody>
        </p:sp>
      </p:grpSp>
      <p:grpSp>
        <p:nvGrpSpPr>
          <p:cNvPr id="13" name="Group 13"/>
          <p:cNvGrpSpPr/>
          <p:nvPr/>
        </p:nvGrpSpPr>
        <p:grpSpPr>
          <a:xfrm>
            <a:off x="518160" y="3356610"/>
            <a:ext cx="4615244" cy="2039302"/>
            <a:chOff x="518160" y="3356610"/>
            <a:chExt cx="4615244" cy="2039302"/>
          </a:xfrm>
        </p:grpSpPr>
        <p:sp>
          <p:nvSpPr>
            <p:cNvPr id="8" name="TextBox 8"/>
            <p:cNvSpPr txBox="1"/>
            <p:nvPr/>
          </p:nvSpPr>
          <p:spPr>
            <a:xfrm>
              <a:off x="518160" y="3356610"/>
              <a:ext cx="4615244" cy="853440"/>
            </a:xfrm>
            <a:prstGeom prst="rect">
              <a:avLst/>
            </a:prstGeom>
            <a:noFill/>
            <a:ln>
              <a:noFill/>
            </a:ln>
          </p:spPr>
          <p:txBody>
            <a:bodyPr wrap="none" lIns="0" tIns="0" rIns="0" bIns="0" anchor="t" anchorCtr="0">
              <a:spAutoFit/>
            </a:bodyPr>
            <a:lstStyle/>
            <a:p>
              <a:pPr algn="l"/>
              <a:r>
                <a:rPr lang="zh-CN" sz="4200" b="1" dirty="0">
                  <a:solidFill>
                    <a:srgbClr val="1C1C1C"/>
                  </a:solidFill>
                  <a:latin typeface="Georgia"/>
                  <a:ea typeface="Microsoft YaHei"/>
                  <a:cs typeface="Georgia"/>
                </a:rPr>
                <a:t>苏州河畔绽放的</a:t>
              </a:r>
            </a:p>
          </p:txBody>
        </p:sp>
        <p:sp>
          <p:nvSpPr>
            <p:cNvPr id="9" name="TextBox 9"/>
            <p:cNvSpPr txBox="1"/>
            <p:nvPr/>
          </p:nvSpPr>
          <p:spPr>
            <a:xfrm>
              <a:off x="518160" y="3928110"/>
              <a:ext cx="2683002" cy="853440"/>
            </a:xfrm>
            <a:prstGeom prst="rect">
              <a:avLst/>
            </a:prstGeom>
            <a:noFill/>
            <a:ln>
              <a:noFill/>
            </a:ln>
          </p:spPr>
          <p:txBody>
            <a:bodyPr wrap="none" lIns="0" tIns="0" rIns="0" bIns="0" anchor="t" anchorCtr="0">
              <a:spAutoFit/>
            </a:bodyPr>
            <a:lstStyle/>
            <a:p>
              <a:pPr algn="l"/>
              <a:r>
                <a:rPr lang="zh-CN" sz="4200" b="1" dirty="0">
                  <a:solidFill>
                    <a:srgbClr val="1C1C1C"/>
                  </a:solidFill>
                  <a:latin typeface="Georgia"/>
                  <a:ea typeface="Microsoft YaHei"/>
                  <a:cs typeface="Georgia"/>
                </a:rPr>
                <a:t>钢铁花瓣</a:t>
              </a:r>
            </a:p>
          </p:txBody>
        </p:sp>
        <p:sp>
          <p:nvSpPr>
            <p:cNvPr id="10" name="Line 10"/>
            <p:cNvSpPr/>
            <p:nvPr/>
          </p:nvSpPr>
          <p:spPr>
            <a:xfrm>
              <a:off x="571500" y="4667250"/>
              <a:ext cx="1333500" cy="9525"/>
            </a:xfrm>
            <a:custGeom>
              <a:avLst/>
              <a:gdLst/>
              <a:ahLst/>
              <a:cxnLst/>
              <a:rect l="l" t="t" r="r" b="b"/>
              <a:pathLst>
                <a:path w="1333500" h="9525">
                  <a:moveTo>
                    <a:pt x="0" y="0"/>
                  </a:moveTo>
                  <a:lnTo>
                    <a:pt x="1333500" y="0"/>
                  </a:lnTo>
                </a:path>
              </a:pathLst>
            </a:custGeom>
            <a:noFill/>
            <a:ln w="28575">
              <a:solidFill>
                <a:srgbClr val="B8935A"/>
              </a:solidFill>
            </a:ln>
          </p:spPr>
        </p:sp>
        <p:sp>
          <p:nvSpPr>
            <p:cNvPr id="11" name="TextBox 11"/>
            <p:cNvSpPr txBox="1"/>
            <p:nvPr/>
          </p:nvSpPr>
          <p:spPr>
            <a:xfrm>
              <a:off x="552450" y="4867275"/>
              <a:ext cx="3948589" cy="304800"/>
            </a:xfrm>
            <a:prstGeom prst="rect">
              <a:avLst/>
            </a:prstGeom>
            <a:noFill/>
            <a:ln>
              <a:noFill/>
            </a:ln>
          </p:spPr>
          <p:txBody>
            <a:bodyPr wrap="none" lIns="0" tIns="0" rIns="0" bIns="0" anchor="t" anchorCtr="0">
              <a:spAutoFit/>
            </a:bodyPr>
            <a:lstStyle/>
            <a:p>
              <a:pPr algn="l"/>
              <a:r>
                <a:rPr lang="zh-CN" sz="1500" dirty="0">
                  <a:solidFill>
                    <a:srgbClr val="5C5852"/>
                  </a:solidFill>
                  <a:latin typeface="Segoe UI"/>
                  <a:ea typeface="Microsoft YaHei"/>
                  <a:cs typeface="Segoe UI"/>
                </a:rPr>
                <a:t>诺曼·福斯特 · 上海嘉艺术 · 普陀新地标</a:t>
              </a:r>
            </a:p>
          </p:txBody>
        </p:sp>
        <p:sp>
          <p:nvSpPr>
            <p:cNvPr id="12" name="TextBox 12"/>
            <p:cNvSpPr txBox="1"/>
            <p:nvPr/>
          </p:nvSpPr>
          <p:spPr>
            <a:xfrm>
              <a:off x="558165" y="5182552"/>
              <a:ext cx="3423428" cy="213360"/>
            </a:xfrm>
            <a:prstGeom prst="rect">
              <a:avLst/>
            </a:prstGeom>
            <a:noFill/>
            <a:ln>
              <a:noFill/>
            </a:ln>
          </p:spPr>
          <p:txBody>
            <a:bodyPr wrap="none" lIns="0" tIns="0" rIns="0" bIns="0" anchor="t" anchorCtr="0">
              <a:spAutoFit/>
            </a:bodyPr>
            <a:lstStyle/>
            <a:p>
              <a:pPr algn="l"/>
              <a:r>
                <a:rPr lang="zh-CN" sz="1050" dirty="0">
                  <a:solidFill>
                    <a:srgbClr val="8B8680"/>
                  </a:solidFill>
                  <a:latin typeface="Segoe UI"/>
                  <a:ea typeface="Microsoft YaHei"/>
                  <a:cs typeface="Segoe UI"/>
                </a:rPr>
                <a:t>1999 年普利兹克奖 · 2026.4 开放 · 大师亲临揭幕</a:t>
              </a:r>
            </a:p>
          </p:txBody>
        </p:sp>
      </p:grpSp>
      <p:grpSp>
        <p:nvGrpSpPr>
          <p:cNvPr id="18" name="Group 18"/>
          <p:cNvGrpSpPr/>
          <p:nvPr/>
        </p:nvGrpSpPr>
        <p:grpSpPr>
          <a:xfrm>
            <a:off x="8572500" y="1714500"/>
            <a:ext cx="2667000" cy="4000500"/>
            <a:chOff x="8572500" y="1714500"/>
            <a:chExt cx="2667000" cy="4000500"/>
          </a:xfrm>
        </p:grpSpPr>
        <p:sp>
          <p:nvSpPr>
            <p:cNvPr id="14" name="Rectangle 14"/>
            <p:cNvSpPr/>
            <p:nvPr/>
          </p:nvSpPr>
          <p:spPr>
            <a:xfrm>
              <a:off x="8572500" y="1714500"/>
              <a:ext cx="2667000" cy="4000500"/>
            </a:xfrm>
            <a:prstGeom prst="rect">
              <a:avLst/>
            </a:prstGeom>
            <a:solidFill>
              <a:srgbClr val="F5F2EC"/>
            </a:solidFill>
            <a:ln>
              <a:noFill/>
            </a:ln>
          </p:spPr>
        </p:sp>
        <p:pic>
          <p:nvPicPr>
            <p:cNvPr id="15" name="Image 15"/>
            <p:cNvPicPr>
              <a:picLocks noChangeAspect="1"/>
            </p:cNvPicPr>
            <p:nvPr/>
          </p:nvPicPr>
          <p:blipFill>
            <a:blip r:embed="rId3"/>
            <a:srcRect l="8418" t="0" r="8418" b="0"/>
            <a:stretch>
              <a:fillRect/>
            </a:stretch>
          </p:blipFill>
          <p:spPr>
            <a:xfrm>
              <a:off x="8629650" y="1771650"/>
              <a:ext cx="2552700" cy="3886200"/>
            </a:xfrm>
            <a:prstGeom prst="rect">
              <a:avLst/>
            </a:prstGeom>
          </p:spPr>
        </p:pic>
        <p:sp>
          <p:nvSpPr>
            <p:cNvPr id="16" name="Line 16"/>
            <p:cNvSpPr/>
            <p:nvPr/>
          </p:nvSpPr>
          <p:spPr>
            <a:xfrm>
              <a:off x="8572500" y="1714500"/>
              <a:ext cx="9525" cy="571500"/>
            </a:xfrm>
            <a:custGeom>
              <a:avLst/>
              <a:gdLst/>
              <a:ahLst/>
              <a:cxnLst/>
              <a:rect l="l" t="t" r="r" b="b"/>
              <a:pathLst>
                <a:path w="9525" h="571500">
                  <a:moveTo>
                    <a:pt x="0" y="0"/>
                  </a:moveTo>
                  <a:lnTo>
                    <a:pt x="0" y="571500"/>
                  </a:lnTo>
                </a:path>
              </a:pathLst>
            </a:custGeom>
            <a:noFill/>
            <a:ln w="28575">
              <a:solidFill>
                <a:srgbClr val="B8935A"/>
              </a:solidFill>
            </a:ln>
          </p:spPr>
        </p:sp>
        <p:sp>
          <p:nvSpPr>
            <p:cNvPr id="17" name="TextBox 17"/>
            <p:cNvSpPr txBox="1"/>
            <p:nvPr/>
          </p:nvSpPr>
          <p:spPr>
            <a:xfrm>
              <a:off x="8712518" y="1894999"/>
              <a:ext cx="879157" cy="198120"/>
            </a:xfrm>
            <a:prstGeom prst="rect">
              <a:avLst/>
            </a:prstGeom>
            <a:noFill/>
            <a:ln>
              <a:noFill/>
            </a:ln>
          </p:spPr>
          <p:txBody>
            <a:bodyPr wrap="none" lIns="0" tIns="0" rIns="0" bIns="0" anchor="t" anchorCtr="0">
              <a:spAutoFit/>
            </a:bodyPr>
            <a:lstStyle/>
            <a:p>
              <a:pPr algn="l"/>
              <a:r>
                <a:rPr lang="zh-CN" sz="975" dirty="0">
                  <a:solidFill>
                    <a:srgbClr val="F5F2EC"/>
                  </a:solidFill>
                  <a:latin typeface="Segoe UI"/>
                  <a:ea typeface="Microsoft YaHei"/>
                  <a:cs typeface="Segoe UI"/>
                </a:rPr>
                <a:t>花瓣立面细节</a:t>
              </a:r>
            </a:p>
          </p:txBody>
        </p:sp>
      </p:grpSp>
      <p:grpSp>
        <p:nvGrpSpPr>
          <p:cNvPr id="21" name="Group 21"/>
          <p:cNvGrpSpPr/>
          <p:nvPr/>
        </p:nvGrpSpPr>
        <p:grpSpPr>
          <a:xfrm>
            <a:off x="552450" y="5629275"/>
            <a:ext cx="5613559" cy="628650"/>
            <a:chOff x="552450" y="5629275"/>
            <a:chExt cx="5613559" cy="628650"/>
          </a:xfrm>
        </p:grpSpPr>
        <p:sp>
          <p:nvSpPr>
            <p:cNvPr id="19" name="TextBox 19"/>
            <p:cNvSpPr txBox="1"/>
            <p:nvPr/>
          </p:nvSpPr>
          <p:spPr>
            <a:xfrm>
              <a:off x="552450" y="5629275"/>
              <a:ext cx="4014311" cy="304800"/>
            </a:xfrm>
            <a:prstGeom prst="rect">
              <a:avLst/>
            </a:prstGeom>
            <a:noFill/>
            <a:ln>
              <a:noFill/>
            </a:ln>
          </p:spPr>
          <p:txBody>
            <a:bodyPr wrap="none" lIns="0" tIns="0" rIns="0" bIns="0" anchor="t" anchorCtr="0">
              <a:spAutoFit/>
            </a:bodyPr>
            <a:lstStyle/>
            <a:p>
              <a:pPr algn="l"/>
              <a:r>
                <a:rPr lang="zh-CN" sz="1500" i="1" dirty="0">
                  <a:solidFill>
                    <a:srgbClr val="B8935A"/>
                  </a:solidFill>
                  <a:latin typeface="Times New Roman"/>
                  <a:ea typeface="KaiTi"/>
                  <a:cs typeface="Times New Roman"/>
                </a:rPr>
                <a:t>不是白盒子 · 是城市中缓慢生长的生命体</a:t>
              </a:r>
            </a:p>
          </p:txBody>
        </p:sp>
        <p:sp>
          <p:nvSpPr>
            <p:cNvPr id="20" name="TextBox 20"/>
            <p:cNvSpPr txBox="1"/>
            <p:nvPr/>
          </p:nvSpPr>
          <p:spPr>
            <a:xfrm>
              <a:off x="552450" y="5953125"/>
              <a:ext cx="5613559" cy="304800"/>
            </a:xfrm>
            <a:prstGeom prst="rect">
              <a:avLst/>
            </a:prstGeom>
            <a:noFill/>
            <a:ln>
              <a:noFill/>
            </a:ln>
          </p:spPr>
          <p:txBody>
            <a:bodyPr wrap="none" lIns="0" tIns="0" rIns="0" bIns="0" anchor="t" anchorCtr="0">
              <a:spAutoFit/>
            </a:bodyPr>
            <a:lstStyle/>
            <a:p>
              <a:pPr algn="l"/>
              <a:r>
                <a:rPr lang="zh-CN" sz="1500" i="1" dirty="0">
                  <a:solidFill>
                    <a:srgbClr val="B8935A"/>
                  </a:solidFill>
                  <a:latin typeface="Times New Roman"/>
                  <a:ea typeface="KaiTi"/>
                  <a:cs typeface="Times New Roman"/>
                </a:rPr>
                <a:t>观展 · 观景 · 观城 — 古典人文精神通过现代材料重获新生</a:t>
              </a:r>
            </a:p>
          </p:txBody>
        </p:sp>
      </p:grpSp>
      <p:grpSp>
        <p:nvGrpSpPr>
          <p:cNvPr id="25" name="Group 25"/>
          <p:cNvGrpSpPr/>
          <p:nvPr/>
        </p:nvGrpSpPr>
        <p:grpSpPr>
          <a:xfrm>
            <a:off x="561022" y="6524625"/>
            <a:ext cx="11069955" cy="297656"/>
            <a:chOff x="561022" y="6524625"/>
            <a:chExt cx="11069955" cy="297656"/>
          </a:xfrm>
        </p:grpSpPr>
        <p:sp>
          <p:nvSpPr>
            <p:cNvPr id="22" name="Line 22"/>
            <p:cNvSpPr/>
            <p:nvPr/>
          </p:nvSpPr>
          <p:spPr>
            <a:xfrm>
              <a:off x="571500" y="6524625"/>
              <a:ext cx="11049000" cy="9525"/>
            </a:xfrm>
            <a:custGeom>
              <a:avLst/>
              <a:gdLst/>
              <a:ahLst/>
              <a:cxnLst/>
              <a:rect l="l" t="t" r="r" b="b"/>
              <a:pathLst>
                <a:path w="11049000" h="9525">
                  <a:moveTo>
                    <a:pt x="0" y="0"/>
                  </a:moveTo>
                  <a:lnTo>
                    <a:pt x="11049000" y="0"/>
                  </a:lnTo>
                </a:path>
              </a:pathLst>
            </a:custGeom>
            <a:noFill/>
            <a:ln w="9525">
              <a:solidFill>
                <a:srgbClr val="D4CFC4"/>
              </a:solidFill>
            </a:ln>
          </p:spPr>
        </p:sp>
        <p:sp>
          <p:nvSpPr>
            <p:cNvPr id="23" name="TextBox 23"/>
            <p:cNvSpPr txBox="1"/>
            <p:nvPr/>
          </p:nvSpPr>
          <p:spPr>
            <a:xfrm>
              <a:off x="561022" y="6654641"/>
              <a:ext cx="1466850"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图源 · Foster + Partners</a:t>
              </a:r>
            </a:p>
          </p:txBody>
        </p:sp>
        <p:sp>
          <p:nvSpPr>
            <p:cNvPr id="24" name="TextBox 24"/>
            <p:cNvSpPr txBox="1"/>
            <p:nvPr/>
          </p:nvSpPr>
          <p:spPr>
            <a:xfrm>
              <a:off x="11266622" y="6654641"/>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06 / 11</a:t>
              </a:r>
            </a:p>
          </p:txBody>
        </p:sp>
      </p:grpSp>
    </p:spTree>
  </p:cSld>
  <p:clrMapOvr>
    <a:masterClrMapping/>
  </p:clrMapOvr>
  <p:transition xmlns:p14="http://schemas.microsoft.com/office/powerpoint/2010/main" p14:dur="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3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6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00"/>
                                        <p:tgtEl>
                                          <p:spTgt spid="13"/>
                                        </p:tgtEl>
                                      </p:cBhvr>
                                    </p:animEffect>
                                  </p:childTnLst>
                                </p:cTn>
                              </p:par>
                            </p:childTnLst>
                          </p:cTn>
                        </p:par>
                        <p:par>
                          <p:cTn id="12" fill="hold">
                            <p:stCondLst>
                              <p:cond delay="255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600"/>
                                        <p:tgtEl>
                                          <p:spTgt spid="18"/>
                                        </p:tgtEl>
                                      </p:cBhvr>
                                    </p:animEffect>
                                  </p:childTnLst>
                                </p:cTn>
                              </p:par>
                            </p:childTnLst>
                          </p:cTn>
                        </p:par>
                        <p:par>
                          <p:cTn id="16" fill="hold">
                            <p:stCondLst>
                              <p:cond delay="345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8"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7" name="Group 7"/>
          <p:cNvGrpSpPr/>
          <p:nvPr/>
        </p:nvGrpSpPr>
        <p:grpSpPr>
          <a:xfrm>
            <a:off x="537210" y="439102"/>
            <a:ext cx="6320761" cy="1311117"/>
            <a:chOff x="537210" y="439102"/>
            <a:chExt cx="6320761" cy="1311117"/>
          </a:xfrm>
        </p:grpSpPr>
        <p:sp>
          <p:nvSpPr>
            <p:cNvPr id="3" name="TextBox 3"/>
            <p:cNvSpPr txBox="1"/>
            <p:nvPr/>
          </p:nvSpPr>
          <p:spPr>
            <a:xfrm>
              <a:off x="558165" y="439102"/>
              <a:ext cx="1521857"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05 · COLLABORATION</a:t>
              </a:r>
            </a:p>
          </p:txBody>
        </p:sp>
        <p:sp>
          <p:nvSpPr>
            <p:cNvPr id="4" name="TextBox 4"/>
            <p:cNvSpPr txBox="1"/>
            <p:nvPr/>
          </p:nvSpPr>
          <p:spPr>
            <a:xfrm>
              <a:off x="537210" y="756285"/>
              <a:ext cx="6320761" cy="548640"/>
            </a:xfrm>
            <a:prstGeom prst="rect">
              <a:avLst/>
            </a:prstGeom>
            <a:noFill/>
            <a:ln>
              <a:noFill/>
            </a:ln>
          </p:spPr>
          <p:txBody>
            <a:bodyPr wrap="none" lIns="0" tIns="0" rIns="0" bIns="0" anchor="t" anchorCtr="0">
              <a:spAutoFit/>
            </a:bodyPr>
            <a:lstStyle/>
            <a:p>
              <a:pPr algn="l"/>
              <a:r>
                <a:rPr lang="zh-CN" sz="2700" b="1" dirty="0">
                  <a:solidFill>
                    <a:srgbClr val="1C1C1C"/>
                  </a:solidFill>
                  <a:latin typeface="Georgia"/>
                  <a:ea typeface="Microsoft YaHei"/>
                  <a:cs typeface="Georgia"/>
                </a:rPr>
                <a:t>OMA × SANAA · 纽约新美术馆扩建</a:t>
              </a:r>
            </a:p>
          </p:txBody>
        </p:sp>
        <p:sp>
          <p:nvSpPr>
            <p:cNvPr id="5" name="TextBox 5"/>
            <p:cNvSpPr txBox="1"/>
            <p:nvPr/>
          </p:nvSpPr>
          <p:spPr>
            <a:xfrm>
              <a:off x="550545" y="1212532"/>
              <a:ext cx="2728865" cy="335280"/>
            </a:xfrm>
            <a:prstGeom prst="rect">
              <a:avLst/>
            </a:prstGeom>
            <a:noFill/>
            <a:ln>
              <a:noFill/>
            </a:ln>
          </p:spPr>
          <p:txBody>
            <a:bodyPr wrap="none" lIns="0" tIns="0" rIns="0" bIns="0" anchor="t" anchorCtr="0">
              <a:spAutoFit/>
            </a:bodyPr>
            <a:lstStyle/>
            <a:p>
              <a:pPr algn="l"/>
              <a:r>
                <a:rPr lang="zh-CN" sz="1650" i="1" dirty="0">
                  <a:solidFill>
                    <a:srgbClr val="B8935A"/>
                  </a:solidFill>
                  <a:latin typeface="Times New Roman"/>
                  <a:ea typeface="KaiTi"/>
                  <a:cs typeface="Times New Roman"/>
                </a:rPr>
                <a:t>双强联动 · 新旧艺术共生</a:t>
              </a:r>
            </a:p>
          </p:txBody>
        </p:sp>
        <p:sp>
          <p:nvSpPr>
            <p:cNvPr id="6" name="TextBox 6"/>
            <p:cNvSpPr txBox="1"/>
            <p:nvPr/>
          </p:nvSpPr>
          <p:spPr>
            <a:xfrm>
              <a:off x="559118" y="1552099"/>
              <a:ext cx="5165360"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库哈斯（OMA / 2000）× 妹岛和世 + 西泽立卫（SANAA / 2010）· 2026.3.21 开放</a:t>
              </a:r>
            </a:p>
          </p:txBody>
        </p:sp>
      </p:grpSp>
      <p:grpSp>
        <p:nvGrpSpPr>
          <p:cNvPr id="13" name="Group 13"/>
          <p:cNvGrpSpPr/>
          <p:nvPr/>
        </p:nvGrpSpPr>
        <p:grpSpPr>
          <a:xfrm>
            <a:off x="557212" y="2000250"/>
            <a:ext cx="3681413" cy="3286125"/>
            <a:chOff x="557212" y="2000250"/>
            <a:chExt cx="3681413" cy="3286125"/>
          </a:xfrm>
        </p:grpSpPr>
        <p:pic>
          <p:nvPicPr>
            <p:cNvPr id="8" name="Image 8"/>
            <p:cNvPicPr>
              <a:picLocks noChangeAspect="1"/>
            </p:cNvPicPr>
            <p:nvPr/>
          </p:nvPicPr>
          <p:blipFill>
            <a:blip r:embed="rId2"/>
            <a:srcRect l="277" t="0" r="277" b="0"/>
            <a:stretch>
              <a:fillRect/>
            </a:stretch>
          </p:blipFill>
          <p:spPr>
            <a:xfrm>
              <a:off x="571500" y="2000250"/>
              <a:ext cx="3667125" cy="2762250"/>
            </a:xfrm>
            <a:prstGeom prst="rect">
              <a:avLst/>
            </a:prstGeom>
          </p:spPr>
        </p:pic>
        <p:sp>
          <p:nvSpPr>
            <p:cNvPr id="9" name="Rectangle 9"/>
            <p:cNvSpPr/>
            <p:nvPr/>
          </p:nvSpPr>
          <p:spPr>
            <a:xfrm>
              <a:off x="571500" y="2000250"/>
              <a:ext cx="1143000" cy="304800"/>
            </a:xfrm>
            <a:prstGeom prst="rect">
              <a:avLst/>
            </a:prstGeom>
            <a:solidFill>
              <a:srgbClr val="1C1C1C"/>
            </a:solidFill>
            <a:ln>
              <a:noFill/>
            </a:ln>
          </p:spPr>
        </p:sp>
        <p:sp>
          <p:nvSpPr>
            <p:cNvPr id="10" name="TextBox 10"/>
            <p:cNvSpPr txBox="1"/>
            <p:nvPr/>
          </p:nvSpPr>
          <p:spPr>
            <a:xfrm>
              <a:off x="710565" y="2096452"/>
              <a:ext cx="590240" cy="213360"/>
            </a:xfrm>
            <a:prstGeom prst="rect">
              <a:avLst/>
            </a:prstGeom>
            <a:noFill/>
            <a:ln>
              <a:noFill/>
            </a:ln>
          </p:spPr>
          <p:txBody>
            <a:bodyPr wrap="none" lIns="0" tIns="0" rIns="0" bIns="0" anchor="t" anchorCtr="0">
              <a:spAutoFit/>
            </a:bodyPr>
            <a:lstStyle/>
            <a:p>
              <a:pPr algn="l"/>
              <a:r>
                <a:rPr lang="zh-CN" sz="1050" b="1" dirty="0">
                  <a:solidFill>
                    <a:srgbClr val="E8C788"/>
                  </a:solidFill>
                  <a:latin typeface="Georgia"/>
                  <a:ea typeface="SimSun"/>
                  <a:cs typeface="Georgia"/>
                </a:rPr>
                <a:t>BEFORE</a:t>
              </a:r>
            </a:p>
          </p:txBody>
        </p:sp>
        <p:sp>
          <p:nvSpPr>
            <p:cNvPr id="11" name="TextBox 11"/>
            <p:cNvSpPr txBox="1"/>
            <p:nvPr/>
          </p:nvSpPr>
          <p:spPr>
            <a:xfrm>
              <a:off x="557212" y="4850606"/>
              <a:ext cx="1607147" cy="228600"/>
            </a:xfrm>
            <a:prstGeom prst="rect">
              <a:avLst/>
            </a:prstGeom>
            <a:noFill/>
            <a:ln>
              <a:noFill/>
            </a:ln>
          </p:spPr>
          <p:txBody>
            <a:bodyPr wrap="none" lIns="0" tIns="0" rIns="0" bIns="0" anchor="t" anchorCtr="0">
              <a:spAutoFit/>
            </a:bodyPr>
            <a:lstStyle/>
            <a:p>
              <a:pPr algn="l"/>
              <a:r>
                <a:rPr lang="zh-CN" sz="1125" b="1" dirty="0">
                  <a:solidFill>
                    <a:srgbClr val="1C1C1C"/>
                  </a:solidFill>
                  <a:latin typeface="Georgia"/>
                  <a:ea typeface="Microsoft YaHei"/>
                  <a:cs typeface="Georgia"/>
                </a:rPr>
                <a:t>扩建前 · 标志性主楼</a:t>
              </a:r>
            </a:p>
          </p:txBody>
        </p:sp>
        <p:sp>
          <p:nvSpPr>
            <p:cNvPr id="12" name="TextBox 12"/>
            <p:cNvSpPr txBox="1"/>
            <p:nvPr/>
          </p:nvSpPr>
          <p:spPr>
            <a:xfrm>
              <a:off x="560070" y="5103495"/>
              <a:ext cx="1619917"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SANAA 2010 · 轻盈通透美学</a:t>
              </a:r>
            </a:p>
          </p:txBody>
        </p:sp>
      </p:grpSp>
      <p:grpSp>
        <p:nvGrpSpPr>
          <p:cNvPr id="19" name="Group 19"/>
          <p:cNvGrpSpPr/>
          <p:nvPr/>
        </p:nvGrpSpPr>
        <p:grpSpPr>
          <a:xfrm>
            <a:off x="4414838" y="2000250"/>
            <a:ext cx="3681412" cy="3286125"/>
            <a:chOff x="4414838" y="2000250"/>
            <a:chExt cx="3681412" cy="3286125"/>
          </a:xfrm>
        </p:grpSpPr>
        <p:pic>
          <p:nvPicPr>
            <p:cNvPr id="14" name="Image 14"/>
            <p:cNvPicPr>
              <a:picLocks noChangeAspect="1"/>
            </p:cNvPicPr>
            <p:nvPr/>
          </p:nvPicPr>
          <p:blipFill>
            <a:blip r:embed="rId3"/>
            <a:srcRect l="0" t="5836" r="0" b="5836"/>
            <a:stretch>
              <a:fillRect/>
            </a:stretch>
          </p:blipFill>
          <p:spPr>
            <a:xfrm>
              <a:off x="4429125" y="2000250"/>
              <a:ext cx="3667125" cy="2762250"/>
            </a:xfrm>
            <a:prstGeom prst="rect">
              <a:avLst/>
            </a:prstGeom>
          </p:spPr>
        </p:pic>
        <p:sp>
          <p:nvSpPr>
            <p:cNvPr id="15" name="Rectangle 15"/>
            <p:cNvSpPr/>
            <p:nvPr/>
          </p:nvSpPr>
          <p:spPr>
            <a:xfrm>
              <a:off x="4429125" y="2000250"/>
              <a:ext cx="1143000" cy="304800"/>
            </a:xfrm>
            <a:prstGeom prst="rect">
              <a:avLst/>
            </a:prstGeom>
            <a:solidFill>
              <a:srgbClr val="B8935A"/>
            </a:solidFill>
            <a:ln>
              <a:noFill/>
            </a:ln>
          </p:spPr>
        </p:sp>
        <p:sp>
          <p:nvSpPr>
            <p:cNvPr id="16" name="TextBox 16"/>
            <p:cNvSpPr txBox="1"/>
            <p:nvPr/>
          </p:nvSpPr>
          <p:spPr>
            <a:xfrm>
              <a:off x="4568190" y="2096452"/>
              <a:ext cx="469475" cy="213360"/>
            </a:xfrm>
            <a:prstGeom prst="rect">
              <a:avLst/>
            </a:prstGeom>
            <a:noFill/>
            <a:ln>
              <a:noFill/>
            </a:ln>
          </p:spPr>
          <p:txBody>
            <a:bodyPr wrap="none" lIns="0" tIns="0" rIns="0" bIns="0" anchor="t" anchorCtr="0">
              <a:spAutoFit/>
            </a:bodyPr>
            <a:lstStyle/>
            <a:p>
              <a:pPr algn="l"/>
              <a:r>
                <a:rPr lang="zh-CN" sz="1050" b="1" dirty="0">
                  <a:solidFill>
                    <a:srgbClr val="1C1C1C"/>
                  </a:solidFill>
                  <a:latin typeface="Georgia"/>
                  <a:ea typeface="SimSun"/>
                  <a:cs typeface="Georgia"/>
                </a:rPr>
                <a:t>AFTER</a:t>
              </a:r>
            </a:p>
          </p:txBody>
        </p:sp>
        <p:sp>
          <p:nvSpPr>
            <p:cNvPr id="17" name="TextBox 17"/>
            <p:cNvSpPr txBox="1"/>
            <p:nvPr/>
          </p:nvSpPr>
          <p:spPr>
            <a:xfrm>
              <a:off x="4414838" y="4850606"/>
              <a:ext cx="1779669" cy="228600"/>
            </a:xfrm>
            <a:prstGeom prst="rect">
              <a:avLst/>
            </a:prstGeom>
            <a:noFill/>
            <a:ln>
              <a:noFill/>
            </a:ln>
          </p:spPr>
          <p:txBody>
            <a:bodyPr wrap="none" lIns="0" tIns="0" rIns="0" bIns="0" anchor="t" anchorCtr="0">
              <a:spAutoFit/>
            </a:bodyPr>
            <a:lstStyle/>
            <a:p>
              <a:pPr algn="l"/>
              <a:r>
                <a:rPr lang="zh-CN" sz="1125" b="1" dirty="0">
                  <a:solidFill>
                    <a:srgbClr val="1C1C1C"/>
                  </a:solidFill>
                  <a:latin typeface="Georgia"/>
                  <a:ea typeface="Microsoft YaHei"/>
                  <a:cs typeface="Georgia"/>
                </a:rPr>
                <a:t>扩建后 · 新翼无缝衔接</a:t>
              </a:r>
            </a:p>
          </p:txBody>
        </p:sp>
        <p:sp>
          <p:nvSpPr>
            <p:cNvPr id="18" name="TextBox 18"/>
            <p:cNvSpPr txBox="1"/>
            <p:nvPr/>
          </p:nvSpPr>
          <p:spPr>
            <a:xfrm>
              <a:off x="4417695" y="5103495"/>
              <a:ext cx="1560767" cy="182880"/>
            </a:xfrm>
            <a:prstGeom prst="rect">
              <a:avLst/>
            </a:prstGeom>
            <a:noFill/>
            <a:ln>
              <a:noFill/>
            </a:ln>
          </p:spPr>
          <p:txBody>
            <a:bodyPr wrap="none" lIns="0" tIns="0" rIns="0" bIns="0" anchor="t" anchorCtr="0">
              <a:spAutoFit/>
            </a:bodyPr>
            <a:lstStyle/>
            <a:p>
              <a:pPr algn="l"/>
              <a:r>
                <a:rPr lang="zh-CN" sz="900" dirty="0">
                  <a:solidFill>
                    <a:srgbClr val="8B8680"/>
                  </a:solidFill>
                  <a:latin typeface="Segoe UI"/>
                  <a:ea typeface="Microsoft YaHei"/>
                  <a:cs typeface="Segoe UI"/>
                </a:rPr>
                <a:t>OMA 2026 · 先锋解构思维</a:t>
              </a:r>
            </a:p>
          </p:txBody>
        </p:sp>
      </p:grpSp>
      <p:grpSp>
        <p:nvGrpSpPr>
          <p:cNvPr id="32" name="Group 32"/>
          <p:cNvGrpSpPr/>
          <p:nvPr/>
        </p:nvGrpSpPr>
        <p:grpSpPr>
          <a:xfrm>
            <a:off x="8286750" y="2000250"/>
            <a:ext cx="3333750" cy="2762250"/>
            <a:chOff x="8286750" y="2000250"/>
            <a:chExt cx="3333750" cy="2762250"/>
          </a:xfrm>
        </p:grpSpPr>
        <p:sp>
          <p:nvSpPr>
            <p:cNvPr id="20" name="Rectangle 20"/>
            <p:cNvSpPr/>
            <p:nvPr/>
          </p:nvSpPr>
          <p:spPr>
            <a:xfrm>
              <a:off x="8286750" y="2000250"/>
              <a:ext cx="3333750" cy="885825"/>
            </a:xfrm>
            <a:prstGeom prst="rect">
              <a:avLst/>
            </a:prstGeom>
            <a:solidFill>
              <a:srgbClr val="1C1C1C"/>
            </a:solidFill>
            <a:ln>
              <a:noFill/>
            </a:ln>
          </p:spPr>
        </p:sp>
        <p:sp>
          <p:nvSpPr>
            <p:cNvPr id="21" name="TextBox 21"/>
            <p:cNvSpPr txBox="1"/>
            <p:nvPr/>
          </p:nvSpPr>
          <p:spPr>
            <a:xfrm>
              <a:off x="8444865" y="2048828"/>
              <a:ext cx="1003287" cy="518160"/>
            </a:xfrm>
            <a:prstGeom prst="rect">
              <a:avLst/>
            </a:prstGeom>
            <a:noFill/>
            <a:ln>
              <a:noFill/>
            </a:ln>
          </p:spPr>
          <p:txBody>
            <a:bodyPr wrap="none" lIns="0" tIns="0" rIns="0" bIns="0" anchor="t" anchorCtr="0">
              <a:spAutoFit/>
            </a:bodyPr>
            <a:lstStyle/>
            <a:p>
              <a:pPr algn="l"/>
              <a:r>
                <a:rPr lang="zh-CN" sz="2550" b="1" dirty="0">
                  <a:solidFill>
                    <a:srgbClr val="E8C788"/>
                  </a:solidFill>
                  <a:latin typeface="Georgia"/>
                  <a:ea typeface="SimSun"/>
                  <a:cs typeface="Georgia"/>
                </a:rPr>
                <a:t>$82M</a:t>
              </a:r>
            </a:p>
          </p:txBody>
        </p:sp>
        <p:sp>
          <p:nvSpPr>
            <p:cNvPr id="22" name="TextBox 22"/>
            <p:cNvSpPr txBox="1"/>
            <p:nvPr/>
          </p:nvSpPr>
          <p:spPr>
            <a:xfrm>
              <a:off x="8464868" y="2542699"/>
              <a:ext cx="1277874" cy="198120"/>
            </a:xfrm>
            <a:prstGeom prst="rect">
              <a:avLst/>
            </a:prstGeom>
            <a:noFill/>
            <a:ln>
              <a:noFill/>
            </a:ln>
          </p:spPr>
          <p:txBody>
            <a:bodyPr wrap="none" lIns="0" tIns="0" rIns="0" bIns="0" anchor="t" anchorCtr="0">
              <a:spAutoFit/>
            </a:bodyPr>
            <a:lstStyle/>
            <a:p>
              <a:pPr algn="l"/>
              <a:r>
                <a:rPr lang="zh-CN" sz="975" dirty="0">
                  <a:solidFill>
                    <a:srgbClr val="D4CFC4"/>
                  </a:solidFill>
                  <a:latin typeface="Segoe UI"/>
                  <a:ea typeface="Microsoft YaHei"/>
                  <a:cs typeface="Segoe UI"/>
                </a:rPr>
                <a:t>总投资 8200 万美元</a:t>
              </a:r>
            </a:p>
          </p:txBody>
        </p:sp>
        <p:sp>
          <p:nvSpPr>
            <p:cNvPr id="23" name="TextBox 23"/>
            <p:cNvSpPr txBox="1"/>
            <p:nvPr/>
          </p:nvSpPr>
          <p:spPr>
            <a:xfrm>
              <a:off x="8466772" y="2749391"/>
              <a:ext cx="1340334"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U.S. Dollar · 2026 开放</a:t>
              </a:r>
            </a:p>
          </p:txBody>
        </p:sp>
        <p:sp>
          <p:nvSpPr>
            <p:cNvPr id="24" name="Rectangle 24"/>
            <p:cNvSpPr/>
            <p:nvPr/>
          </p:nvSpPr>
          <p:spPr>
            <a:xfrm>
              <a:off x="8286750" y="2933700"/>
              <a:ext cx="3333750" cy="885825"/>
            </a:xfrm>
            <a:prstGeom prst="rect">
              <a:avLst/>
            </a:prstGeom>
            <a:solidFill>
              <a:srgbClr val="EDE8DE"/>
            </a:solidFill>
            <a:ln>
              <a:noFill/>
            </a:ln>
          </p:spPr>
        </p:sp>
        <p:sp>
          <p:nvSpPr>
            <p:cNvPr id="25" name="TextBox 25"/>
            <p:cNvSpPr txBox="1"/>
            <p:nvPr/>
          </p:nvSpPr>
          <p:spPr>
            <a:xfrm>
              <a:off x="8444865" y="2982278"/>
              <a:ext cx="1472546" cy="518160"/>
            </a:xfrm>
            <a:prstGeom prst="rect">
              <a:avLst/>
            </a:prstGeom>
            <a:noFill/>
            <a:ln>
              <a:noFill/>
            </a:ln>
          </p:spPr>
          <p:txBody>
            <a:bodyPr wrap="none" lIns="0" tIns="0" rIns="0" bIns="0" anchor="t" anchorCtr="0">
              <a:spAutoFit/>
            </a:bodyPr>
            <a:lstStyle/>
            <a:p>
              <a:pPr algn="l"/>
              <a:r>
                <a:rPr lang="zh-CN" sz="2550" b="1" dirty="0">
                  <a:solidFill>
                    <a:srgbClr val="1C1C1C"/>
                  </a:solidFill>
                  <a:latin typeface="Georgia"/>
                  <a:ea typeface="SimSun"/>
                  <a:cs typeface="Georgia"/>
                </a:rPr>
                <a:t>5,574 ㎡</a:t>
              </a:r>
            </a:p>
          </p:txBody>
        </p:sp>
        <p:sp>
          <p:nvSpPr>
            <p:cNvPr id="26" name="TextBox 26"/>
            <p:cNvSpPr txBox="1"/>
            <p:nvPr/>
          </p:nvSpPr>
          <p:spPr>
            <a:xfrm>
              <a:off x="8464868" y="3476149"/>
              <a:ext cx="879157"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新增建筑面积</a:t>
              </a:r>
            </a:p>
          </p:txBody>
        </p:sp>
        <p:sp>
          <p:nvSpPr>
            <p:cNvPr id="27" name="TextBox 27"/>
            <p:cNvSpPr txBox="1"/>
            <p:nvPr/>
          </p:nvSpPr>
          <p:spPr>
            <a:xfrm>
              <a:off x="8466772" y="3682841"/>
              <a:ext cx="1515046"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60,000 sq ft 全新展示空间</a:t>
              </a:r>
            </a:p>
          </p:txBody>
        </p:sp>
        <p:sp>
          <p:nvSpPr>
            <p:cNvPr id="28" name="Rectangle 28"/>
            <p:cNvSpPr/>
            <p:nvPr/>
          </p:nvSpPr>
          <p:spPr>
            <a:xfrm>
              <a:off x="8286750" y="3867150"/>
              <a:ext cx="3333750" cy="895350"/>
            </a:xfrm>
            <a:prstGeom prst="rect">
              <a:avLst/>
            </a:prstGeom>
            <a:solidFill>
              <a:srgbClr val="B8935A"/>
            </a:solidFill>
            <a:ln>
              <a:noFill/>
            </a:ln>
          </p:spPr>
        </p:sp>
        <p:sp>
          <p:nvSpPr>
            <p:cNvPr id="29" name="TextBox 29"/>
            <p:cNvSpPr txBox="1"/>
            <p:nvPr/>
          </p:nvSpPr>
          <p:spPr>
            <a:xfrm>
              <a:off x="8460105" y="4064318"/>
              <a:ext cx="1838373" cy="274320"/>
            </a:xfrm>
            <a:prstGeom prst="rect">
              <a:avLst/>
            </a:prstGeom>
            <a:noFill/>
            <a:ln>
              <a:noFill/>
            </a:ln>
          </p:spPr>
          <p:txBody>
            <a:bodyPr wrap="none" lIns="0" tIns="0" rIns="0" bIns="0" anchor="t" anchorCtr="0">
              <a:spAutoFit/>
            </a:bodyPr>
            <a:lstStyle/>
            <a:p>
              <a:pPr algn="l"/>
              <a:r>
                <a:rPr lang="zh-CN" sz="1350" i="1" dirty="0">
                  <a:solidFill>
                    <a:srgbClr val="1C1C1C"/>
                  </a:solidFill>
                  <a:latin typeface="Georgia"/>
                  <a:ea typeface="KaiTi"/>
                  <a:cs typeface="Georgia"/>
                </a:rPr>
                <a:t>迭代更新 · 兼容并蓄</a:t>
              </a:r>
            </a:p>
          </p:txBody>
        </p:sp>
        <p:sp>
          <p:nvSpPr>
            <p:cNvPr id="30" name="TextBox 30"/>
            <p:cNvSpPr txBox="1"/>
            <p:nvPr/>
          </p:nvSpPr>
          <p:spPr>
            <a:xfrm>
              <a:off x="8465820" y="4360545"/>
              <a:ext cx="1935385" cy="182880"/>
            </a:xfrm>
            <a:prstGeom prst="rect">
              <a:avLst/>
            </a:prstGeom>
            <a:noFill/>
            <a:ln>
              <a:noFill/>
            </a:ln>
          </p:spPr>
          <p:txBody>
            <a:bodyPr wrap="none" lIns="0" tIns="0" rIns="0" bIns="0" anchor="t" anchorCtr="0">
              <a:spAutoFit/>
            </a:bodyPr>
            <a:lstStyle/>
            <a:p>
              <a:pPr algn="l"/>
              <a:r>
                <a:rPr lang="zh-CN" sz="900" dirty="0">
                  <a:solidFill>
                    <a:srgbClr val="1C1C1C"/>
                  </a:solidFill>
                  <a:latin typeface="Segoe UI"/>
                  <a:ea typeface="Microsoft YaHei"/>
                  <a:cs typeface="Segoe UI"/>
                </a:rPr>
                <a:t>OMA 先锋解构 × SANAA 轻盈通透</a:t>
              </a:r>
            </a:p>
          </p:txBody>
        </p:sp>
        <p:sp>
          <p:nvSpPr>
            <p:cNvPr id="31" name="TextBox 31"/>
            <p:cNvSpPr txBox="1"/>
            <p:nvPr/>
          </p:nvSpPr>
          <p:spPr>
            <a:xfrm>
              <a:off x="8465820" y="4531995"/>
              <a:ext cx="1205865" cy="182880"/>
            </a:xfrm>
            <a:prstGeom prst="rect">
              <a:avLst/>
            </a:prstGeom>
            <a:noFill/>
            <a:ln>
              <a:noFill/>
            </a:ln>
          </p:spPr>
          <p:txBody>
            <a:bodyPr wrap="none" lIns="0" tIns="0" rIns="0" bIns="0" anchor="t" anchorCtr="0">
              <a:spAutoFit/>
            </a:bodyPr>
            <a:lstStyle/>
            <a:p>
              <a:pPr algn="l"/>
              <a:r>
                <a:rPr lang="zh-CN" sz="900" dirty="0">
                  <a:solidFill>
                    <a:srgbClr val="1C1C1C"/>
                  </a:solidFill>
                  <a:latin typeface="Segoe UI"/>
                  <a:ea typeface="Microsoft YaHei"/>
                  <a:cs typeface="Segoe UI"/>
                </a:rPr>
                <a:t>百年美术馆获新活力</a:t>
              </a:r>
            </a:p>
          </p:txBody>
        </p:sp>
      </p:grpSp>
      <p:grpSp>
        <p:nvGrpSpPr>
          <p:cNvPr id="36" name="Group 36"/>
          <p:cNvGrpSpPr/>
          <p:nvPr/>
        </p:nvGrpSpPr>
        <p:grpSpPr>
          <a:xfrm>
            <a:off x="571500" y="5524500"/>
            <a:ext cx="7524750" cy="1047750"/>
            <a:chOff x="571500" y="5524500"/>
            <a:chExt cx="7524750" cy="1047750"/>
          </a:xfrm>
        </p:grpSpPr>
        <p:pic>
          <p:nvPicPr>
            <p:cNvPr id="33" name="Image 33"/>
            <p:cNvPicPr>
              <a:picLocks noChangeAspect="1"/>
            </p:cNvPicPr>
            <p:nvPr/>
          </p:nvPicPr>
          <p:blipFill>
            <a:blip r:embed="rId4"/>
            <a:srcRect l="0" t="37633" r="0" b="37633"/>
            <a:stretch>
              <a:fillRect/>
            </a:stretch>
          </p:blipFill>
          <p:spPr>
            <a:xfrm>
              <a:off x="571500" y="5524500"/>
              <a:ext cx="7524750" cy="1047750"/>
            </a:xfrm>
            <a:prstGeom prst="rect">
              <a:avLst/>
            </a:prstGeom>
          </p:spPr>
        </p:pic>
        <p:sp>
          <p:nvSpPr>
            <p:cNvPr id="34" name="Line 34"/>
            <p:cNvSpPr/>
            <p:nvPr/>
          </p:nvSpPr>
          <p:spPr>
            <a:xfrm>
              <a:off x="571500" y="5524500"/>
              <a:ext cx="9525" cy="381000"/>
            </a:xfrm>
            <a:custGeom>
              <a:avLst/>
              <a:gdLst/>
              <a:ahLst/>
              <a:cxnLst/>
              <a:rect l="l" t="t" r="r" b="b"/>
              <a:pathLst>
                <a:path w="9525" h="381000">
                  <a:moveTo>
                    <a:pt x="0" y="0"/>
                  </a:moveTo>
                  <a:lnTo>
                    <a:pt x="0" y="381000"/>
                  </a:lnTo>
                </a:path>
              </a:pathLst>
            </a:custGeom>
            <a:noFill/>
            <a:ln w="28575">
              <a:solidFill>
                <a:srgbClr val="B8935A"/>
              </a:solidFill>
            </a:ln>
          </p:spPr>
        </p:sp>
        <p:sp>
          <p:nvSpPr>
            <p:cNvPr id="35" name="TextBox 35"/>
            <p:cNvSpPr txBox="1"/>
            <p:nvPr/>
          </p:nvSpPr>
          <p:spPr>
            <a:xfrm>
              <a:off x="711518" y="5666899"/>
              <a:ext cx="3284272" cy="198120"/>
            </a:xfrm>
            <a:prstGeom prst="rect">
              <a:avLst/>
            </a:prstGeom>
            <a:noFill/>
            <a:ln>
              <a:noFill/>
            </a:ln>
          </p:spPr>
          <p:txBody>
            <a:bodyPr wrap="none" lIns="0" tIns="0" rIns="0" bIns="0" anchor="t" anchorCtr="0">
              <a:spAutoFit/>
            </a:bodyPr>
            <a:lstStyle/>
            <a:p>
              <a:pPr algn="l"/>
              <a:r>
                <a:rPr lang="zh-CN" sz="975" b="1" dirty="0">
                  <a:solidFill>
                    <a:srgbClr val="F5F2EC"/>
                  </a:solidFill>
                  <a:latin typeface="Segoe UI"/>
                  <a:ea typeface="Microsoft YaHei"/>
                  <a:cs typeface="Segoe UI"/>
                </a:rPr>
                <a:t>OMA 体块模型 · 通透立面 + 错落空间 + 开放布局</a:t>
              </a:r>
            </a:p>
          </p:txBody>
        </p:sp>
      </p:grpSp>
      <p:grpSp>
        <p:nvGrpSpPr>
          <p:cNvPr id="40" name="Group 40"/>
          <p:cNvGrpSpPr/>
          <p:nvPr/>
        </p:nvGrpSpPr>
        <p:grpSpPr>
          <a:xfrm>
            <a:off x="8272462" y="5593556"/>
            <a:ext cx="850106" cy="647700"/>
            <a:chOff x="8272462" y="5593556"/>
            <a:chExt cx="850106" cy="647700"/>
          </a:xfrm>
        </p:grpSpPr>
        <p:sp>
          <p:nvSpPr>
            <p:cNvPr id="37" name="TextBox 37"/>
            <p:cNvSpPr txBox="1"/>
            <p:nvPr/>
          </p:nvSpPr>
          <p:spPr>
            <a:xfrm>
              <a:off x="8272462" y="5593556"/>
              <a:ext cx="850106" cy="228600"/>
            </a:xfrm>
            <a:prstGeom prst="rect">
              <a:avLst/>
            </a:prstGeom>
            <a:noFill/>
            <a:ln>
              <a:noFill/>
            </a:ln>
          </p:spPr>
          <p:txBody>
            <a:bodyPr wrap="none" lIns="0" tIns="0" rIns="0" bIns="0" anchor="t" anchorCtr="0">
              <a:spAutoFit/>
            </a:bodyPr>
            <a:lstStyle/>
            <a:p>
              <a:pPr algn="l"/>
              <a:r>
                <a:rPr lang="zh-CN" sz="1125" i="1" dirty="0">
                  <a:solidFill>
                    <a:srgbClr val="1C1C1C"/>
                  </a:solidFill>
                  <a:latin typeface="Times New Roman"/>
                  <a:ea typeface="KaiTi"/>
                  <a:cs typeface="Times New Roman"/>
                </a:rPr>
                <a:t>让城市街景</a:t>
              </a:r>
            </a:p>
          </p:txBody>
        </p:sp>
        <p:sp>
          <p:nvSpPr>
            <p:cNvPr id="38" name="TextBox 38"/>
            <p:cNvSpPr txBox="1"/>
            <p:nvPr/>
          </p:nvSpPr>
          <p:spPr>
            <a:xfrm>
              <a:off x="8272462" y="5803106"/>
              <a:ext cx="850106" cy="228600"/>
            </a:xfrm>
            <a:prstGeom prst="rect">
              <a:avLst/>
            </a:prstGeom>
            <a:noFill/>
            <a:ln>
              <a:noFill/>
            </a:ln>
          </p:spPr>
          <p:txBody>
            <a:bodyPr wrap="none" lIns="0" tIns="0" rIns="0" bIns="0" anchor="t" anchorCtr="0">
              <a:spAutoFit/>
            </a:bodyPr>
            <a:lstStyle/>
            <a:p>
              <a:pPr algn="l"/>
              <a:r>
                <a:rPr lang="zh-CN" sz="1125" i="1" dirty="0">
                  <a:solidFill>
                    <a:srgbClr val="1C1C1C"/>
                  </a:solidFill>
                  <a:latin typeface="Times New Roman"/>
                  <a:ea typeface="KaiTi"/>
                  <a:cs typeface="Times New Roman"/>
                </a:rPr>
                <a:t>与艺术空间</a:t>
              </a:r>
            </a:p>
          </p:txBody>
        </p:sp>
        <p:sp>
          <p:nvSpPr>
            <p:cNvPr id="39" name="TextBox 39"/>
            <p:cNvSpPr txBox="1"/>
            <p:nvPr/>
          </p:nvSpPr>
          <p:spPr>
            <a:xfrm>
              <a:off x="8272462" y="6012656"/>
              <a:ext cx="685800" cy="228600"/>
            </a:xfrm>
            <a:prstGeom prst="rect">
              <a:avLst/>
            </a:prstGeom>
            <a:noFill/>
            <a:ln>
              <a:noFill/>
            </a:ln>
          </p:spPr>
          <p:txBody>
            <a:bodyPr wrap="none" lIns="0" tIns="0" rIns="0" bIns="0" anchor="t" anchorCtr="0">
              <a:spAutoFit/>
            </a:bodyPr>
            <a:lstStyle/>
            <a:p>
              <a:pPr algn="l"/>
              <a:r>
                <a:rPr lang="zh-CN" sz="1125" i="1" dirty="0">
                  <a:solidFill>
                    <a:srgbClr val="1C1C1C"/>
                  </a:solidFill>
                  <a:latin typeface="Times New Roman"/>
                  <a:ea typeface="KaiTi"/>
                  <a:cs typeface="Times New Roman"/>
                </a:rPr>
                <a:t>相互渗透</a:t>
              </a:r>
            </a:p>
          </p:txBody>
        </p:sp>
      </p:grpSp>
      <p:grpSp>
        <p:nvGrpSpPr>
          <p:cNvPr id="44" name="Group 44"/>
          <p:cNvGrpSpPr/>
          <p:nvPr/>
        </p:nvGrpSpPr>
        <p:grpSpPr>
          <a:xfrm>
            <a:off x="561022" y="6667500"/>
            <a:ext cx="11069955" cy="221456"/>
            <a:chOff x="561022" y="6667500"/>
            <a:chExt cx="11069955" cy="221456"/>
          </a:xfrm>
        </p:grpSpPr>
        <p:sp>
          <p:nvSpPr>
            <p:cNvPr id="41" name="Line 41"/>
            <p:cNvSpPr/>
            <p:nvPr/>
          </p:nvSpPr>
          <p:spPr>
            <a:xfrm>
              <a:off x="571500" y="6667500"/>
              <a:ext cx="11049000" cy="9525"/>
            </a:xfrm>
            <a:custGeom>
              <a:avLst/>
              <a:gdLst/>
              <a:ahLst/>
              <a:cxnLst/>
              <a:rect l="l" t="t" r="r" b="b"/>
              <a:pathLst>
                <a:path w="11049000" h="9525">
                  <a:moveTo>
                    <a:pt x="0" y="0"/>
                  </a:moveTo>
                  <a:lnTo>
                    <a:pt x="11049000" y="0"/>
                  </a:lnTo>
                </a:path>
              </a:pathLst>
            </a:custGeom>
            <a:noFill/>
            <a:ln w="9525">
              <a:solidFill>
                <a:srgbClr val="D4CFC4"/>
              </a:solidFill>
            </a:ln>
          </p:spPr>
        </p:sp>
        <p:sp>
          <p:nvSpPr>
            <p:cNvPr id="42" name="TextBox 42"/>
            <p:cNvSpPr txBox="1"/>
            <p:nvPr/>
          </p:nvSpPr>
          <p:spPr>
            <a:xfrm>
              <a:off x="561022" y="6721316"/>
              <a:ext cx="2780205"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图源 · OMA / 摄影 Dean Kaufman · Jason O'Rear</a:t>
              </a:r>
            </a:p>
          </p:txBody>
        </p:sp>
        <p:sp>
          <p:nvSpPr>
            <p:cNvPr id="43" name="TextBox 43"/>
            <p:cNvSpPr txBox="1"/>
            <p:nvPr/>
          </p:nvSpPr>
          <p:spPr>
            <a:xfrm>
              <a:off x="11266622" y="6721316"/>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07 / 11</a:t>
              </a:r>
            </a:p>
          </p:txBody>
        </p:sp>
      </p:grpSp>
    </p:spTree>
  </p:cSld>
  <p:clrMapOvr>
    <a:masterClrMapping/>
  </p:clrMapOvr>
  <p:transition xmlns:p14="http://schemas.microsoft.com/office/powerpoint/2010/main" p14:dur="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5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50"/>
                                        <p:tgtEl>
                                          <p:spTgt spid="19"/>
                                        </p:tgtEl>
                                      </p:cBhvr>
                                    </p:animEffect>
                                  </p:childTnLst>
                                </p:cTn>
                              </p:par>
                            </p:childTnLst>
                          </p:cTn>
                        </p:par>
                        <p:par>
                          <p:cTn id="12" fill="hold">
                            <p:stCondLst>
                              <p:cond delay="185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600"/>
                                        <p:tgtEl>
                                          <p:spTgt spid="32"/>
                                        </p:tgtEl>
                                      </p:cBhvr>
                                    </p:animEffect>
                                  </p:childTnLst>
                                </p:cTn>
                              </p:par>
                            </p:childTnLst>
                          </p:cTn>
                        </p:par>
                        <p:par>
                          <p:cTn id="16" fill="hold">
                            <p:stCondLst>
                              <p:cond delay="2700"/>
                            </p:stCondLst>
                            <p:childTnLst>
                              <p:par>
                                <p:cTn id="17" presetID="22" presetClass="entr" presetSubtype="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700"/>
                                        <p:tgtEl>
                                          <p:spTgt spid="36"/>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32" grpId="0"/>
      <p:bldP spid="36"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8" name="Group 8"/>
          <p:cNvGrpSpPr/>
          <p:nvPr/>
        </p:nvGrpSpPr>
        <p:grpSpPr>
          <a:xfrm>
            <a:off x="529590" y="458152"/>
            <a:ext cx="5852941" cy="1623060"/>
            <a:chOff x="529590" y="458152"/>
            <a:chExt cx="5852941" cy="1623060"/>
          </a:xfrm>
        </p:grpSpPr>
        <p:sp>
          <p:nvSpPr>
            <p:cNvPr id="3" name="TextBox 3"/>
            <p:cNvSpPr txBox="1"/>
            <p:nvPr/>
          </p:nvSpPr>
          <p:spPr>
            <a:xfrm>
              <a:off x="558165" y="458152"/>
              <a:ext cx="1376172"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06 · TWENTY YEARS</a:t>
              </a:r>
            </a:p>
          </p:txBody>
        </p:sp>
        <p:sp>
          <p:nvSpPr>
            <p:cNvPr id="4" name="TextBox 4"/>
            <p:cNvSpPr txBox="1"/>
            <p:nvPr/>
          </p:nvSpPr>
          <p:spPr>
            <a:xfrm>
              <a:off x="529590" y="767715"/>
              <a:ext cx="5852941" cy="670560"/>
            </a:xfrm>
            <a:prstGeom prst="rect">
              <a:avLst/>
            </a:prstGeom>
            <a:noFill/>
            <a:ln>
              <a:noFill/>
            </a:ln>
          </p:spPr>
          <p:txBody>
            <a:bodyPr wrap="none" lIns="0" tIns="0" rIns="0" bIns="0" anchor="t" anchorCtr="0">
              <a:spAutoFit/>
            </a:bodyPr>
            <a:lstStyle/>
            <a:p>
              <a:pPr algn="l"/>
              <a:r>
                <a:rPr lang="zh-CN" sz="3300" b="1" dirty="0">
                  <a:solidFill>
                    <a:srgbClr val="1C1C1C"/>
                  </a:solidFill>
                  <a:latin typeface="Georgia"/>
                  <a:ea typeface="Microsoft YaHei"/>
                  <a:cs typeface="Georgia"/>
                </a:rPr>
                <a:t>20 年打磨的诗意艺术方舟</a:t>
              </a:r>
            </a:p>
          </p:txBody>
        </p:sp>
        <p:sp>
          <p:nvSpPr>
            <p:cNvPr id="5" name="Line 5"/>
            <p:cNvSpPr/>
            <p:nvPr/>
          </p:nvSpPr>
          <p:spPr>
            <a:xfrm>
              <a:off x="571500" y="1409700"/>
              <a:ext cx="1143000" cy="9525"/>
            </a:xfrm>
            <a:custGeom>
              <a:avLst/>
              <a:gdLst/>
              <a:ahLst/>
              <a:cxnLst/>
              <a:rect l="l" t="t" r="r" b="b"/>
              <a:pathLst>
                <a:path w="1143000" h="9525">
                  <a:moveTo>
                    <a:pt x="0" y="0"/>
                  </a:moveTo>
                  <a:lnTo>
                    <a:pt x="1143000" y="0"/>
                  </a:lnTo>
                </a:path>
              </a:pathLst>
            </a:custGeom>
            <a:noFill/>
            <a:ln w="28575">
              <a:solidFill>
                <a:srgbClr val="B8935A"/>
              </a:solidFill>
            </a:ln>
          </p:spPr>
        </p:sp>
        <p:sp>
          <p:nvSpPr>
            <p:cNvPr id="6" name="TextBox 6"/>
            <p:cNvSpPr txBox="1"/>
            <p:nvPr/>
          </p:nvSpPr>
          <p:spPr>
            <a:xfrm>
              <a:off x="554355" y="1606868"/>
              <a:ext cx="4835319" cy="274320"/>
            </a:xfrm>
            <a:prstGeom prst="rect">
              <a:avLst/>
            </a:prstGeom>
            <a:noFill/>
            <a:ln>
              <a:noFill/>
            </a:ln>
          </p:spPr>
          <p:txBody>
            <a:bodyPr wrap="none" lIns="0" tIns="0" rIns="0" bIns="0" anchor="t" anchorCtr="0">
              <a:spAutoFit/>
            </a:bodyPr>
            <a:lstStyle/>
            <a:p>
              <a:pPr algn="l"/>
              <a:r>
                <a:rPr lang="zh-CN" sz="1350" dirty="0">
                  <a:solidFill>
                    <a:srgbClr val="5C5852"/>
                  </a:solidFill>
                  <a:latin typeface="Segoe UI"/>
                  <a:ea typeface="Microsoft YaHei"/>
                  <a:cs typeface="Segoe UI"/>
                </a:rPr>
                <a:t>彼得·卒姆托 · LACMA 大卫·格芬画廊 · 2026.5.4 开放</a:t>
              </a:r>
            </a:p>
          </p:txBody>
        </p:sp>
        <p:sp>
          <p:nvSpPr>
            <p:cNvPr id="7" name="TextBox 7"/>
            <p:cNvSpPr txBox="1"/>
            <p:nvPr/>
          </p:nvSpPr>
          <p:spPr>
            <a:xfrm>
              <a:off x="558165" y="1867852"/>
              <a:ext cx="3500104" cy="213360"/>
            </a:xfrm>
            <a:prstGeom prst="rect">
              <a:avLst/>
            </a:prstGeom>
            <a:noFill/>
            <a:ln>
              <a:noFill/>
            </a:ln>
          </p:spPr>
          <p:txBody>
            <a:bodyPr wrap="none" lIns="0" tIns="0" rIns="0" bIns="0" anchor="t" anchorCtr="0">
              <a:spAutoFit/>
            </a:bodyPr>
            <a:lstStyle/>
            <a:p>
              <a:pPr algn="l"/>
              <a:r>
                <a:rPr lang="zh-CN" sz="1050" dirty="0">
                  <a:solidFill>
                    <a:srgbClr val="8B8680"/>
                  </a:solidFill>
                  <a:latin typeface="Segoe UI"/>
                  <a:ea typeface="Microsoft YaHei"/>
                  <a:cs typeface="Segoe UI"/>
                </a:rPr>
                <a:t>2009 年普利兹克奖 · 横跨洛杉矶威尔希尔大道之上</a:t>
              </a:r>
            </a:p>
          </p:txBody>
        </p:sp>
      </p:grpSp>
      <p:grpSp>
        <p:nvGrpSpPr>
          <p:cNvPr id="12" name="Group 12"/>
          <p:cNvGrpSpPr/>
          <p:nvPr/>
        </p:nvGrpSpPr>
        <p:grpSpPr>
          <a:xfrm>
            <a:off x="0" y="2286000"/>
            <a:ext cx="12192000" cy="2476500"/>
            <a:chOff x="0" y="2286000"/>
            <a:chExt cx="12192000" cy="2476500"/>
          </a:xfrm>
        </p:grpSpPr>
        <p:pic>
          <p:nvPicPr>
            <p:cNvPr id="9" name="Image 9"/>
            <p:cNvPicPr>
              <a:picLocks noChangeAspect="1"/>
            </p:cNvPicPr>
            <p:nvPr/>
          </p:nvPicPr>
          <p:blipFill>
            <a:blip r:embed="rId2"/>
            <a:srcRect l="0" t="34766" r="0" b="34766"/>
            <a:stretch>
              <a:fillRect/>
            </a:stretch>
          </p:blipFill>
          <p:spPr>
            <a:xfrm>
              <a:off x="0" y="2286000"/>
              <a:ext cx="12192000" cy="2476500"/>
            </a:xfrm>
            <a:prstGeom prst="rect">
              <a:avLst/>
            </a:prstGeom>
          </p:spPr>
        </p:pic>
        <p:sp>
          <p:nvSpPr>
            <p:cNvPr id="10" name="Rectangle 10"/>
            <p:cNvSpPr/>
            <p:nvPr/>
          </p:nvSpPr>
          <p:spPr>
            <a:xfrm>
              <a:off x="571500" y="4419600"/>
              <a:ext cx="1524000" cy="304800"/>
            </a:xfrm>
            <a:prstGeom prst="rect">
              <a:avLst/>
            </a:prstGeom>
            <a:solidFill>
              <a:srgbClr val="1C1C1C"/>
            </a:solidFill>
            <a:ln>
              <a:noFill/>
            </a:ln>
          </p:spPr>
        </p:sp>
        <p:sp>
          <p:nvSpPr>
            <p:cNvPr id="11" name="TextBox 11"/>
            <p:cNvSpPr txBox="1"/>
            <p:nvPr/>
          </p:nvSpPr>
          <p:spPr>
            <a:xfrm>
              <a:off x="711518" y="4523899"/>
              <a:ext cx="1056444" cy="198120"/>
            </a:xfrm>
            <a:prstGeom prst="rect">
              <a:avLst/>
            </a:prstGeom>
            <a:noFill/>
            <a:ln>
              <a:noFill/>
            </a:ln>
          </p:spPr>
          <p:txBody>
            <a:bodyPr wrap="none" lIns="0" tIns="0" rIns="0" bIns="0" anchor="t" anchorCtr="0">
              <a:spAutoFit/>
            </a:bodyPr>
            <a:lstStyle/>
            <a:p>
              <a:pPr algn="l"/>
              <a:r>
                <a:rPr lang="zh-CN" sz="975" b="1" dirty="0">
                  <a:solidFill>
                    <a:srgbClr val="E8C788"/>
                  </a:solidFill>
                  <a:latin typeface="Georgia"/>
                  <a:ea typeface="SimSun"/>
                  <a:cs typeface="Georgia"/>
                </a:rPr>
                <a:t>SUSPENDED ARK</a:t>
              </a:r>
            </a:p>
          </p:txBody>
        </p:sp>
      </p:grpSp>
      <p:grpSp>
        <p:nvGrpSpPr>
          <p:cNvPr id="25" name="Group 25"/>
          <p:cNvGrpSpPr/>
          <p:nvPr/>
        </p:nvGrpSpPr>
        <p:grpSpPr>
          <a:xfrm>
            <a:off x="571500" y="5143500"/>
            <a:ext cx="8598623" cy="1007269"/>
            <a:chOff x="571500" y="5143500"/>
            <a:chExt cx="8598623" cy="1007269"/>
          </a:xfrm>
        </p:grpSpPr>
        <p:sp>
          <p:nvSpPr>
            <p:cNvPr id="13" name="Line 13"/>
            <p:cNvSpPr/>
            <p:nvPr/>
          </p:nvSpPr>
          <p:spPr>
            <a:xfrm>
              <a:off x="571500" y="5143500"/>
              <a:ext cx="9525" cy="952500"/>
            </a:xfrm>
            <a:custGeom>
              <a:avLst/>
              <a:gdLst/>
              <a:ahLst/>
              <a:cxnLst/>
              <a:rect l="l" t="t" r="r" b="b"/>
              <a:pathLst>
                <a:path w="9525" h="952500">
                  <a:moveTo>
                    <a:pt x="0" y="0"/>
                  </a:moveTo>
                  <a:lnTo>
                    <a:pt x="0" y="952500"/>
                  </a:lnTo>
                </a:path>
              </a:pathLst>
            </a:custGeom>
            <a:noFill/>
            <a:ln w="19050">
              <a:solidFill>
                <a:srgbClr val="B8935A"/>
              </a:solidFill>
            </a:ln>
          </p:spPr>
        </p:sp>
        <p:sp>
          <p:nvSpPr>
            <p:cNvPr id="14" name="TextBox 14"/>
            <p:cNvSpPr txBox="1"/>
            <p:nvPr/>
          </p:nvSpPr>
          <p:spPr>
            <a:xfrm>
              <a:off x="749618" y="5304949"/>
              <a:ext cx="416362" cy="198120"/>
            </a:xfrm>
            <a:prstGeom prst="rect">
              <a:avLst/>
            </a:prstGeom>
            <a:noFill/>
            <a:ln>
              <a:noFill/>
            </a:ln>
          </p:spPr>
          <p:txBody>
            <a:bodyPr wrap="none" lIns="0" tIns="0" rIns="0" bIns="0" anchor="t" anchorCtr="0">
              <a:spAutoFit/>
            </a:bodyPr>
            <a:lstStyle/>
            <a:p>
              <a:pPr algn="l"/>
              <a:r>
                <a:rPr lang="zh-CN" sz="975" dirty="0">
                  <a:solidFill>
                    <a:srgbClr val="B8935A"/>
                  </a:solidFill>
                  <a:latin typeface="Georgia"/>
                  <a:ea typeface="SimSun"/>
                  <a:cs typeface="Georgia"/>
                </a:rPr>
                <a:t>SCALE</a:t>
              </a:r>
            </a:p>
          </p:txBody>
        </p:sp>
        <p:sp>
          <p:nvSpPr>
            <p:cNvPr id="15" name="TextBox 15"/>
            <p:cNvSpPr txBox="1"/>
            <p:nvPr/>
          </p:nvSpPr>
          <p:spPr>
            <a:xfrm>
              <a:off x="731520" y="5532120"/>
              <a:ext cx="1146696" cy="487680"/>
            </a:xfrm>
            <a:prstGeom prst="rect">
              <a:avLst/>
            </a:prstGeom>
            <a:noFill/>
            <a:ln>
              <a:noFill/>
            </a:ln>
          </p:spPr>
          <p:txBody>
            <a:bodyPr wrap="none" lIns="0" tIns="0" rIns="0" bIns="0" anchor="t" anchorCtr="0">
              <a:spAutoFit/>
            </a:bodyPr>
            <a:lstStyle/>
            <a:p>
              <a:pPr algn="l"/>
              <a:r>
                <a:rPr lang="zh-CN" sz="2400" b="1" dirty="0">
                  <a:solidFill>
                    <a:srgbClr val="1C1C1C"/>
                  </a:solidFill>
                  <a:latin typeface="Georgia"/>
                  <a:ea typeface="SimSun"/>
                  <a:cs typeface="Georgia"/>
                </a:rPr>
                <a:t>$724M</a:t>
              </a:r>
            </a:p>
          </p:txBody>
        </p:sp>
        <p:sp>
          <p:nvSpPr>
            <p:cNvPr id="16" name="TextBox 16"/>
            <p:cNvSpPr txBox="1"/>
            <p:nvPr/>
          </p:nvSpPr>
          <p:spPr>
            <a:xfrm>
              <a:off x="749618" y="5952649"/>
              <a:ext cx="1847469"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7.24 亿美元投资 · 32,293 ㎡</a:t>
              </a:r>
            </a:p>
          </p:txBody>
        </p:sp>
        <p:sp>
          <p:nvSpPr>
            <p:cNvPr id="17" name="Line 17"/>
            <p:cNvSpPr/>
            <p:nvPr/>
          </p:nvSpPr>
          <p:spPr>
            <a:xfrm>
              <a:off x="3429000" y="5143500"/>
              <a:ext cx="9525" cy="952500"/>
            </a:xfrm>
            <a:custGeom>
              <a:avLst/>
              <a:gdLst/>
              <a:ahLst/>
              <a:cxnLst/>
              <a:rect l="l" t="t" r="r" b="b"/>
              <a:pathLst>
                <a:path w="9525" h="952500">
                  <a:moveTo>
                    <a:pt x="0" y="0"/>
                  </a:moveTo>
                  <a:lnTo>
                    <a:pt x="0" y="952500"/>
                  </a:lnTo>
                </a:path>
              </a:pathLst>
            </a:custGeom>
            <a:noFill/>
            <a:ln w="19050">
              <a:solidFill>
                <a:srgbClr val="B8935A"/>
              </a:solidFill>
            </a:ln>
          </p:spPr>
        </p:sp>
        <p:sp>
          <p:nvSpPr>
            <p:cNvPr id="18" name="TextBox 18"/>
            <p:cNvSpPr txBox="1"/>
            <p:nvPr/>
          </p:nvSpPr>
          <p:spPr>
            <a:xfrm>
              <a:off x="3607118" y="5304949"/>
              <a:ext cx="729639" cy="198120"/>
            </a:xfrm>
            <a:prstGeom prst="rect">
              <a:avLst/>
            </a:prstGeom>
            <a:noFill/>
            <a:ln>
              <a:noFill/>
            </a:ln>
          </p:spPr>
          <p:txBody>
            <a:bodyPr wrap="none" lIns="0" tIns="0" rIns="0" bIns="0" anchor="t" anchorCtr="0">
              <a:spAutoFit/>
            </a:bodyPr>
            <a:lstStyle/>
            <a:p>
              <a:pPr algn="l"/>
              <a:r>
                <a:rPr lang="zh-CN" sz="975" dirty="0">
                  <a:solidFill>
                    <a:srgbClr val="B8935A"/>
                  </a:solidFill>
                  <a:latin typeface="Georgia"/>
                  <a:ea typeface="SimSun"/>
                  <a:cs typeface="Georgia"/>
                </a:rPr>
                <a:t>STRUCTURE</a:t>
              </a:r>
            </a:p>
          </p:txBody>
        </p:sp>
        <p:sp>
          <p:nvSpPr>
            <p:cNvPr id="19" name="TextBox 19"/>
            <p:cNvSpPr txBox="1"/>
            <p:nvPr/>
          </p:nvSpPr>
          <p:spPr>
            <a:xfrm>
              <a:off x="3594735" y="5580698"/>
              <a:ext cx="2441829" cy="396240"/>
            </a:xfrm>
            <a:prstGeom prst="rect">
              <a:avLst/>
            </a:prstGeom>
            <a:noFill/>
            <a:ln>
              <a:noFill/>
            </a:ln>
          </p:spPr>
          <p:txBody>
            <a:bodyPr wrap="none" lIns="0" tIns="0" rIns="0" bIns="0" anchor="t" anchorCtr="0">
              <a:spAutoFit/>
            </a:bodyPr>
            <a:lstStyle/>
            <a:p>
              <a:pPr algn="l"/>
              <a:r>
                <a:rPr lang="zh-CN" sz="1950" b="1" dirty="0">
                  <a:solidFill>
                    <a:srgbClr val="1C1C1C"/>
                  </a:solidFill>
                  <a:latin typeface="Georgia"/>
                  <a:ea typeface="Microsoft YaHei"/>
                  <a:cs typeface="Georgia"/>
                </a:rPr>
                <a:t>七座极简混凝土亭</a:t>
              </a:r>
            </a:p>
          </p:txBody>
        </p:sp>
        <p:sp>
          <p:nvSpPr>
            <p:cNvPr id="20" name="TextBox 20"/>
            <p:cNvSpPr txBox="1"/>
            <p:nvPr/>
          </p:nvSpPr>
          <p:spPr>
            <a:xfrm>
              <a:off x="3607118" y="5952649"/>
              <a:ext cx="1897309"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错落排布 · 横跨繁忙大道之上</a:t>
              </a:r>
            </a:p>
          </p:txBody>
        </p:sp>
        <p:sp>
          <p:nvSpPr>
            <p:cNvPr id="21" name="Line 21"/>
            <p:cNvSpPr/>
            <p:nvPr/>
          </p:nvSpPr>
          <p:spPr>
            <a:xfrm>
              <a:off x="6667500" y="5143500"/>
              <a:ext cx="9525" cy="952500"/>
            </a:xfrm>
            <a:custGeom>
              <a:avLst/>
              <a:gdLst/>
              <a:ahLst/>
              <a:cxnLst/>
              <a:rect l="l" t="t" r="r" b="b"/>
              <a:pathLst>
                <a:path w="9525" h="952500">
                  <a:moveTo>
                    <a:pt x="0" y="0"/>
                  </a:moveTo>
                  <a:lnTo>
                    <a:pt x="0" y="952500"/>
                  </a:lnTo>
                </a:path>
              </a:pathLst>
            </a:custGeom>
            <a:noFill/>
            <a:ln w="19050">
              <a:solidFill>
                <a:srgbClr val="B8935A"/>
              </a:solidFill>
            </a:ln>
          </p:spPr>
        </p:sp>
        <p:sp>
          <p:nvSpPr>
            <p:cNvPr id="22" name="TextBox 22"/>
            <p:cNvSpPr txBox="1"/>
            <p:nvPr/>
          </p:nvSpPr>
          <p:spPr>
            <a:xfrm>
              <a:off x="6845618" y="5304949"/>
              <a:ext cx="765238" cy="198120"/>
            </a:xfrm>
            <a:prstGeom prst="rect">
              <a:avLst/>
            </a:prstGeom>
            <a:noFill/>
            <a:ln>
              <a:noFill/>
            </a:ln>
          </p:spPr>
          <p:txBody>
            <a:bodyPr wrap="none" lIns="0" tIns="0" rIns="0" bIns="0" anchor="t" anchorCtr="0">
              <a:spAutoFit/>
            </a:bodyPr>
            <a:lstStyle/>
            <a:p>
              <a:pPr algn="l"/>
              <a:r>
                <a:rPr lang="zh-CN" sz="975" dirty="0">
                  <a:solidFill>
                    <a:srgbClr val="B8935A"/>
                  </a:solidFill>
                  <a:latin typeface="Georgia"/>
                  <a:ea typeface="SimSun"/>
                  <a:cs typeface="Georgia"/>
                </a:rPr>
                <a:t>CRAFT TIME</a:t>
              </a:r>
            </a:p>
          </p:txBody>
        </p:sp>
        <p:sp>
          <p:nvSpPr>
            <p:cNvPr id="23" name="TextBox 23"/>
            <p:cNvSpPr txBox="1"/>
            <p:nvPr/>
          </p:nvSpPr>
          <p:spPr>
            <a:xfrm>
              <a:off x="6827520" y="5532120"/>
              <a:ext cx="944270" cy="487680"/>
            </a:xfrm>
            <a:prstGeom prst="rect">
              <a:avLst/>
            </a:prstGeom>
            <a:noFill/>
            <a:ln>
              <a:noFill/>
            </a:ln>
          </p:spPr>
          <p:txBody>
            <a:bodyPr wrap="none" lIns="0" tIns="0" rIns="0" bIns="0" anchor="t" anchorCtr="0">
              <a:spAutoFit/>
            </a:bodyPr>
            <a:lstStyle/>
            <a:p>
              <a:pPr algn="l"/>
              <a:r>
                <a:rPr lang="zh-CN" sz="2400" b="1" dirty="0">
                  <a:solidFill>
                    <a:srgbClr val="1C1C1C"/>
                  </a:solidFill>
                  <a:latin typeface="Georgia"/>
                  <a:ea typeface="SimSun"/>
                  <a:cs typeface="Georgia"/>
                </a:rPr>
                <a:t>20 年</a:t>
              </a:r>
            </a:p>
          </p:txBody>
        </p:sp>
        <p:sp>
          <p:nvSpPr>
            <p:cNvPr id="24" name="TextBox 24"/>
            <p:cNvSpPr txBox="1"/>
            <p:nvPr/>
          </p:nvSpPr>
          <p:spPr>
            <a:xfrm>
              <a:off x="6845618" y="5952649"/>
              <a:ext cx="2324505"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反复打磨 · 以极致耐心对抗时代浮躁</a:t>
              </a:r>
            </a:p>
          </p:txBody>
        </p:sp>
      </p:grpSp>
      <p:grpSp>
        <p:nvGrpSpPr>
          <p:cNvPr id="31" name="Group 31"/>
          <p:cNvGrpSpPr/>
          <p:nvPr/>
        </p:nvGrpSpPr>
        <p:grpSpPr>
          <a:xfrm>
            <a:off x="9144000" y="5143500"/>
            <a:ext cx="2476500" cy="1143000"/>
            <a:chOff x="9144000" y="5143500"/>
            <a:chExt cx="2476500" cy="1143000"/>
          </a:xfrm>
        </p:grpSpPr>
        <p:sp>
          <p:nvSpPr>
            <p:cNvPr id="26" name="Rectangle 26"/>
            <p:cNvSpPr/>
            <p:nvPr/>
          </p:nvSpPr>
          <p:spPr>
            <a:xfrm>
              <a:off x="9144000" y="5143500"/>
              <a:ext cx="2476500" cy="1143000"/>
            </a:xfrm>
            <a:prstGeom prst="rect">
              <a:avLst/>
            </a:prstGeom>
            <a:solidFill>
              <a:srgbClr val="1C1C1C"/>
            </a:solidFill>
            <a:ln>
              <a:noFill/>
            </a:ln>
          </p:spPr>
        </p:sp>
        <p:sp>
          <p:nvSpPr>
            <p:cNvPr id="27" name="Line 27"/>
            <p:cNvSpPr/>
            <p:nvPr/>
          </p:nvSpPr>
          <p:spPr>
            <a:xfrm>
              <a:off x="9144000" y="5143500"/>
              <a:ext cx="9525" cy="571500"/>
            </a:xfrm>
            <a:custGeom>
              <a:avLst/>
              <a:gdLst/>
              <a:ahLst/>
              <a:cxnLst/>
              <a:rect l="l" t="t" r="r" b="b"/>
              <a:pathLst>
                <a:path w="9525" h="571500">
                  <a:moveTo>
                    <a:pt x="0" y="0"/>
                  </a:moveTo>
                  <a:lnTo>
                    <a:pt x="0" y="571500"/>
                  </a:lnTo>
                </a:path>
              </a:pathLst>
            </a:custGeom>
            <a:noFill/>
            <a:ln w="28575">
              <a:solidFill>
                <a:srgbClr val="B8935A"/>
              </a:solidFill>
            </a:ln>
          </p:spPr>
        </p:sp>
        <p:sp>
          <p:nvSpPr>
            <p:cNvPr id="28" name="TextBox 28"/>
            <p:cNvSpPr txBox="1"/>
            <p:nvPr/>
          </p:nvSpPr>
          <p:spPr>
            <a:xfrm>
              <a:off x="9317355" y="5302568"/>
              <a:ext cx="1217295" cy="274320"/>
            </a:xfrm>
            <a:prstGeom prst="rect">
              <a:avLst/>
            </a:prstGeom>
            <a:noFill/>
            <a:ln>
              <a:noFill/>
            </a:ln>
          </p:spPr>
          <p:txBody>
            <a:bodyPr wrap="none" lIns="0" tIns="0" rIns="0" bIns="0" anchor="t" anchorCtr="0">
              <a:spAutoFit/>
            </a:bodyPr>
            <a:lstStyle/>
            <a:p>
              <a:pPr algn="l"/>
              <a:r>
                <a:rPr lang="zh-CN" sz="1350" i="1" dirty="0">
                  <a:solidFill>
                    <a:srgbClr val="E8C788"/>
                  </a:solidFill>
                  <a:latin typeface="Georgia"/>
                  <a:ea typeface="KaiTi"/>
                  <a:cs typeface="Georgia"/>
                </a:rPr>
                <a:t>建筑是场所的</a:t>
              </a:r>
            </a:p>
          </p:txBody>
        </p:sp>
        <p:sp>
          <p:nvSpPr>
            <p:cNvPr id="29" name="TextBox 29"/>
            <p:cNvSpPr txBox="1"/>
            <p:nvPr/>
          </p:nvSpPr>
          <p:spPr>
            <a:xfrm>
              <a:off x="9317355" y="5569268"/>
              <a:ext cx="822960" cy="274320"/>
            </a:xfrm>
            <a:prstGeom prst="rect">
              <a:avLst/>
            </a:prstGeom>
            <a:noFill/>
            <a:ln>
              <a:noFill/>
            </a:ln>
          </p:spPr>
          <p:txBody>
            <a:bodyPr wrap="none" lIns="0" tIns="0" rIns="0" bIns="0" anchor="t" anchorCtr="0">
              <a:spAutoFit/>
            </a:bodyPr>
            <a:lstStyle/>
            <a:p>
              <a:pPr algn="l"/>
              <a:r>
                <a:rPr lang="zh-CN" sz="1350" i="1" dirty="0">
                  <a:solidFill>
                    <a:srgbClr val="E8C788"/>
                  </a:solidFill>
                  <a:latin typeface="Georgia"/>
                  <a:ea typeface="KaiTi"/>
                  <a:cs typeface="Georgia"/>
                </a:rPr>
                <a:t>诗意容器</a:t>
              </a:r>
            </a:p>
          </p:txBody>
        </p:sp>
        <p:sp>
          <p:nvSpPr>
            <p:cNvPr id="30" name="TextBox 30"/>
            <p:cNvSpPr txBox="1"/>
            <p:nvPr/>
          </p:nvSpPr>
          <p:spPr>
            <a:xfrm>
              <a:off x="9323070" y="5998845"/>
              <a:ext cx="864108" cy="182880"/>
            </a:xfrm>
            <a:prstGeom prst="rect">
              <a:avLst/>
            </a:prstGeom>
            <a:noFill/>
            <a:ln>
              <a:noFill/>
            </a:ln>
          </p:spPr>
          <p:txBody>
            <a:bodyPr wrap="none" lIns="0" tIns="0" rIns="0" bIns="0" anchor="t" anchorCtr="0">
              <a:spAutoFit/>
            </a:bodyPr>
            <a:lstStyle/>
            <a:p>
              <a:pPr algn="l"/>
              <a:r>
                <a:rPr lang="zh-CN" sz="900" dirty="0">
                  <a:solidFill>
                    <a:srgbClr val="D4CFC4"/>
                  </a:solidFill>
                  <a:latin typeface="Segoe UI"/>
                  <a:ea typeface="Microsoft YaHei"/>
                  <a:cs typeface="Segoe UI"/>
                </a:rPr>
                <a:t>— 彼得·卒姆托</a:t>
              </a:r>
            </a:p>
          </p:txBody>
        </p:sp>
      </p:grpSp>
      <p:grpSp>
        <p:nvGrpSpPr>
          <p:cNvPr id="34" name="Group 34"/>
          <p:cNvGrpSpPr/>
          <p:nvPr/>
        </p:nvGrpSpPr>
        <p:grpSpPr>
          <a:xfrm>
            <a:off x="561022" y="6654641"/>
            <a:ext cx="11069955" cy="167640"/>
            <a:chOff x="561022" y="6654641"/>
            <a:chExt cx="11069955" cy="167640"/>
          </a:xfrm>
        </p:grpSpPr>
        <p:sp>
          <p:nvSpPr>
            <p:cNvPr id="32" name="TextBox 32"/>
            <p:cNvSpPr txBox="1"/>
            <p:nvPr/>
          </p:nvSpPr>
          <p:spPr>
            <a:xfrm>
              <a:off x="561022" y="6654641"/>
              <a:ext cx="4135731"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摒弃艺术品等级化 · 古典与当代平等共生 · 图源 Archdaily / 摄影 Iwan Baan</a:t>
              </a:r>
            </a:p>
          </p:txBody>
        </p:sp>
        <p:sp>
          <p:nvSpPr>
            <p:cNvPr id="33" name="TextBox 33"/>
            <p:cNvSpPr txBox="1"/>
            <p:nvPr/>
          </p:nvSpPr>
          <p:spPr>
            <a:xfrm>
              <a:off x="11266622" y="6654641"/>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08 / 11</a:t>
              </a:r>
            </a:p>
          </p:txBody>
        </p:sp>
      </p:grpSp>
    </p:spTree>
  </p:cSld>
  <p:clrMapOvr>
    <a:masterClrMapping/>
  </p:clrMapOvr>
  <p:transition xmlns:p14="http://schemas.microsoft.com/office/powerpoint/2010/main" p14:dur="6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par>
                          <p:cTn id="8" fill="hold">
                            <p:stCondLst>
                              <p:cond delay="12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900"/>
                                        <p:tgtEl>
                                          <p:spTgt spid="12"/>
                                        </p:tgtEl>
                                      </p:cBhvr>
                                    </p:animEffect>
                                  </p:childTnLst>
                                </p:cTn>
                              </p:par>
                            </p:childTnLst>
                          </p:cTn>
                        </p:par>
                        <p:par>
                          <p:cTn id="12" fill="hold">
                            <p:stCondLst>
                              <p:cond delay="24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600"/>
                                        <p:tgtEl>
                                          <p:spTgt spid="25"/>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5"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p:nvPr/>
        </p:nvSpPr>
        <p:spPr>
          <a:xfrm>
            <a:off x="0" y="0"/>
            <a:ext cx="12192000" cy="6858000"/>
          </a:xfrm>
          <a:prstGeom prst="rect">
            <a:avLst/>
          </a:prstGeom>
          <a:solidFill>
            <a:srgbClr val="F5F2EC"/>
          </a:solidFill>
          <a:ln>
            <a:noFill/>
          </a:ln>
        </p:spPr>
      </p:sp>
      <p:grpSp>
        <p:nvGrpSpPr>
          <p:cNvPr id="8" name="Group 8"/>
          <p:cNvGrpSpPr/>
          <p:nvPr/>
        </p:nvGrpSpPr>
        <p:grpSpPr>
          <a:xfrm>
            <a:off x="527685" y="458152"/>
            <a:ext cx="5691711" cy="1749267"/>
            <a:chOff x="527685" y="458152"/>
            <a:chExt cx="5691711" cy="1749267"/>
          </a:xfrm>
        </p:grpSpPr>
        <p:sp>
          <p:nvSpPr>
            <p:cNvPr id="3" name="TextBox 3"/>
            <p:cNvSpPr txBox="1"/>
            <p:nvPr/>
          </p:nvSpPr>
          <p:spPr>
            <a:xfrm>
              <a:off x="558165" y="458152"/>
              <a:ext cx="1782556"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07 · FINAL MAGNUM OPUS</a:t>
              </a:r>
            </a:p>
          </p:txBody>
        </p:sp>
        <p:sp>
          <p:nvSpPr>
            <p:cNvPr id="4" name="TextBox 4"/>
            <p:cNvSpPr txBox="1"/>
            <p:nvPr/>
          </p:nvSpPr>
          <p:spPr>
            <a:xfrm>
              <a:off x="527685" y="808672"/>
              <a:ext cx="5378291" cy="701040"/>
            </a:xfrm>
            <a:prstGeom prst="rect">
              <a:avLst/>
            </a:prstGeom>
            <a:noFill/>
            <a:ln>
              <a:noFill/>
            </a:ln>
          </p:spPr>
          <p:txBody>
            <a:bodyPr wrap="none" lIns="0" tIns="0" rIns="0" bIns="0" anchor="t" anchorCtr="0">
              <a:spAutoFit/>
            </a:bodyPr>
            <a:lstStyle/>
            <a:p>
              <a:pPr algn="l"/>
              <a:r>
                <a:rPr lang="zh-CN" sz="3450" b="1" dirty="0">
                  <a:solidFill>
                    <a:srgbClr val="1C1C1C"/>
                  </a:solidFill>
                  <a:latin typeface="Georgia"/>
                  <a:ea typeface="Microsoft YaHei"/>
                  <a:cs typeface="Georgia"/>
                </a:rPr>
                <a:t>沙漠中的解构主义绝唱</a:t>
              </a:r>
            </a:p>
          </p:txBody>
        </p:sp>
        <p:sp>
          <p:nvSpPr>
            <p:cNvPr id="5" name="Line 5"/>
            <p:cNvSpPr/>
            <p:nvPr/>
          </p:nvSpPr>
          <p:spPr>
            <a:xfrm>
              <a:off x="571500" y="1485900"/>
              <a:ext cx="1143000" cy="9525"/>
            </a:xfrm>
            <a:custGeom>
              <a:avLst/>
              <a:gdLst/>
              <a:ahLst/>
              <a:cxnLst/>
              <a:rect l="l" t="t" r="r" b="b"/>
              <a:pathLst>
                <a:path w="1143000" h="9525">
                  <a:moveTo>
                    <a:pt x="0" y="0"/>
                  </a:moveTo>
                  <a:lnTo>
                    <a:pt x="1143000" y="0"/>
                  </a:lnTo>
                </a:path>
              </a:pathLst>
            </a:custGeom>
            <a:noFill/>
            <a:ln w="28575">
              <a:solidFill>
                <a:srgbClr val="B8935A"/>
              </a:solidFill>
            </a:ln>
          </p:spPr>
        </p:sp>
        <p:sp>
          <p:nvSpPr>
            <p:cNvPr id="6" name="TextBox 6"/>
            <p:cNvSpPr txBox="1"/>
            <p:nvPr/>
          </p:nvSpPr>
          <p:spPr>
            <a:xfrm>
              <a:off x="550545" y="1669732"/>
              <a:ext cx="5668851" cy="335280"/>
            </a:xfrm>
            <a:prstGeom prst="rect">
              <a:avLst/>
            </a:prstGeom>
            <a:noFill/>
            <a:ln>
              <a:noFill/>
            </a:ln>
          </p:spPr>
          <p:txBody>
            <a:bodyPr wrap="none" lIns="0" tIns="0" rIns="0" bIns="0" anchor="t" anchorCtr="0">
              <a:spAutoFit/>
            </a:bodyPr>
            <a:lstStyle/>
            <a:p>
              <a:pPr algn="l"/>
              <a:r>
                <a:rPr lang="zh-CN" sz="1650" i="1" dirty="0">
                  <a:solidFill>
                    <a:srgbClr val="5C5852"/>
                  </a:solidFill>
                  <a:latin typeface="Georgia"/>
                  <a:ea typeface="KaiTi"/>
                  <a:cs typeface="Georgia"/>
                </a:rPr>
                <a:t>弗兰克·盖里 · 阿布扎比古根海姆博物馆 · 2026 开幕</a:t>
              </a:r>
            </a:p>
          </p:txBody>
        </p:sp>
        <p:sp>
          <p:nvSpPr>
            <p:cNvPr id="7" name="TextBox 7"/>
            <p:cNvSpPr txBox="1"/>
            <p:nvPr/>
          </p:nvSpPr>
          <p:spPr>
            <a:xfrm>
              <a:off x="559118" y="2009299"/>
              <a:ext cx="4047530" cy="198120"/>
            </a:xfrm>
            <a:prstGeom prst="rect">
              <a:avLst/>
            </a:prstGeom>
            <a:noFill/>
            <a:ln>
              <a:noFill/>
            </a:ln>
          </p:spPr>
          <p:txBody>
            <a:bodyPr wrap="none" lIns="0" tIns="0" rIns="0" bIns="0" anchor="t" anchorCtr="0">
              <a:spAutoFit/>
            </a:bodyPr>
            <a:lstStyle/>
            <a:p>
              <a:pPr algn="l"/>
              <a:r>
                <a:rPr lang="zh-CN" sz="975" dirty="0">
                  <a:solidFill>
                    <a:srgbClr val="8B8680"/>
                  </a:solidFill>
                  <a:latin typeface="Segoe UI"/>
                  <a:ea typeface="Microsoft YaHei"/>
                  <a:cs typeface="Segoe UI"/>
                </a:rPr>
                <a:t>1989 年普利兹克奖得主 · 弗兰克·盖里（1929 — 2025）大师遗作</a:t>
              </a:r>
            </a:p>
          </p:txBody>
        </p:sp>
      </p:grpSp>
      <p:grpSp>
        <p:nvGrpSpPr>
          <p:cNvPr id="13" name="Group 13"/>
          <p:cNvGrpSpPr/>
          <p:nvPr/>
        </p:nvGrpSpPr>
        <p:grpSpPr>
          <a:xfrm>
            <a:off x="559118" y="2571750"/>
            <a:ext cx="5155882" cy="3507581"/>
            <a:chOff x="559118" y="2571750"/>
            <a:chExt cx="5155882" cy="3507581"/>
          </a:xfrm>
        </p:grpSpPr>
        <p:sp>
          <p:nvSpPr>
            <p:cNvPr id="9" name="Rectangle 9"/>
            <p:cNvSpPr/>
            <p:nvPr/>
          </p:nvSpPr>
          <p:spPr>
            <a:xfrm>
              <a:off x="571500" y="2571750"/>
              <a:ext cx="5143500" cy="3048000"/>
            </a:xfrm>
            <a:prstGeom prst="rect">
              <a:avLst/>
            </a:prstGeom>
            <a:noFill/>
            <a:ln w="9525">
              <a:solidFill>
                <a:srgbClr val="D4CFC4"/>
              </a:solidFill>
            </a:ln>
          </p:spPr>
        </p:sp>
        <p:pic>
          <p:nvPicPr>
            <p:cNvPr id="10" name="Image 10"/>
            <p:cNvPicPr>
              <a:picLocks noChangeAspect="1"/>
            </p:cNvPicPr>
            <p:nvPr/>
          </p:nvPicPr>
          <p:blipFill>
            <a:blip r:embed="rId2"/>
            <a:srcRect l="931" t="0" r="931" b="0"/>
            <a:stretch>
              <a:fillRect/>
            </a:stretch>
          </p:blipFill>
          <p:spPr>
            <a:xfrm>
              <a:off x="685800" y="2686050"/>
              <a:ext cx="4914900" cy="2819400"/>
            </a:xfrm>
            <a:prstGeom prst="rect">
              <a:avLst/>
            </a:prstGeom>
          </p:spPr>
        </p:pic>
        <p:sp>
          <p:nvSpPr>
            <p:cNvPr id="11" name="TextBox 11"/>
            <p:cNvSpPr txBox="1"/>
            <p:nvPr/>
          </p:nvSpPr>
          <p:spPr>
            <a:xfrm>
              <a:off x="559118" y="5724049"/>
              <a:ext cx="1042916"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效果图 · 主视角</a:t>
              </a:r>
            </a:p>
          </p:txBody>
        </p:sp>
        <p:sp>
          <p:nvSpPr>
            <p:cNvPr id="12" name="TextBox 12"/>
            <p:cNvSpPr txBox="1"/>
            <p:nvPr/>
          </p:nvSpPr>
          <p:spPr>
            <a:xfrm>
              <a:off x="561022" y="5911691"/>
              <a:ext cx="2466927"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不规则曲面 · 灵动褶皱 · 极具冲击的几何形态</a:t>
              </a:r>
            </a:p>
          </p:txBody>
        </p:sp>
      </p:grpSp>
      <p:grpSp>
        <p:nvGrpSpPr>
          <p:cNvPr id="17" name="Group 17"/>
          <p:cNvGrpSpPr/>
          <p:nvPr/>
        </p:nvGrpSpPr>
        <p:grpSpPr>
          <a:xfrm>
            <a:off x="5990272" y="2571750"/>
            <a:ext cx="2677478" cy="2193131"/>
            <a:chOff x="5990272" y="2571750"/>
            <a:chExt cx="2677478" cy="2193131"/>
          </a:xfrm>
        </p:grpSpPr>
        <p:sp>
          <p:nvSpPr>
            <p:cNvPr id="14" name="Rectangle 14"/>
            <p:cNvSpPr/>
            <p:nvPr/>
          </p:nvSpPr>
          <p:spPr>
            <a:xfrm>
              <a:off x="6000750" y="2571750"/>
              <a:ext cx="2667000" cy="1905000"/>
            </a:xfrm>
            <a:prstGeom prst="rect">
              <a:avLst/>
            </a:prstGeom>
            <a:noFill/>
            <a:ln w="9525">
              <a:solidFill>
                <a:srgbClr val="D4CFC4"/>
              </a:solidFill>
            </a:ln>
          </p:spPr>
        </p:sp>
        <p:pic>
          <p:nvPicPr>
            <p:cNvPr id="15" name="Image 15"/>
            <p:cNvPicPr>
              <a:picLocks noChangeAspect="1"/>
            </p:cNvPicPr>
            <p:nvPr/>
          </p:nvPicPr>
          <p:blipFill>
            <a:blip r:embed="rId3"/>
            <a:srcRect l="9125" t="0" r="9125" b="0"/>
            <a:stretch>
              <a:fillRect/>
            </a:stretch>
          </p:blipFill>
          <p:spPr>
            <a:xfrm>
              <a:off x="6115050" y="2686050"/>
              <a:ext cx="2438400" cy="1676400"/>
            </a:xfrm>
            <a:prstGeom prst="rect">
              <a:avLst/>
            </a:prstGeom>
          </p:spPr>
        </p:pic>
        <p:sp>
          <p:nvSpPr>
            <p:cNvPr id="16" name="TextBox 16"/>
            <p:cNvSpPr txBox="1"/>
            <p:nvPr/>
          </p:nvSpPr>
          <p:spPr>
            <a:xfrm>
              <a:off x="5990272" y="4597241"/>
              <a:ext cx="502920"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第二角度</a:t>
              </a:r>
            </a:p>
          </p:txBody>
        </p:sp>
      </p:grpSp>
      <p:grpSp>
        <p:nvGrpSpPr>
          <p:cNvPr id="21" name="Group 21"/>
          <p:cNvGrpSpPr/>
          <p:nvPr/>
        </p:nvGrpSpPr>
        <p:grpSpPr>
          <a:xfrm>
            <a:off x="8943022" y="2571750"/>
            <a:ext cx="2677478" cy="2193131"/>
            <a:chOff x="8943022" y="2571750"/>
            <a:chExt cx="2677478" cy="2193131"/>
          </a:xfrm>
        </p:grpSpPr>
        <p:sp>
          <p:nvSpPr>
            <p:cNvPr id="18" name="Rectangle 18"/>
            <p:cNvSpPr/>
            <p:nvPr/>
          </p:nvSpPr>
          <p:spPr>
            <a:xfrm>
              <a:off x="8953500" y="2571750"/>
              <a:ext cx="2667000" cy="1905000"/>
            </a:xfrm>
            <a:prstGeom prst="rect">
              <a:avLst/>
            </a:prstGeom>
            <a:noFill/>
            <a:ln w="9525">
              <a:solidFill>
                <a:srgbClr val="D4CFC4"/>
              </a:solidFill>
            </a:ln>
          </p:spPr>
        </p:sp>
        <p:pic>
          <p:nvPicPr>
            <p:cNvPr id="19" name="Image 19"/>
            <p:cNvPicPr>
              <a:picLocks noChangeAspect="1"/>
            </p:cNvPicPr>
            <p:nvPr/>
          </p:nvPicPr>
          <p:blipFill>
            <a:blip r:embed="rId4"/>
            <a:srcRect l="0" t="15625" r="0" b="15625"/>
            <a:stretch>
              <a:fillRect/>
            </a:stretch>
          </p:blipFill>
          <p:spPr>
            <a:xfrm>
              <a:off x="9067800" y="2686050"/>
              <a:ext cx="2438400" cy="1676400"/>
            </a:xfrm>
            <a:prstGeom prst="rect">
              <a:avLst/>
            </a:prstGeom>
          </p:spPr>
        </p:pic>
        <p:sp>
          <p:nvSpPr>
            <p:cNvPr id="20" name="TextBox 20"/>
            <p:cNvSpPr txBox="1"/>
            <p:nvPr/>
          </p:nvSpPr>
          <p:spPr>
            <a:xfrm>
              <a:off x="8943022" y="4597241"/>
              <a:ext cx="502920"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鸟瞰角度</a:t>
              </a:r>
            </a:p>
          </p:txBody>
        </p:sp>
      </p:grpSp>
      <p:grpSp>
        <p:nvGrpSpPr>
          <p:cNvPr id="27" name="Group 27"/>
          <p:cNvGrpSpPr/>
          <p:nvPr/>
        </p:nvGrpSpPr>
        <p:grpSpPr>
          <a:xfrm>
            <a:off x="6000750" y="5048250"/>
            <a:ext cx="4222006" cy="1162050"/>
            <a:chOff x="6000750" y="5048250"/>
            <a:chExt cx="4222006" cy="1162050"/>
          </a:xfrm>
        </p:grpSpPr>
        <p:sp>
          <p:nvSpPr>
            <p:cNvPr id="22" name="Line 22"/>
            <p:cNvSpPr/>
            <p:nvPr/>
          </p:nvSpPr>
          <p:spPr>
            <a:xfrm>
              <a:off x="6000750" y="5048250"/>
              <a:ext cx="9525" cy="952500"/>
            </a:xfrm>
            <a:custGeom>
              <a:avLst/>
              <a:gdLst/>
              <a:ahLst/>
              <a:cxnLst/>
              <a:rect l="l" t="t" r="r" b="b"/>
              <a:pathLst>
                <a:path w="9525" h="952500">
                  <a:moveTo>
                    <a:pt x="0" y="0"/>
                  </a:moveTo>
                  <a:lnTo>
                    <a:pt x="0" y="952500"/>
                  </a:lnTo>
                </a:path>
              </a:pathLst>
            </a:custGeom>
            <a:noFill/>
            <a:ln w="19050">
              <a:solidFill>
                <a:srgbClr val="B8935A"/>
              </a:solidFill>
            </a:ln>
          </p:spPr>
        </p:sp>
        <p:sp>
          <p:nvSpPr>
            <p:cNvPr id="23" name="TextBox 23"/>
            <p:cNvSpPr txBox="1"/>
            <p:nvPr/>
          </p:nvSpPr>
          <p:spPr>
            <a:xfrm>
              <a:off x="6177915" y="5201602"/>
              <a:ext cx="1245822" cy="213360"/>
            </a:xfrm>
            <a:prstGeom prst="rect">
              <a:avLst/>
            </a:prstGeom>
            <a:noFill/>
            <a:ln>
              <a:noFill/>
            </a:ln>
          </p:spPr>
          <p:txBody>
            <a:bodyPr wrap="none" lIns="0" tIns="0" rIns="0" bIns="0" anchor="t" anchorCtr="0">
              <a:spAutoFit/>
            </a:bodyPr>
            <a:lstStyle/>
            <a:p>
              <a:pPr algn="l"/>
              <a:r>
                <a:rPr lang="zh-CN" sz="1050" dirty="0">
                  <a:solidFill>
                    <a:srgbClr val="B8935A"/>
                  </a:solidFill>
                  <a:latin typeface="Georgia"/>
                  <a:ea typeface="SimSun"/>
                  <a:cs typeface="Georgia"/>
                </a:rPr>
                <a:t>FINAL STATEMENT</a:t>
              </a:r>
            </a:p>
          </p:txBody>
        </p:sp>
        <p:sp>
          <p:nvSpPr>
            <p:cNvPr id="24" name="TextBox 24"/>
            <p:cNvSpPr txBox="1"/>
            <p:nvPr/>
          </p:nvSpPr>
          <p:spPr>
            <a:xfrm>
              <a:off x="6170295" y="5460682"/>
              <a:ext cx="4052461" cy="335280"/>
            </a:xfrm>
            <a:prstGeom prst="rect">
              <a:avLst/>
            </a:prstGeom>
            <a:noFill/>
            <a:ln>
              <a:noFill/>
            </a:ln>
          </p:spPr>
          <p:txBody>
            <a:bodyPr wrap="none" lIns="0" tIns="0" rIns="0" bIns="0" anchor="t" anchorCtr="0">
              <a:spAutoFit/>
            </a:bodyPr>
            <a:lstStyle/>
            <a:p>
              <a:pPr algn="l"/>
              <a:r>
                <a:rPr lang="zh-CN" sz="1650" b="1" dirty="0">
                  <a:solidFill>
                    <a:srgbClr val="1C1C1C"/>
                  </a:solidFill>
                  <a:latin typeface="Georgia"/>
                  <a:ea typeface="Microsoft YaHei"/>
                  <a:cs typeface="Georgia"/>
                </a:rPr>
                <a:t>近 20 年心血 · 生命尾声的造型实验</a:t>
              </a:r>
            </a:p>
          </p:txBody>
        </p:sp>
        <p:sp>
          <p:nvSpPr>
            <p:cNvPr id="25" name="TextBox 25"/>
            <p:cNvSpPr txBox="1"/>
            <p:nvPr/>
          </p:nvSpPr>
          <p:spPr>
            <a:xfrm>
              <a:off x="6178868" y="5781199"/>
              <a:ext cx="3890891" cy="198120"/>
            </a:xfrm>
            <a:prstGeom prst="rect">
              <a:avLst/>
            </a:prstGeom>
            <a:noFill/>
            <a:ln>
              <a:noFill/>
            </a:ln>
          </p:spPr>
          <p:txBody>
            <a:bodyPr wrap="none" lIns="0" tIns="0" rIns="0" bIns="0" anchor="t" anchorCtr="0">
              <a:spAutoFit/>
            </a:bodyPr>
            <a:lstStyle/>
            <a:p>
              <a:pPr algn="l"/>
              <a:r>
                <a:rPr lang="zh-CN" sz="975" dirty="0">
                  <a:solidFill>
                    <a:srgbClr val="5C5852"/>
                  </a:solidFill>
                  <a:latin typeface="Segoe UI"/>
                  <a:ea typeface="Microsoft YaHei"/>
                  <a:cs typeface="Segoe UI"/>
                </a:rPr>
                <a:t>金属外立面随日光流转变换肌理 · 沙漠极端气候定制遮阳系统</a:t>
              </a:r>
            </a:p>
          </p:txBody>
        </p:sp>
        <p:sp>
          <p:nvSpPr>
            <p:cNvPr id="26" name="TextBox 26"/>
            <p:cNvSpPr txBox="1"/>
            <p:nvPr/>
          </p:nvSpPr>
          <p:spPr>
            <a:xfrm>
              <a:off x="6176010" y="5966460"/>
              <a:ext cx="1984629" cy="243840"/>
            </a:xfrm>
            <a:prstGeom prst="rect">
              <a:avLst/>
            </a:prstGeom>
            <a:noFill/>
            <a:ln>
              <a:noFill/>
            </a:ln>
          </p:spPr>
          <p:txBody>
            <a:bodyPr wrap="none" lIns="0" tIns="0" rIns="0" bIns="0" anchor="t" anchorCtr="0">
              <a:spAutoFit/>
            </a:bodyPr>
            <a:lstStyle/>
            <a:p>
              <a:pPr algn="l"/>
              <a:r>
                <a:rPr lang="zh-CN" sz="1200" i="1" dirty="0">
                  <a:solidFill>
                    <a:srgbClr val="B8935A"/>
                  </a:solidFill>
                  <a:latin typeface="Times New Roman"/>
                  <a:ea typeface="KaiTi"/>
                  <a:cs typeface="Times New Roman"/>
                </a:rPr>
                <a:t>建筑无边界 · 创意无极限</a:t>
              </a:r>
            </a:p>
          </p:txBody>
        </p:sp>
      </p:grpSp>
      <p:grpSp>
        <p:nvGrpSpPr>
          <p:cNvPr id="31" name="Group 31"/>
          <p:cNvGrpSpPr/>
          <p:nvPr/>
        </p:nvGrpSpPr>
        <p:grpSpPr>
          <a:xfrm>
            <a:off x="561022" y="6553200"/>
            <a:ext cx="11069955" cy="288131"/>
            <a:chOff x="561022" y="6553200"/>
            <a:chExt cx="11069955" cy="288131"/>
          </a:xfrm>
        </p:grpSpPr>
        <p:sp>
          <p:nvSpPr>
            <p:cNvPr id="28" name="Line 28"/>
            <p:cNvSpPr/>
            <p:nvPr/>
          </p:nvSpPr>
          <p:spPr>
            <a:xfrm>
              <a:off x="571500" y="6553200"/>
              <a:ext cx="11049000" cy="9525"/>
            </a:xfrm>
            <a:custGeom>
              <a:avLst/>
              <a:gdLst/>
              <a:ahLst/>
              <a:cxnLst/>
              <a:rect l="l" t="t" r="r" b="b"/>
              <a:pathLst>
                <a:path w="11049000" h="9525">
                  <a:moveTo>
                    <a:pt x="0" y="0"/>
                  </a:moveTo>
                  <a:lnTo>
                    <a:pt x="11049000" y="0"/>
                  </a:lnTo>
                </a:path>
              </a:pathLst>
            </a:custGeom>
            <a:noFill/>
            <a:ln w="9525">
              <a:solidFill>
                <a:srgbClr val="D4CFC4"/>
              </a:solidFill>
            </a:ln>
          </p:spPr>
        </p:sp>
        <p:sp>
          <p:nvSpPr>
            <p:cNvPr id="29" name="TextBox 29"/>
            <p:cNvSpPr txBox="1"/>
            <p:nvPr/>
          </p:nvSpPr>
          <p:spPr>
            <a:xfrm>
              <a:off x="561022" y="6673691"/>
              <a:ext cx="2762131" cy="167640"/>
            </a:xfrm>
            <a:prstGeom prst="rect">
              <a:avLst/>
            </a:prstGeom>
            <a:noFill/>
            <a:ln>
              <a:noFill/>
            </a:ln>
          </p:spPr>
          <p:txBody>
            <a:bodyPr wrap="none" lIns="0" tIns="0" rIns="0" bIns="0" anchor="t" anchorCtr="0">
              <a:spAutoFit/>
            </a:bodyPr>
            <a:lstStyle/>
            <a:p>
              <a:pPr algn="l"/>
              <a:r>
                <a:rPr lang="zh-CN" sz="825" dirty="0">
                  <a:solidFill>
                    <a:srgbClr val="8B8680"/>
                  </a:solidFill>
                  <a:latin typeface="Segoe UI"/>
                  <a:ea typeface="Microsoft YaHei"/>
                  <a:cs typeface="Segoe UI"/>
                </a:rPr>
                <a:t>图源 · Gehry Partners — 解构主义大师的收官终篇</a:t>
              </a:r>
            </a:p>
          </p:txBody>
        </p:sp>
        <p:sp>
          <p:nvSpPr>
            <p:cNvPr id="30" name="TextBox 30"/>
            <p:cNvSpPr txBox="1"/>
            <p:nvPr/>
          </p:nvSpPr>
          <p:spPr>
            <a:xfrm>
              <a:off x="11266622" y="6673691"/>
              <a:ext cx="364355" cy="167640"/>
            </a:xfrm>
            <a:prstGeom prst="rect">
              <a:avLst/>
            </a:prstGeom>
            <a:noFill/>
            <a:ln>
              <a:noFill/>
            </a:ln>
          </p:spPr>
          <p:txBody>
            <a:bodyPr wrap="none" lIns="0" tIns="0" rIns="0" bIns="0" anchor="t" anchorCtr="0">
              <a:spAutoFit/>
            </a:bodyPr>
            <a:lstStyle/>
            <a:p>
              <a:pPr algn="r"/>
              <a:r>
                <a:rPr lang="zh-CN" sz="825" dirty="0">
                  <a:solidFill>
                    <a:srgbClr val="8B8680"/>
                  </a:solidFill>
                  <a:latin typeface="Georgia"/>
                  <a:ea typeface="SimSun"/>
                  <a:cs typeface="Georgia"/>
                </a:rPr>
                <a:t>09 / 11</a:t>
              </a:r>
            </a:p>
          </p:txBody>
        </p:sp>
      </p:grpSp>
    </p:spTree>
  </p:cSld>
  <p:clrMapOvr>
    <a:masterClrMapping/>
  </p:clrMapOvr>
  <p:transition xmlns:p14="http://schemas.microsoft.com/office/powerpoint/2010/main" p14:dur="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50"/>
                                        <p:tgtEl>
                                          <p:spTgt spid="17"/>
                                        </p:tgtEl>
                                      </p:cBhvr>
                                    </p:animEffect>
                                  </p:childTnLst>
                                </p:cTn>
                              </p:par>
                            </p:childTnLst>
                          </p:cTn>
                        </p:par>
                        <p:par>
                          <p:cTn id="12" fill="hold">
                            <p:stCondLst>
                              <p:cond delay="18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50"/>
                                        <p:tgtEl>
                                          <p:spTgt spid="21"/>
                                        </p:tgtEl>
                                      </p:cBhvr>
                                    </p:animEffect>
                                  </p:childTnLst>
                                </p:cTn>
                              </p:par>
                            </p:childTnLst>
                          </p:cTn>
                        </p:par>
                        <p:par>
                          <p:cTn id="16" fill="hold">
                            <p:stCondLst>
                              <p:cond delay="265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7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