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notesSlides/_rels/notesSlide1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</file>

<file path=ppt/notesSlides/_rels/notesSlide10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</file>

<file path=ppt/notesSlides/_rels/notesSlide11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</file>

<file path=ppt/notesSlides/_rels/notesSlide12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</file>

<file path=ppt/notesSlides/_rels/notesSlide13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</file>

<file path=ppt/notesSlides/_rels/notesSlide14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</Relationships>
</file>

<file path=ppt/notesSlides/_rels/notesSlide2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</file>

<file path=ppt/notesSlides/_rels/notesSlide3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</file>

<file path=ppt/notesSlides/_rels/notesSlide4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</file>

<file path=ppt/notesSlides/_rels/notesSlide5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</file>

<file path=ppt/notesSlides/_rels/notesSlide6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</file>

<file path=ppt/notesSlides/_rels/notesSlide7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</file>

<file path=ppt/notesSlides/_rels/notesSlide8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</file>

<file path=ppt/notesSlides/_rels/notesSlide9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欢迎来到 SUGAR RUSH 2026 夏日音乐节年度手册。这不只是一份排期，更像一封写给夏天的情书。接下来七天，我们会在椰岛大草原把全世界的甜，一次性给你。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七天日程一张图看完。Day 1 七月十八开幕之夜，由 CHERRY BOMB 点燃。Day 2 摇滚日，Day 3 电子之夜通宵十二小时，Day 4 民谣午后，Day 5 嘻哈午夜。Day 6 七月二十三是跨界之夜，四组头牌同台。Day 7 七月二十四是闭幕大狂欢，SUGAR DOME 之上烟花漫天。每天下午四点入场，五点开演，次日凌晨四点结束。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但 SUGAR RUSH 从来不只是音乐。在七天里，我们准备了至少十种让你感到甜的方式。它们就发生在舞台之外，发生在每一次抬头、每一次拐弯。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两大主线让你停不下来。MARKET 这边，五十多个独立摊位，来自十二个城市的设计师，把限定周边、手作、本地小吃全部摆开。ART INSTALL 那边，十件巨型几何充气雕塑站在草坪上，扫码就能触发 AR 互动，入夜后整片园区变身霓虹艺术园。市集与装置都包含在通票之内，不用额外掏钱。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最后一件正事，票务。早鸟票四百九十九元已经售罄，谢谢你们让我们提前回本。日常档 REGULAR 七百九十九元是主力推荐，含七天通票、一杯指定饮品、免费寄存和接驳。如果你想要更深度的体验，VIP 七天通票一千九百九十九元，限量五百张，包含 VIP 专区、头牌艺人会面和周边礼包。感谢六家品牌赞助商一路相伴。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七天之后，舞台会变空，彩屑会被风吹散，但夏天会留下来。我们在椰岛大草原等你，七月十八号到二十四号。谢谢每一个让夏天变甜的人，下个夏天，照旧。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先说说 SUGAR RUSH 到底是什么。当全世界都在变热，我们决定，让它变甜。这是一场为期七天的音乐狂欢，更是一种态度——把夏天最好的部分，浓缩成一杯滚烫的糖浆。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来看几个关键数字。七天连续狂欢，五个主题舞台，八十组艺人轮番接力，预计五万名观众。最重要的是，每天从下午四点到次日凌晨四点，整整十二个小时不间断的音乐。五个舞台同时进行，跨场地步行最远也只要六百米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支撑这一切的是三个简单的理念。第一，FREE。我们不设鄙视链，所有风格都是好风格，摇滚乐迷可以爱嘻哈，阵营自由切换。第二，FUN。玩到极致，留下最甜的回忆。第三，FOREVER YOUNG。十八岁也好，八十岁也罢，舞池里没有年纪，心跳的频率才是入场券。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接下来我们要见见这场狂欢的主角。八十组艺人，五个风格阵营，但今晚，只需要找到那一张你忘不掉的脸。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四组头牌艺人，来自完全不同的世界。粉发的 CHERRY BOMB，摇滚主唱，代表作 Pink Static。金色墨镜的 NEON CLOUD，电子 DJ，柏林 Berghain 常驻。薄荷绿衬衫的 MINT FOLK，民谣吉他手，Spotify 月听众四百八十万。鲜黄连帽的 YELLOW HUSTLE，嘻哈 rapper，XXL Freshman 2025。四种声音，四种性格，缺一不可。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把这八十组艺人按风格归位，刚好是四大阵营。摇滚二十五组，主场日七月十九号，整夜不停。电子三十组，七月二十号通宵十二小时。民谣十五组，七月二十一号的黄昏专场。嘻哈十组，七月二十二号的午夜炸场。还有一个隐藏阵营叫 CROSSOVER，我们留到后面揭晓。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现在说说去哪里、什么时候。椰岛大草原，一座为夏天造的城市，一百二十公顷的开阔地，五大舞台环抱中央草坪。从最近的机场开车三十公里，高铁站接驳只要十五分钟。七月十八号到二十四号，整整七天，一直甜到最后一分钟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五个舞台各有性格。中央 SUGAR DOME 是主舞台，容量三万，承担开闭幕和跨界之夜。粉色 CHERRY STAGE 给摇滚，蓝色 NEON GRID 留给电子，绿色 MINT GROVE 是民谣的低语，黄色 YELLOW BLOCK 是嘻哈的街区。每两个舞台之间步行不超过六百米，三十秒的接驳车随叫随到。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bc6fee6d09586634.png"/>
  <Relationship Id="rId3" Type="http://schemas.openxmlformats.org/officeDocument/2006/relationships/notesSlide" Target="../notesSlides/notesSlide1.xml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.xml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7cf4968dfdee313d.png"/>
  <Relationship Id="rId3" Type="http://schemas.openxmlformats.org/officeDocument/2006/relationships/notesSlide" Target="../notesSlides/notesSlide11.xml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d8d41042f5d7e5e9.png"/>
  <Relationship Id="rId3" Type="http://schemas.openxmlformats.org/officeDocument/2006/relationships/image" Target="../media/image_4c3f6db8de6a0d89.png"/>
  <Relationship Id="rId4" Type="http://schemas.openxmlformats.org/officeDocument/2006/relationships/notesSlide" Target="../notesSlides/notesSlide12.xml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.xml"/>
</Relationships>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e3c9547525ea84d9.png"/>
  <Relationship Id="rId3" Type="http://schemas.openxmlformats.org/officeDocument/2006/relationships/notesSlide" Target="../notesSlides/notesSlide14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42ac3a39462d9db.png"/>
  <Relationship Id="rId3" Type="http://schemas.openxmlformats.org/officeDocument/2006/relationships/notesSlide" Target="../notesSlides/notesSlide2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c2163e979f4d0568.png"/>
  <Relationship Id="rId3" Type="http://schemas.openxmlformats.org/officeDocument/2006/relationships/notesSlide" Target="../notesSlides/notesSlide5.xml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fc1381ea8c0e9861.png"/>
  <Relationship Id="rId3" Type="http://schemas.openxmlformats.org/officeDocument/2006/relationships/notesSlide" Target="../notesSlides/notesSlide6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.xml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5d22f9635d311a09.png"/>
  <Relationship Id="rId3" Type="http://schemas.openxmlformats.org/officeDocument/2006/relationships/notesSlide" Target="../notesSlides/notesSlide8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382250" y="285750"/>
            <a:ext cx="1314450" cy="723900"/>
            <a:chOff x="10382250" y="285750"/>
            <a:chExt cx="1314450" cy="723900"/>
          </a:xfrm>
        </p:grpSpPr>
        <p:sp>
          <p:nvSpPr>
            <p:cNvPr id="3" name="Ellipse 3"/>
            <p:cNvSpPr/>
            <p:nvPr/>
          </p:nvSpPr>
          <p:spPr>
            <a:xfrm>
              <a:off x="11106150" y="438150"/>
              <a:ext cx="266700" cy="266700"/>
            </a:xfrm>
            <a:prstGeom prst="ellipse">
              <a:avLst/>
            </a:prstGeom>
            <a:solidFill>
              <a:srgbClr val="FFD93D"/>
            </a:solidFill>
            <a:ln w="28575">
              <a:solidFill>
                <a:srgbClr val="1A1A2E"/>
              </a:solidFill>
            </a:ln>
          </p:spPr>
        </p:sp>
        <p:sp>
          <p:nvSpPr>
            <p:cNvPr id="4" name="Ellipse 4"/>
            <p:cNvSpPr/>
            <p:nvPr/>
          </p:nvSpPr>
          <p:spPr>
            <a:xfrm>
              <a:off x="11544300" y="733425"/>
              <a:ext cx="152400" cy="152400"/>
            </a:xfrm>
            <a:prstGeom prst="ellipse">
              <a:avLst/>
            </a:prstGeom>
            <a:solidFill>
              <a:srgbClr val="FF6B4A"/>
            </a:solidFill>
            <a:ln w="28575">
              <a:solidFill>
                <a:srgbClr val="1A1A2E"/>
              </a:solidFill>
            </a:ln>
          </p:spPr>
        </p:sp>
        <p:sp>
          <p:nvSpPr>
            <p:cNvPr id="5" name="Ellipse 5"/>
            <p:cNvSpPr/>
            <p:nvPr/>
          </p:nvSpPr>
          <p:spPr>
            <a:xfrm>
              <a:off x="10848975" y="895350"/>
              <a:ext cx="114300" cy="11430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10382250" y="285750"/>
              <a:ext cx="381000" cy="190500"/>
            </a:xfrm>
            <a:custGeom>
              <a:avLst/>
              <a:gdLst/>
              <a:ahLst/>
              <a:cxnLst/>
              <a:rect l="l" t="t" r="r" b="b"/>
              <a:pathLst>
                <a:path w="381000" h="190500">
                  <a:moveTo>
                    <a:pt x="0" y="19050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381000" y="0"/>
                  </a:lnTo>
                </a:path>
              </a:pathLst>
            </a:custGeom>
            <a:noFill/>
            <a:ln w="38100" cap="rnd">
              <a:solidFill>
                <a:srgbClr val="1A1A2E"/>
              </a:solidFill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571500" y="4857750"/>
            <a:ext cx="6096000" cy="1524000"/>
            <a:chOff x="571500" y="4857750"/>
            <a:chExt cx="6096000" cy="1524000"/>
          </a:xfrm>
        </p:grpSpPr>
        <p:sp>
          <p:nvSpPr>
            <p:cNvPr id="8" name="Rectangle 8"/>
            <p:cNvSpPr/>
            <p:nvPr/>
          </p:nvSpPr>
          <p:spPr>
            <a:xfrm>
              <a:off x="571500" y="4857750"/>
              <a:ext cx="6096000" cy="1524000"/>
            </a:xfrm>
            <a:prstGeom prst="roundRect">
              <a:avLst>
                <a:gd name="adj" fmla="val 7500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9" name="Rectangle 9"/>
            <p:cNvSpPr/>
            <p:nvPr/>
          </p:nvSpPr>
          <p:spPr>
            <a:xfrm>
              <a:off x="571500" y="4857750"/>
              <a:ext cx="133350" cy="152400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887730" y="5059680"/>
              <a:ext cx="4127149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2026 夏日音乐节 · 年度手册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74395" y="5374958"/>
              <a:ext cx="4427553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FF3DA5"/>
                  </a:solidFill>
                  <a:latin typeface="Impact"/>
                  <a:ea typeface="Microsoft YaHei"/>
                  <a:cs typeface="Impact"/>
                </a:rPr>
                <a:t>让甜炸的夏天到来。</a:t>
              </a: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914400" y="5905500"/>
              <a:ext cx="1714500" cy="323850"/>
            </a:xfrm>
            <a:prstGeom prst="roundRect">
              <a:avLst>
                <a:gd name="adj" fmla="val 50000"/>
              </a:avLst>
            </a:prstGeom>
            <a:solidFill>
              <a:srgbClr val="FFD93D"/>
            </a:solidFill>
            <a:ln w="28575">
              <a:solidFill>
                <a:srgbClr val="1A1A2E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37318" y="5986939"/>
              <a:ext cx="1068665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7.18 — 7.24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783205" y="5978842"/>
              <a:ext cx="210454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椰岛大草原 · CocoBay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620250" y="5886450"/>
            <a:ext cx="2095500" cy="533400"/>
            <a:chOff x="9620250" y="5886450"/>
            <a:chExt cx="2095500" cy="533400"/>
          </a:xfrm>
        </p:grpSpPr>
        <p:sp>
          <p:nvSpPr>
            <p:cNvPr id="16" name="Rectangle 16"/>
            <p:cNvSpPr/>
            <p:nvPr/>
          </p:nvSpPr>
          <p:spPr>
            <a:xfrm>
              <a:off x="9620250" y="5886450"/>
              <a:ext cx="2095500" cy="533400"/>
            </a:xfrm>
            <a:prstGeom prst="roundRect">
              <a:avLst>
                <a:gd name="adj" fmla="val 50000"/>
              </a:avLst>
            </a:prstGeom>
            <a:solidFill>
              <a:srgbClr val="00B8D9"/>
            </a:solidFill>
            <a:ln w="38100">
              <a:solidFill>
                <a:srgbClr val="1A1A2E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9913253" y="6051232"/>
              <a:ext cx="150949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BOOK NOW →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571500" y="6565900"/>
            <a:ext cx="2286000" cy="127000"/>
          </a:xfrm>
          <a:custGeom>
            <a:avLst/>
            <a:gdLst/>
            <a:ahLst/>
            <a:cxnLst/>
            <a:rect l="l" t="t" r="r" b="b"/>
            <a:pathLst>
              <a:path w="2286000" h="127000">
                <a:moveTo>
                  <a:pt x="0" y="63500"/>
                </a:moveTo>
                <a:cubicBezTo>
                  <a:pt x="190500" y="0"/>
                  <a:pt x="381000" y="0"/>
                  <a:pt x="571500" y="63500"/>
                </a:cubicBezTo>
                <a:cubicBezTo>
                  <a:pt x="762000" y="127000"/>
                  <a:pt x="952500" y="127000"/>
                  <a:pt x="1143000" y="63500"/>
                </a:cubicBezTo>
                <a:cubicBezTo>
                  <a:pt x="1333500" y="0"/>
                  <a:pt x="1524000" y="0"/>
                  <a:pt x="1714500" y="63500"/>
                </a:cubicBezTo>
                <a:cubicBezTo>
                  <a:pt x="1905000" y="127000"/>
                  <a:pt x="2095500" y="127000"/>
                  <a:pt x="2286000" y="63500"/>
                </a:cubicBezTo>
              </a:path>
            </a:pathLst>
          </a:custGeom>
          <a:noFill/>
          <a:ln w="38100" cap="rnd">
            <a:solidFill>
              <a:srgbClr val="FF6B4A"/>
            </a:solidFill>
          </a:ln>
        </p:spPr>
      </p:sp>
    </p:spTree>
  </p:cSld>
  <p:clrMapOvr>
    <a:masterClrMapping/>
  </p:clrMapOvr>
  <p:transition xmlns:p14="http://schemas.microsoft.com/office/powerpoint/2010/main" p14:dur="4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E"/>
          </a:solidFill>
          <a:ln>
            <a:noFill/>
          </a:ln>
        </p:spPr>
      </p:sp>
      <p:grpSp>
        <p:nvGrpSpPr>
          <p:cNvPr id="9" name="Group 9"/>
          <p:cNvGrpSpPr/>
          <p:nvPr/>
        </p:nvGrpSpPr>
        <p:grpSpPr>
          <a:xfrm>
            <a:off x="571500" y="516255"/>
            <a:ext cx="11049000" cy="802957"/>
            <a:chOff x="571500" y="516255"/>
            <a:chExt cx="11049000" cy="802957"/>
          </a:xfrm>
        </p:grpSpPr>
        <p:sp>
          <p:nvSpPr>
            <p:cNvPr id="3" name="Rectangle 3"/>
            <p:cNvSpPr/>
            <p:nvPr/>
          </p:nvSpPr>
          <p:spPr>
            <a:xfrm>
              <a:off x="571500" y="523875"/>
              <a:ext cx="133350" cy="571500"/>
            </a:xfrm>
            <a:prstGeom prst="rect">
              <a:avLst/>
            </a:prstGeom>
            <a:solidFill>
              <a:srgbClr val="FF6B4A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811530" y="516255"/>
              <a:ext cx="5556923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SEVEN DAYS OF SUGAR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40105" y="1044892"/>
              <a:ext cx="261176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7.18 — 7.24 · 一周完整日程</a:t>
              </a:r>
            </a:p>
          </p:txBody>
        </p:sp>
        <p:sp>
          <p:nvSpPr>
            <p:cNvPr id="6" name="Rectangle 6"/>
            <p:cNvSpPr/>
            <p:nvPr/>
          </p:nvSpPr>
          <p:spPr>
            <a:xfrm>
              <a:off x="9620250" y="552450"/>
              <a:ext cx="2000250" cy="457200"/>
            </a:xfrm>
            <a:prstGeom prst="roundRect">
              <a:avLst>
                <a:gd name="adj" fmla="val 50000"/>
              </a:avLst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7" name="Freeform 7"/>
            <p:cNvSpPr/>
            <p:nvPr/>
          </p:nvSpPr>
          <p:spPr>
            <a:xfrm>
              <a:off x="9753600" y="66675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cubicBezTo>
                    <a:pt x="177426" y="228600"/>
                    <a:pt x="228600" y="177426"/>
                    <a:pt x="228600" y="114300"/>
                  </a:cubicBezTo>
                  <a:cubicBezTo>
                    <a:pt x="228600" y="51174"/>
                    <a:pt x="177426" y="0"/>
                    <a:pt x="114300" y="0"/>
                  </a:cubicBezTo>
                  <a:cubicBezTo>
                    <a:pt x="51174" y="0"/>
                    <a:pt x="0" y="51174"/>
                    <a:pt x="0" y="114300"/>
                  </a:cubicBezTo>
                  <a:cubicBezTo>
                    <a:pt x="0" y="177426"/>
                    <a:pt x="51174" y="228600"/>
                    <a:pt x="114300" y="228600"/>
                  </a:cubicBezTo>
                  <a:close/>
                  <a:moveTo>
                    <a:pt x="100012" y="42862"/>
                  </a:moveTo>
                  <a:lnTo>
                    <a:pt x="100012" y="120218"/>
                  </a:lnTo>
                  <a:lnTo>
                    <a:pt x="147060" y="167265"/>
                  </a:lnTo>
                  <a:lnTo>
                    <a:pt x="167265" y="147060"/>
                  </a:lnTo>
                  <a:lnTo>
                    <a:pt x="128588" y="108382"/>
                  </a:lnTo>
                  <a:lnTo>
                    <a:pt x="128588" y="42862"/>
                  </a:lnTo>
                  <a:lnTo>
                    <a:pt x="100012" y="42862"/>
                  </a:lnTo>
                  <a:close/>
                </a:path>
              </a:pathLst>
            </a:custGeom>
            <a:solidFill>
              <a:srgbClr val="FFD93D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9862322" y="724852"/>
              <a:ext cx="151610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12 HR / DAY · 7 DAYS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3000" y="3048000"/>
            <a:ext cx="9906000" cy="9525"/>
            <a:chOff x="1143000" y="3048000"/>
            <a:chExt cx="9906000" cy="9525"/>
          </a:xfrm>
        </p:grpSpPr>
        <p:sp>
          <p:nvSpPr>
            <p:cNvPr id="10" name="Line 10"/>
            <p:cNvSpPr/>
            <p:nvPr/>
          </p:nvSpPr>
          <p:spPr>
            <a:xfrm>
              <a:off x="1143000" y="3048000"/>
              <a:ext cx="9906000" cy="9525"/>
            </a:xfrm>
            <a:custGeom>
              <a:avLst/>
              <a:gdLst/>
              <a:ahLst/>
              <a:cxnLst/>
              <a:rect l="l" t="t" r="r" b="b"/>
              <a:pathLst>
                <a:path w="9906000" h="9525">
                  <a:moveTo>
                    <a:pt x="0" y="0"/>
                  </a:moveTo>
                  <a:lnTo>
                    <a:pt x="9906000" y="0"/>
                  </a:lnTo>
                </a:path>
              </a:pathLst>
            </a:custGeom>
            <a:noFill/>
            <a:ln w="38100" cap="rnd">
              <a:solidFill>
                <a:srgbClr val="1A1A2E"/>
              </a:solidFill>
            </a:ln>
          </p:spPr>
        </p:sp>
        <p:sp>
          <p:nvSpPr>
            <p:cNvPr id="11" name="Line 11"/>
            <p:cNvSpPr/>
            <p:nvPr/>
          </p:nvSpPr>
          <p:spPr>
            <a:xfrm>
              <a:off x="1143000" y="3048000"/>
              <a:ext cx="9906000" cy="9525"/>
            </a:xfrm>
            <a:custGeom>
              <a:avLst/>
              <a:gdLst/>
              <a:ahLst/>
              <a:cxnLst/>
              <a:rect l="l" t="t" r="r" b="b"/>
              <a:pathLst>
                <a:path w="9906000" h="9525">
                  <a:moveTo>
                    <a:pt x="0" y="0"/>
                  </a:moveTo>
                  <a:lnTo>
                    <a:pt x="9906000" y="0"/>
                  </a:lnTo>
                </a:path>
              </a:pathLst>
            </a:custGeom>
            <a:noFill/>
            <a:ln w="19050">
              <a:solidFill>
                <a:srgbClr val="FF3DA5">
                  <a:alpha val="70000"/>
                </a:srgbClr>
              </a:solidFill>
              <a:custDash>
                <a:ds d="400000" sp="400000"/>
              </a:custDash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1000125" y="1619250"/>
            <a:ext cx="1428750" cy="1638300"/>
            <a:chOff x="1000125" y="1619250"/>
            <a:chExt cx="1428750" cy="1638300"/>
          </a:xfrm>
        </p:grpSpPr>
        <p:sp>
          <p:nvSpPr>
            <p:cNvPr id="13" name="Line 13"/>
            <p:cNvSpPr/>
            <p:nvPr/>
          </p:nvSpPr>
          <p:spPr>
            <a:xfrm>
              <a:off x="1714500" y="2667000"/>
              <a:ext cx="9525" cy="381000"/>
            </a:xfrm>
            <a:custGeom>
              <a:avLst/>
              <a:gdLst/>
              <a:ahLst/>
              <a:cxnLst/>
              <a:rect l="l" t="t" r="r" b="b"/>
              <a:pathLst>
                <a:path w="9525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noFill/>
            <a:ln w="19050">
              <a:solidFill>
                <a:srgbClr val="1A1A2E"/>
              </a:solidFill>
              <a:custDash>
                <a:ds d="150000" sp="150000"/>
              </a:custDash>
            </a:ln>
          </p:spPr>
        </p:sp>
        <p:sp>
          <p:nvSpPr>
            <p:cNvPr id="14" name="Ellipse 14"/>
            <p:cNvSpPr/>
            <p:nvPr/>
          </p:nvSpPr>
          <p:spPr>
            <a:xfrm>
              <a:off x="1504950" y="2838450"/>
              <a:ext cx="419100" cy="419100"/>
            </a:xfrm>
            <a:prstGeom prst="ellipse">
              <a:avLst/>
            </a:prstGeom>
            <a:solidFill>
              <a:srgbClr val="FF3DA5"/>
            </a:solidFill>
            <a:ln w="38100">
              <a:solidFill>
                <a:srgbClr val="1A1A2E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671657" y="2994660"/>
              <a:ext cx="856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1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1000125" y="1619250"/>
              <a:ext cx="1428750" cy="1047750"/>
            </a:xfrm>
            <a:prstGeom prst="roundRect">
              <a:avLst>
                <a:gd name="adj" fmla="val 10909"/>
              </a:avLst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17" name="Rectangle 17"/>
            <p:cNvSpPr/>
            <p:nvPr/>
          </p:nvSpPr>
          <p:spPr>
            <a:xfrm>
              <a:off x="1000125" y="1619250"/>
              <a:ext cx="1428750" cy="26670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556337" y="1704499"/>
              <a:ext cx="31632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7.18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49616" y="2023110"/>
              <a:ext cx="72976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OPENING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03080" y="2256949"/>
              <a:ext cx="6228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开幕之夜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66330" y="2463641"/>
              <a:ext cx="1096339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CHERRY BOMB 开场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333625" y="2838450"/>
            <a:ext cx="1428750" cy="1654969"/>
            <a:chOff x="2333625" y="2838450"/>
            <a:chExt cx="1428750" cy="1654969"/>
          </a:xfrm>
        </p:grpSpPr>
        <p:sp>
          <p:nvSpPr>
            <p:cNvPr id="23" name="Line 23"/>
            <p:cNvSpPr/>
            <p:nvPr/>
          </p:nvSpPr>
          <p:spPr>
            <a:xfrm>
              <a:off x="3048000" y="3048000"/>
              <a:ext cx="9525" cy="381000"/>
            </a:xfrm>
            <a:custGeom>
              <a:avLst/>
              <a:gdLst/>
              <a:ahLst/>
              <a:cxnLst/>
              <a:rect l="l" t="t" r="r" b="b"/>
              <a:pathLst>
                <a:path w="9525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noFill/>
            <a:ln w="19050">
              <a:solidFill>
                <a:srgbClr val="1A1A2E"/>
              </a:solidFill>
              <a:custDash>
                <a:ds d="150000" sp="150000"/>
              </a:custDash>
            </a:ln>
          </p:spPr>
        </p:sp>
        <p:sp>
          <p:nvSpPr>
            <p:cNvPr id="24" name="Ellipse 24"/>
            <p:cNvSpPr/>
            <p:nvPr/>
          </p:nvSpPr>
          <p:spPr>
            <a:xfrm>
              <a:off x="2838450" y="2838450"/>
              <a:ext cx="419100" cy="419100"/>
            </a:xfrm>
            <a:prstGeom prst="ellipse">
              <a:avLst/>
            </a:prstGeom>
            <a:solidFill>
              <a:srgbClr val="FF3DA5"/>
            </a:solidFill>
            <a:ln w="38100">
              <a:solidFill>
                <a:srgbClr val="1A1A2E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2982154" y="2994660"/>
              <a:ext cx="13169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2</a:t>
              </a:r>
            </a:p>
          </p:txBody>
        </p:sp>
        <p:sp>
          <p:nvSpPr>
            <p:cNvPr id="26" name="Rectangle 26"/>
            <p:cNvSpPr/>
            <p:nvPr/>
          </p:nvSpPr>
          <p:spPr>
            <a:xfrm>
              <a:off x="2333625" y="3429000"/>
              <a:ext cx="1428750" cy="1047750"/>
            </a:xfrm>
            <a:prstGeom prst="roundRect">
              <a:avLst>
                <a:gd name="adj" fmla="val 10909"/>
              </a:avLst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27" name="Rectangle 27"/>
            <p:cNvSpPr/>
            <p:nvPr/>
          </p:nvSpPr>
          <p:spPr>
            <a:xfrm>
              <a:off x="2333625" y="4210050"/>
              <a:ext cx="1428750" cy="26670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2889837" y="4295299"/>
              <a:ext cx="31632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7.19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632510" y="3604260"/>
              <a:ext cx="83098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ROCK DAY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811339" y="3838099"/>
              <a:ext cx="47332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摇滚日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411269" y="4025741"/>
              <a:ext cx="127346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25 组 · CHERRY STAGE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667125" y="1619250"/>
            <a:ext cx="1428750" cy="1638300"/>
            <a:chOff x="3667125" y="1619250"/>
            <a:chExt cx="1428750" cy="1638300"/>
          </a:xfrm>
        </p:grpSpPr>
        <p:sp>
          <p:nvSpPr>
            <p:cNvPr id="33" name="Line 33"/>
            <p:cNvSpPr/>
            <p:nvPr/>
          </p:nvSpPr>
          <p:spPr>
            <a:xfrm>
              <a:off x="4381500" y="2667000"/>
              <a:ext cx="9525" cy="381000"/>
            </a:xfrm>
            <a:custGeom>
              <a:avLst/>
              <a:gdLst/>
              <a:ahLst/>
              <a:cxnLst/>
              <a:rect l="l" t="t" r="r" b="b"/>
              <a:pathLst>
                <a:path w="9525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noFill/>
            <a:ln w="19050">
              <a:solidFill>
                <a:srgbClr val="1A1A2E"/>
              </a:solidFill>
              <a:custDash>
                <a:ds d="150000" sp="150000"/>
              </a:custDash>
            </a:ln>
          </p:spPr>
        </p:sp>
        <p:sp>
          <p:nvSpPr>
            <p:cNvPr id="34" name="Ellipse 34"/>
            <p:cNvSpPr/>
            <p:nvPr/>
          </p:nvSpPr>
          <p:spPr>
            <a:xfrm>
              <a:off x="4171950" y="2838450"/>
              <a:ext cx="419100" cy="419100"/>
            </a:xfrm>
            <a:prstGeom prst="ellipse">
              <a:avLst/>
            </a:prstGeom>
            <a:solidFill>
              <a:srgbClr val="00B8D9"/>
            </a:solidFill>
            <a:ln w="38100">
              <a:solidFill>
                <a:srgbClr val="1A1A2E"/>
              </a:solidFill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4315654" y="2994660"/>
              <a:ext cx="13169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3</a:t>
              </a:r>
            </a:p>
          </p:txBody>
        </p:sp>
        <p:sp>
          <p:nvSpPr>
            <p:cNvPr id="36" name="Rectangle 36"/>
            <p:cNvSpPr/>
            <p:nvPr/>
          </p:nvSpPr>
          <p:spPr>
            <a:xfrm>
              <a:off x="3667125" y="1619250"/>
              <a:ext cx="1428750" cy="1047750"/>
            </a:xfrm>
            <a:prstGeom prst="roundRect">
              <a:avLst>
                <a:gd name="adj" fmla="val 10909"/>
              </a:avLst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37" name="Rectangle 37"/>
            <p:cNvSpPr/>
            <p:nvPr/>
          </p:nvSpPr>
          <p:spPr>
            <a:xfrm>
              <a:off x="3667125" y="1619250"/>
              <a:ext cx="1428750" cy="266700"/>
            </a:xfrm>
            <a:prstGeom prst="rect">
              <a:avLst/>
            </a:prstGeom>
            <a:solidFill>
              <a:srgbClr val="00B8D9"/>
            </a:solidFill>
            <a:ln>
              <a:noFill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4204647" y="1704499"/>
              <a:ext cx="35370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7.20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993613" y="2023110"/>
              <a:ext cx="77577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ELECTRO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070080" y="2256949"/>
              <a:ext cx="6228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00B8D9"/>
                  </a:solidFill>
                  <a:latin typeface="Arial"/>
                  <a:ea typeface="Microsoft YaHei"/>
                  <a:cs typeface="Arial"/>
                </a:rPr>
                <a:t>电子之夜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770072" y="2463641"/>
              <a:ext cx="122285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通宵 12h · NEON GRID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000625" y="2838450"/>
            <a:ext cx="1428750" cy="1654969"/>
            <a:chOff x="5000625" y="2838450"/>
            <a:chExt cx="1428750" cy="1654969"/>
          </a:xfrm>
        </p:grpSpPr>
        <p:sp>
          <p:nvSpPr>
            <p:cNvPr id="43" name="Line 43"/>
            <p:cNvSpPr/>
            <p:nvPr/>
          </p:nvSpPr>
          <p:spPr>
            <a:xfrm>
              <a:off x="5715000" y="3048000"/>
              <a:ext cx="9525" cy="381000"/>
            </a:xfrm>
            <a:custGeom>
              <a:avLst/>
              <a:gdLst/>
              <a:ahLst/>
              <a:cxnLst/>
              <a:rect l="l" t="t" r="r" b="b"/>
              <a:pathLst>
                <a:path w="9525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noFill/>
            <a:ln w="19050">
              <a:solidFill>
                <a:srgbClr val="1A1A2E"/>
              </a:solidFill>
              <a:custDash>
                <a:ds d="150000" sp="150000"/>
              </a:custDash>
            </a:ln>
          </p:spPr>
        </p:sp>
        <p:sp>
          <p:nvSpPr>
            <p:cNvPr id="44" name="Ellipse 44"/>
            <p:cNvSpPr/>
            <p:nvPr/>
          </p:nvSpPr>
          <p:spPr>
            <a:xfrm>
              <a:off x="5505450" y="2838450"/>
              <a:ext cx="419100" cy="419100"/>
            </a:xfrm>
            <a:prstGeom prst="ellipse">
              <a:avLst/>
            </a:prstGeom>
            <a:solidFill>
              <a:srgbClr val="00C896"/>
            </a:solidFill>
            <a:ln w="38100">
              <a:solidFill>
                <a:srgbClr val="1A1A2E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5649154" y="2994660"/>
              <a:ext cx="13169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4</a:t>
              </a:r>
            </a:p>
          </p:txBody>
        </p:sp>
        <p:sp>
          <p:nvSpPr>
            <p:cNvPr id="46" name="Rectangle 46"/>
            <p:cNvSpPr/>
            <p:nvPr/>
          </p:nvSpPr>
          <p:spPr>
            <a:xfrm>
              <a:off x="5000625" y="3429000"/>
              <a:ext cx="1428750" cy="1047750"/>
            </a:xfrm>
            <a:prstGeom prst="roundRect">
              <a:avLst>
                <a:gd name="adj" fmla="val 10909"/>
              </a:avLst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47" name="Rectangle 47"/>
            <p:cNvSpPr/>
            <p:nvPr/>
          </p:nvSpPr>
          <p:spPr>
            <a:xfrm>
              <a:off x="5000625" y="4210050"/>
              <a:ext cx="1428750" cy="266700"/>
            </a:xfrm>
            <a:prstGeom prst="rect">
              <a:avLst/>
            </a:prstGeom>
            <a:solidFill>
              <a:srgbClr val="00C896"/>
            </a:solidFill>
            <a:ln>
              <a:noFill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5556837" y="4295299"/>
              <a:ext cx="31632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7.21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478932" y="3604260"/>
              <a:ext cx="47213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FOLK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5403580" y="3838099"/>
              <a:ext cx="6228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00C896"/>
                  </a:solidFill>
                  <a:latin typeface="Arial"/>
                  <a:ea typeface="Microsoft YaHei"/>
                  <a:cs typeface="Arial"/>
                </a:rPr>
                <a:t>民谣午后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154179" y="4025741"/>
              <a:ext cx="112164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15 组 · MINT GROVE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334125" y="1619250"/>
            <a:ext cx="1428750" cy="1638300"/>
            <a:chOff x="6334125" y="1619250"/>
            <a:chExt cx="1428750" cy="1638300"/>
          </a:xfrm>
        </p:grpSpPr>
        <p:sp>
          <p:nvSpPr>
            <p:cNvPr id="53" name="Line 53"/>
            <p:cNvSpPr/>
            <p:nvPr/>
          </p:nvSpPr>
          <p:spPr>
            <a:xfrm>
              <a:off x="7048500" y="2667000"/>
              <a:ext cx="9525" cy="381000"/>
            </a:xfrm>
            <a:custGeom>
              <a:avLst/>
              <a:gdLst/>
              <a:ahLst/>
              <a:cxnLst/>
              <a:rect l="l" t="t" r="r" b="b"/>
              <a:pathLst>
                <a:path w="9525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noFill/>
            <a:ln w="19050">
              <a:solidFill>
                <a:srgbClr val="1A1A2E"/>
              </a:solidFill>
              <a:custDash>
                <a:ds d="150000" sp="150000"/>
              </a:custDash>
            </a:ln>
          </p:spPr>
        </p:sp>
        <p:sp>
          <p:nvSpPr>
            <p:cNvPr id="54" name="Ellipse 54"/>
            <p:cNvSpPr/>
            <p:nvPr/>
          </p:nvSpPr>
          <p:spPr>
            <a:xfrm>
              <a:off x="6838950" y="2838450"/>
              <a:ext cx="419100" cy="419100"/>
            </a:xfrm>
            <a:prstGeom prst="ellipse">
              <a:avLst/>
            </a:prstGeom>
            <a:solidFill>
              <a:srgbClr val="FFD93D"/>
            </a:solidFill>
            <a:ln w="38100">
              <a:solidFill>
                <a:srgbClr val="1A1A2E"/>
              </a:solidFill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6982654" y="2994660"/>
              <a:ext cx="13169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5</a:t>
              </a:r>
            </a:p>
          </p:txBody>
        </p:sp>
        <p:sp>
          <p:nvSpPr>
            <p:cNvPr id="56" name="Rectangle 56"/>
            <p:cNvSpPr/>
            <p:nvPr/>
          </p:nvSpPr>
          <p:spPr>
            <a:xfrm>
              <a:off x="6334125" y="1619250"/>
              <a:ext cx="1428750" cy="1047750"/>
            </a:xfrm>
            <a:prstGeom prst="roundRect">
              <a:avLst>
                <a:gd name="adj" fmla="val 10909"/>
              </a:avLst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57" name="Rectangle 57"/>
            <p:cNvSpPr/>
            <p:nvPr/>
          </p:nvSpPr>
          <p:spPr>
            <a:xfrm>
              <a:off x="6334125" y="1619250"/>
              <a:ext cx="1428750" cy="26670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6871647" y="1704499"/>
              <a:ext cx="35370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7.22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6734223" y="2023110"/>
              <a:ext cx="62855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HIPHOP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737080" y="2256949"/>
              <a:ext cx="6228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6B4A"/>
                  </a:solidFill>
                  <a:latin typeface="Arial"/>
                  <a:ea typeface="Microsoft YaHei"/>
                  <a:cs typeface="Arial"/>
                </a:rPr>
                <a:t>嘻哈午夜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389629" y="2463641"/>
              <a:ext cx="131774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10 组 · YELLOW BLOCK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7667625" y="2838450"/>
            <a:ext cx="1428750" cy="1654969"/>
            <a:chOff x="7667625" y="2838450"/>
            <a:chExt cx="1428750" cy="1654969"/>
          </a:xfrm>
        </p:grpSpPr>
        <p:sp>
          <p:nvSpPr>
            <p:cNvPr id="63" name="Line 63"/>
            <p:cNvSpPr/>
            <p:nvPr/>
          </p:nvSpPr>
          <p:spPr>
            <a:xfrm>
              <a:off x="8382000" y="3048000"/>
              <a:ext cx="9525" cy="381000"/>
            </a:xfrm>
            <a:custGeom>
              <a:avLst/>
              <a:gdLst/>
              <a:ahLst/>
              <a:cxnLst/>
              <a:rect l="l" t="t" r="r" b="b"/>
              <a:pathLst>
                <a:path w="9525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noFill/>
            <a:ln w="19050">
              <a:solidFill>
                <a:srgbClr val="1A1A2E"/>
              </a:solidFill>
              <a:custDash>
                <a:ds d="150000" sp="150000"/>
              </a:custDash>
            </a:ln>
          </p:spPr>
        </p:sp>
        <p:sp>
          <p:nvSpPr>
            <p:cNvPr id="64" name="Ellipse 64"/>
            <p:cNvSpPr/>
            <p:nvPr/>
          </p:nvSpPr>
          <p:spPr>
            <a:xfrm>
              <a:off x="8172450" y="2838450"/>
              <a:ext cx="419100" cy="419100"/>
            </a:xfrm>
            <a:prstGeom prst="ellipse">
              <a:avLst/>
            </a:prstGeom>
            <a:solidFill>
              <a:srgbClr val="FF6B4A"/>
            </a:solidFill>
            <a:ln w="38100">
              <a:solidFill>
                <a:srgbClr val="1A1A2E"/>
              </a:solidFill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8316154" y="2994660"/>
              <a:ext cx="13169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6</a:t>
              </a:r>
            </a:p>
          </p:txBody>
        </p:sp>
        <p:sp>
          <p:nvSpPr>
            <p:cNvPr id="66" name="Rectangle 66"/>
            <p:cNvSpPr/>
            <p:nvPr/>
          </p:nvSpPr>
          <p:spPr>
            <a:xfrm>
              <a:off x="7667625" y="3429000"/>
              <a:ext cx="1428750" cy="1047750"/>
            </a:xfrm>
            <a:prstGeom prst="roundRect">
              <a:avLst>
                <a:gd name="adj" fmla="val 10909"/>
              </a:avLst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67" name="Rectangle 67"/>
            <p:cNvSpPr/>
            <p:nvPr/>
          </p:nvSpPr>
          <p:spPr>
            <a:xfrm>
              <a:off x="7667625" y="4210050"/>
              <a:ext cx="1428750" cy="266700"/>
            </a:xfrm>
            <a:prstGeom prst="rect">
              <a:avLst/>
            </a:prstGeom>
            <a:solidFill>
              <a:srgbClr val="FF6B4A"/>
            </a:solidFill>
            <a:ln>
              <a:noFill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8205147" y="4295299"/>
              <a:ext cx="35370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7.23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874498" y="3604260"/>
              <a:ext cx="101500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CROSSOVER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8070580" y="3838099"/>
              <a:ext cx="6228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6B4A"/>
                  </a:solidFill>
                  <a:latin typeface="Arial"/>
                  <a:ea typeface="Microsoft YaHei"/>
                  <a:cs typeface="Arial"/>
                </a:rPr>
                <a:t>跨界之夜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8001464" y="4025741"/>
              <a:ext cx="76107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4 大头牌同台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9001125" y="1619250"/>
            <a:ext cx="1524000" cy="1714500"/>
            <a:chOff x="9001125" y="1619250"/>
            <a:chExt cx="1524000" cy="1714500"/>
          </a:xfrm>
        </p:grpSpPr>
        <p:sp>
          <p:nvSpPr>
            <p:cNvPr id="73" name="Line 73"/>
            <p:cNvSpPr/>
            <p:nvPr/>
          </p:nvSpPr>
          <p:spPr>
            <a:xfrm>
              <a:off x="9715500" y="2667000"/>
              <a:ext cx="9525" cy="381000"/>
            </a:xfrm>
            <a:custGeom>
              <a:avLst/>
              <a:gdLst/>
              <a:ahLst/>
              <a:cxnLst/>
              <a:rect l="l" t="t" r="r" b="b"/>
              <a:pathLst>
                <a:path w="9525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noFill/>
            <a:ln w="19050">
              <a:solidFill>
                <a:srgbClr val="1A1A2E"/>
              </a:solidFill>
              <a:custDash>
                <a:ds d="150000" sp="150000"/>
              </a:custDash>
            </a:ln>
          </p:spPr>
        </p:sp>
        <p:sp>
          <p:nvSpPr>
            <p:cNvPr id="74" name="Ellipse 74"/>
            <p:cNvSpPr/>
            <p:nvPr/>
          </p:nvSpPr>
          <p:spPr>
            <a:xfrm>
              <a:off x="9429750" y="2762250"/>
              <a:ext cx="571500" cy="571500"/>
            </a:xfrm>
            <a:prstGeom prst="ellipse">
              <a:avLst/>
            </a:prstGeom>
            <a:solidFill>
              <a:srgbClr val="FF3DA5"/>
            </a:solidFill>
            <a:ln w="38100">
              <a:solidFill>
                <a:srgbClr val="1A1A2E"/>
              </a:solidFill>
            </a:ln>
          </p:spPr>
        </p:sp>
        <p:sp>
          <p:nvSpPr>
            <p:cNvPr id="75" name="Freeform 75"/>
            <p:cNvSpPr/>
            <p:nvPr/>
          </p:nvSpPr>
          <p:spPr>
            <a:xfrm>
              <a:off x="9564672" y="2895600"/>
              <a:ext cx="301656" cy="286891"/>
            </a:xfrm>
            <a:custGeom>
              <a:avLst/>
              <a:gdLst/>
              <a:ahLst/>
              <a:cxnLst/>
              <a:rect l="l" t="t" r="r" b="b"/>
              <a:pathLst>
                <a:path w="301656" h="286891">
                  <a:moveTo>
                    <a:pt x="169878" y="0"/>
                  </a:moveTo>
                  <a:lnTo>
                    <a:pt x="131778" y="0"/>
                  </a:lnTo>
                  <a:lnTo>
                    <a:pt x="103449" y="87188"/>
                  </a:lnTo>
                  <a:lnTo>
                    <a:pt x="11774" y="87188"/>
                  </a:lnTo>
                  <a:lnTo>
                    <a:pt x="0" y="123424"/>
                  </a:lnTo>
                  <a:lnTo>
                    <a:pt x="74167" y="177309"/>
                  </a:lnTo>
                  <a:lnTo>
                    <a:pt x="45838" y="264496"/>
                  </a:lnTo>
                  <a:lnTo>
                    <a:pt x="76662" y="286891"/>
                  </a:lnTo>
                  <a:lnTo>
                    <a:pt x="150828" y="233006"/>
                  </a:lnTo>
                  <a:lnTo>
                    <a:pt x="224995" y="286891"/>
                  </a:lnTo>
                  <a:lnTo>
                    <a:pt x="255818" y="264496"/>
                  </a:lnTo>
                  <a:lnTo>
                    <a:pt x="227489" y="177309"/>
                  </a:lnTo>
                  <a:lnTo>
                    <a:pt x="301656" y="123423"/>
                  </a:lnTo>
                  <a:lnTo>
                    <a:pt x="289882" y="87188"/>
                  </a:lnTo>
                  <a:lnTo>
                    <a:pt x="198207" y="87188"/>
                  </a:lnTo>
                  <a:lnTo>
                    <a:pt x="169878" y="0"/>
                  </a:ln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</p:spPr>
        </p:sp>
        <p:sp>
          <p:nvSpPr>
            <p:cNvPr id="76" name="Rectangle 76"/>
            <p:cNvSpPr/>
            <p:nvPr/>
          </p:nvSpPr>
          <p:spPr>
            <a:xfrm>
              <a:off x="9001125" y="1619250"/>
              <a:ext cx="1524000" cy="1047750"/>
            </a:xfrm>
            <a:prstGeom prst="roundRect">
              <a:avLst>
                <a:gd name="adj" fmla="val 10909"/>
              </a:avLst>
            </a:prstGeom>
            <a:solidFill>
              <a:srgbClr val="1A1A2E"/>
            </a:solidFill>
            <a:ln w="38100">
              <a:solidFill>
                <a:srgbClr val="FF3DA5"/>
              </a:solidFill>
            </a:ln>
          </p:spPr>
        </p:sp>
        <p:sp>
          <p:nvSpPr>
            <p:cNvPr id="77" name="Rectangle 77"/>
            <p:cNvSpPr/>
            <p:nvPr/>
          </p:nvSpPr>
          <p:spPr>
            <a:xfrm>
              <a:off x="9001125" y="1619250"/>
              <a:ext cx="1524000" cy="26670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9272283" y="1704499"/>
              <a:ext cx="98168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7.24 · FINALE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9398241" y="2023110"/>
              <a:ext cx="72976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CLOSING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9376946" y="2256949"/>
              <a:ext cx="77235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闭幕大狂欢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9195978" y="2463641"/>
              <a:ext cx="1134294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FFF8EE"/>
                  </a:solidFill>
                  <a:latin typeface="Arial"/>
                  <a:ea typeface="Microsoft YaHei"/>
                  <a:cs typeface="Arial"/>
                </a:rPr>
                <a:t>SUGAR DOME · 烟花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578765" y="5038249"/>
            <a:ext cx="8253780" cy="198120"/>
            <a:chOff x="1578765" y="5038249"/>
            <a:chExt cx="8253780" cy="198120"/>
          </a:xfrm>
        </p:grpSpPr>
        <p:sp>
          <p:nvSpPr>
            <p:cNvPr id="83" name="TextBox 83"/>
            <p:cNvSpPr txBox="1"/>
            <p:nvPr/>
          </p:nvSpPr>
          <p:spPr>
            <a:xfrm>
              <a:off x="1578765" y="5038249"/>
              <a:ext cx="27147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SAT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2912265" y="5038249"/>
              <a:ext cx="27147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SUN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4215861" y="5038249"/>
              <a:ext cx="33127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MON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5579265" y="5038249"/>
              <a:ext cx="27147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TUE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6897813" y="5038249"/>
              <a:ext cx="30137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WED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8246265" y="5038249"/>
              <a:ext cx="27147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THU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9598454" y="5038249"/>
              <a:ext cx="23409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FRI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571500" y="5524500"/>
            <a:ext cx="11049000" cy="762000"/>
            <a:chOff x="571500" y="5524500"/>
            <a:chExt cx="11049000" cy="762000"/>
          </a:xfrm>
        </p:grpSpPr>
        <p:sp>
          <p:nvSpPr>
            <p:cNvPr id="91" name="Rectangle 91"/>
            <p:cNvSpPr/>
            <p:nvPr/>
          </p:nvSpPr>
          <p:spPr>
            <a:xfrm>
              <a:off x="571500" y="5524500"/>
              <a:ext cx="11049000" cy="762000"/>
            </a:xfrm>
            <a:prstGeom prst="roundRect">
              <a:avLst>
                <a:gd name="adj" fmla="val 15000"/>
              </a:avLst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92" name="Freeform 92"/>
            <p:cNvSpPr/>
            <p:nvPr/>
          </p:nvSpPr>
          <p:spPr>
            <a:xfrm>
              <a:off x="819150" y="581025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cubicBezTo>
                    <a:pt x="236569" y="304800"/>
                    <a:pt x="304800" y="236569"/>
                    <a:pt x="304800" y="152400"/>
                  </a:cubicBezTo>
                  <a:cubicBezTo>
                    <a:pt x="304800" y="68232"/>
                    <a:pt x="236569" y="0"/>
                    <a:pt x="152400" y="0"/>
                  </a:cubicBezTo>
                  <a:cubicBezTo>
                    <a:pt x="68232" y="0"/>
                    <a:pt x="0" y="68232"/>
                    <a:pt x="0" y="152400"/>
                  </a:cubicBezTo>
                  <a:cubicBezTo>
                    <a:pt x="0" y="236569"/>
                    <a:pt x="68232" y="304800"/>
                    <a:pt x="152400" y="304800"/>
                  </a:cubicBezTo>
                  <a:close/>
                  <a:moveTo>
                    <a:pt x="133350" y="57150"/>
                  </a:moveTo>
                  <a:lnTo>
                    <a:pt x="133350" y="160291"/>
                  </a:lnTo>
                  <a:lnTo>
                    <a:pt x="196080" y="223020"/>
                  </a:lnTo>
                  <a:lnTo>
                    <a:pt x="223020" y="196080"/>
                  </a:lnTo>
                  <a:lnTo>
                    <a:pt x="171450" y="144509"/>
                  </a:lnTo>
                  <a:lnTo>
                    <a:pt x="171450" y="57150"/>
                  </a:lnTo>
                  <a:lnTo>
                    <a:pt x="133350" y="57150"/>
                  </a:lnTo>
                  <a:close/>
                </a:path>
              </a:pathLst>
            </a:custGeom>
            <a:solidFill>
              <a:srgbClr val="FFD93D"/>
            </a:solidFill>
            <a:ln>
              <a:noFill/>
            </a:ln>
          </p:spPr>
        </p:sp>
        <p:sp>
          <p:nvSpPr>
            <p:cNvPr id="93" name="TextBox 93"/>
            <p:cNvSpPr txBox="1"/>
            <p:nvPr/>
          </p:nvSpPr>
          <p:spPr>
            <a:xfrm>
              <a:off x="1221105" y="5778818"/>
              <a:ext cx="152487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D93D"/>
                  </a:solidFill>
                  <a:latin typeface="Impact"/>
                  <a:ea typeface="Microsoft YaHei"/>
                  <a:cs typeface="Impact"/>
                </a:rPr>
                <a:t>DAILY SCHEDULE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1224915" y="6058852"/>
              <a:ext cx="494583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8EE"/>
                  </a:solidFill>
                  <a:latin typeface="Arial"/>
                  <a:ea typeface="Microsoft YaHei"/>
                  <a:cs typeface="Arial"/>
                </a:rPr>
                <a:t>每天 16:00 入场 · 17:00 开演 · 次日 04:00 结束 · 5 个舞台同时进行</a:t>
              </a:r>
            </a:p>
          </p:txBody>
        </p:sp>
        <p:sp>
          <p:nvSpPr>
            <p:cNvPr id="95" name="Rectangle 95"/>
            <p:cNvSpPr/>
            <p:nvPr/>
          </p:nvSpPr>
          <p:spPr>
            <a:xfrm>
              <a:off x="8953500" y="5791200"/>
              <a:ext cx="2476500" cy="419100"/>
            </a:xfrm>
            <a:prstGeom prst="roundRect">
              <a:avLst>
                <a:gd name="adj" fmla="val 50000"/>
              </a:avLst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96" name="TextBox 96"/>
            <p:cNvSpPr txBox="1"/>
            <p:nvPr/>
          </p:nvSpPr>
          <p:spPr>
            <a:xfrm>
              <a:off x="9458820" y="5918835"/>
              <a:ext cx="146585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DOWNLOAD APP →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560070" y="6554152"/>
            <a:ext cx="11073765" cy="213360"/>
            <a:chOff x="560070" y="6554152"/>
            <a:chExt cx="11073765" cy="213360"/>
          </a:xfrm>
        </p:grpSpPr>
        <p:sp>
          <p:nvSpPr>
            <p:cNvPr id="98" name="TextBox 98"/>
            <p:cNvSpPr txBox="1"/>
            <p:nvPr/>
          </p:nvSpPr>
          <p:spPr>
            <a:xfrm>
              <a:off x="560070" y="6570345"/>
              <a:ext cx="198960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具体演出时间以 APP 内日程为准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11148258" y="6554152"/>
              <a:ext cx="48557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10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8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6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4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2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8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80"/>
                            </p:stCondLst>
                            <p:childTnLst>
                              <p:par>
                                <p:cTn id="33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6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6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2" grpId="0"/>
      <p:bldP spid="42" grpId="0"/>
      <p:bldP spid="52" grpId="0"/>
      <p:bldP spid="62" grpId="0"/>
      <p:bldP spid="72" grpId="0"/>
      <p:bldP spid="82" grpId="0"/>
      <p:bldP spid="90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71500" y="476250"/>
            <a:ext cx="1714500" cy="471488"/>
            <a:chOff x="571500" y="476250"/>
            <a:chExt cx="1714500" cy="471488"/>
          </a:xfrm>
        </p:grpSpPr>
        <p:sp>
          <p:nvSpPr>
            <p:cNvPr id="3" name="Rectangle 3"/>
            <p:cNvSpPr/>
            <p:nvPr/>
          </p:nvSpPr>
          <p:spPr>
            <a:xfrm>
              <a:off x="571500" y="476250"/>
              <a:ext cx="1714500" cy="45720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571500" y="476250"/>
              <a:ext cx="133350" cy="45720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855345" y="612458"/>
              <a:ext cx="88956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CH · 04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14625" y="1143000"/>
            <a:ext cx="7396877" cy="3048000"/>
            <a:chOff x="2714625" y="1143000"/>
            <a:chExt cx="7396877" cy="3048000"/>
          </a:xfrm>
        </p:grpSpPr>
        <p:sp>
          <p:nvSpPr>
            <p:cNvPr id="7" name="TextBox 7"/>
            <p:cNvSpPr txBox="1"/>
            <p:nvPr/>
          </p:nvSpPr>
          <p:spPr>
            <a:xfrm>
              <a:off x="2714625" y="1143000"/>
              <a:ext cx="7396877" cy="304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VIBES.</a:t>
              </a:r>
            </a:p>
          </p:txBody>
        </p:sp>
        <p:sp>
          <p:nvSpPr>
            <p:cNvPr id="8" name="Rectangle 8"/>
            <p:cNvSpPr/>
            <p:nvPr/>
          </p:nvSpPr>
          <p:spPr>
            <a:xfrm>
              <a:off x="2905125" y="2905125"/>
              <a:ext cx="6096000" cy="133350"/>
            </a:xfrm>
            <a:prstGeom prst="rect">
              <a:avLst/>
            </a:prstGeom>
            <a:solidFill>
              <a:srgbClr val="00B8D9"/>
            </a:solidFill>
            <a:ln>
              <a:noFill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2905125" y="3286125"/>
            <a:ext cx="6096000" cy="571500"/>
            <a:chOff x="2905125" y="3286125"/>
            <a:chExt cx="6096000" cy="571500"/>
          </a:xfrm>
        </p:grpSpPr>
        <p:sp>
          <p:nvSpPr>
            <p:cNvPr id="10" name="Rectangle 10"/>
            <p:cNvSpPr/>
            <p:nvPr/>
          </p:nvSpPr>
          <p:spPr>
            <a:xfrm>
              <a:off x="2905125" y="3286125"/>
              <a:ext cx="6096000" cy="571500"/>
            </a:xfrm>
            <a:prstGeom prst="roundRect">
              <a:avLst>
                <a:gd name="adj" fmla="val 50000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4053230" y="3463290"/>
              <a:ext cx="3799789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音乐之外，还有 </a:t>
              </a:r>
              <a:r>
                <a:rPr lang="zh-CN" sz="1800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十种甜</a:t>
              </a:r>
              <a:r>
                <a:rPr lang="zh-CN" sz="18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的方式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2500" y="4857750"/>
            <a:ext cx="2667000" cy="952500"/>
            <a:chOff x="952500" y="4857750"/>
            <a:chExt cx="2667000" cy="952500"/>
          </a:xfrm>
        </p:grpSpPr>
        <p:sp>
          <p:nvSpPr>
            <p:cNvPr id="13" name="Rectangle 13"/>
            <p:cNvSpPr/>
            <p:nvPr/>
          </p:nvSpPr>
          <p:spPr>
            <a:xfrm rot="-180000">
              <a:off x="952500" y="4857750"/>
              <a:ext cx="2667000" cy="952500"/>
            </a:xfrm>
            <a:prstGeom prst="roundRect">
              <a:avLst>
                <a:gd name="adj" fmla="val 14000"/>
              </a:avLst>
            </a:prstGeom>
            <a:solidFill>
              <a:srgbClr val="FF3DA5"/>
            </a:solidFill>
            <a:ln w="38100">
              <a:solidFill>
                <a:srgbClr val="1A1A2E"/>
              </a:solidFill>
            </a:ln>
          </p:spPr>
        </p:sp>
        <p:grpSp>
          <p:nvGrpSpPr>
            <p:cNvPr id="16" name="Group 16"/>
            <p:cNvGrpSpPr/>
            <p:nvPr/>
          </p:nvGrpSpPr>
          <p:grpSpPr>
            <a:xfrm>
              <a:off x="1202531" y="5124450"/>
              <a:ext cx="300038" cy="321469"/>
              <a:chOff x="1202531" y="5124450"/>
              <a:chExt cx="300038" cy="32146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270687" y="5124450"/>
                <a:ext cx="163726" cy="107156"/>
              </a:xfrm>
              <a:custGeom>
                <a:avLst/>
                <a:gdLst/>
                <a:ahLst/>
                <a:cxnLst/>
                <a:rect l="l" t="t" r="r" b="b"/>
                <a:pathLst>
                  <a:path w="163726" h="107156">
                    <a:moveTo>
                      <a:pt x="81863" y="42862"/>
                    </a:moveTo>
                    <a:cubicBezTo>
                      <a:pt x="67156" y="42862"/>
                      <a:pt x="54494" y="53243"/>
                      <a:pt x="51610" y="67664"/>
                    </a:cubicBezTo>
                    <a:lnTo>
                      <a:pt x="43711" y="107156"/>
                    </a:lnTo>
                    <a:lnTo>
                      <a:pt x="0" y="107156"/>
                    </a:lnTo>
                    <a:lnTo>
                      <a:pt x="9580" y="59258"/>
                    </a:lnTo>
                    <a:cubicBezTo>
                      <a:pt x="16471" y="24802"/>
                      <a:pt x="46724" y="0"/>
                      <a:pt x="81863" y="0"/>
                    </a:cubicBezTo>
                    <a:cubicBezTo>
                      <a:pt x="117002" y="0"/>
                      <a:pt x="147256" y="24802"/>
                      <a:pt x="154146" y="59258"/>
                    </a:cubicBezTo>
                    <a:lnTo>
                      <a:pt x="163726" y="107156"/>
                    </a:lnTo>
                    <a:lnTo>
                      <a:pt x="120015" y="107156"/>
                    </a:lnTo>
                    <a:lnTo>
                      <a:pt x="112117" y="67664"/>
                    </a:lnTo>
                    <a:cubicBezTo>
                      <a:pt x="109232" y="53243"/>
                      <a:pt x="96570" y="42862"/>
                      <a:pt x="81863" y="42862"/>
                    </a:cubicBez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1202531" y="5274469"/>
                <a:ext cx="300038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300038" h="171450">
                    <a:moveTo>
                      <a:pt x="300038" y="171450"/>
                    </a:moveTo>
                    <a:lnTo>
                      <a:pt x="0" y="171450"/>
                    </a:lnTo>
                    <a:lnTo>
                      <a:pt x="0" y="128588"/>
                    </a:lnTo>
                    <a:lnTo>
                      <a:pt x="21431" y="0"/>
                    </a:lnTo>
                    <a:lnTo>
                      <a:pt x="278606" y="0"/>
                    </a:lnTo>
                    <a:lnTo>
                      <a:pt x="300038" y="128588"/>
                    </a:lnTo>
                    <a:lnTo>
                      <a:pt x="300038" y="171450"/>
                    </a:ln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</p:grpSp>
        <p:sp>
          <p:nvSpPr>
            <p:cNvPr id="17" name="TextBox 17"/>
            <p:cNvSpPr txBox="1"/>
            <p:nvPr/>
          </p:nvSpPr>
          <p:spPr>
            <a:xfrm rot="-180000">
              <a:off x="1616595" y="5137358"/>
              <a:ext cx="84320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MARKET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-180000">
              <a:off x="1635467" y="5425479"/>
              <a:ext cx="149195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50+ 摊位 · 限定周边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762500" y="4762500"/>
            <a:ext cx="2667000" cy="952500"/>
            <a:chOff x="4762500" y="4762500"/>
            <a:chExt cx="2667000" cy="952500"/>
          </a:xfrm>
        </p:grpSpPr>
        <p:sp>
          <p:nvSpPr>
            <p:cNvPr id="20" name="Rectangle 20"/>
            <p:cNvSpPr/>
            <p:nvPr/>
          </p:nvSpPr>
          <p:spPr>
            <a:xfrm rot="120000">
              <a:off x="4762500" y="4762500"/>
              <a:ext cx="2667000" cy="952500"/>
            </a:xfrm>
            <a:prstGeom prst="roundRect">
              <a:avLst>
                <a:gd name="adj" fmla="val 14000"/>
              </a:avLst>
            </a:prstGeom>
            <a:solidFill>
              <a:srgbClr val="FFD93D"/>
            </a:solidFill>
            <a:ln w="38100">
              <a:solidFill>
                <a:srgbClr val="1A1A2E"/>
              </a:solidFill>
            </a:ln>
          </p:spPr>
        </p:sp>
        <p:sp>
          <p:nvSpPr>
            <p:cNvPr id="21" name="Freeform 21"/>
            <p:cNvSpPr/>
            <p:nvPr/>
          </p:nvSpPr>
          <p:spPr>
            <a:xfrm>
              <a:off x="4991100" y="5072062"/>
              <a:ext cx="342900" cy="257175"/>
            </a:xfrm>
            <a:custGeom>
              <a:avLst/>
              <a:gdLst/>
              <a:ahLst/>
              <a:cxnLst/>
              <a:rect l="l" t="t" r="r" b="b"/>
              <a:pathLst>
                <a:path w="342900" h="257175">
                  <a:moveTo>
                    <a:pt x="0" y="235744"/>
                  </a:moveTo>
                  <a:lnTo>
                    <a:pt x="64294" y="257175"/>
                  </a:lnTo>
                  <a:lnTo>
                    <a:pt x="128588" y="192881"/>
                  </a:lnTo>
                  <a:lnTo>
                    <a:pt x="214312" y="192881"/>
                  </a:lnTo>
                  <a:lnTo>
                    <a:pt x="278606" y="257175"/>
                  </a:lnTo>
                  <a:lnTo>
                    <a:pt x="342900" y="235744"/>
                  </a:lnTo>
                  <a:lnTo>
                    <a:pt x="326784" y="58473"/>
                  </a:lnTo>
                  <a:cubicBezTo>
                    <a:pt x="323775" y="25357"/>
                    <a:pt x="296008" y="0"/>
                    <a:pt x="262756" y="0"/>
                  </a:cubicBezTo>
                  <a:lnTo>
                    <a:pt x="80145" y="0"/>
                  </a:lnTo>
                  <a:cubicBezTo>
                    <a:pt x="46892" y="0"/>
                    <a:pt x="19126" y="25357"/>
                    <a:pt x="16116" y="58473"/>
                  </a:cubicBezTo>
                  <a:lnTo>
                    <a:pt x="0" y="235744"/>
                  </a:lnTo>
                  <a:close/>
                  <a:moveTo>
                    <a:pt x="257175" y="85725"/>
                  </a:moveTo>
                  <a:cubicBezTo>
                    <a:pt x="269011" y="85725"/>
                    <a:pt x="278606" y="76130"/>
                    <a:pt x="278606" y="64294"/>
                  </a:cubicBezTo>
                  <a:cubicBezTo>
                    <a:pt x="278606" y="52458"/>
                    <a:pt x="269011" y="42862"/>
                    <a:pt x="257175" y="42862"/>
                  </a:cubicBezTo>
                  <a:cubicBezTo>
                    <a:pt x="245339" y="42862"/>
                    <a:pt x="235744" y="52458"/>
                    <a:pt x="235744" y="64294"/>
                  </a:cubicBezTo>
                  <a:cubicBezTo>
                    <a:pt x="235744" y="76130"/>
                    <a:pt x="245339" y="85725"/>
                    <a:pt x="257175" y="85725"/>
                  </a:cubicBezTo>
                  <a:close/>
                  <a:moveTo>
                    <a:pt x="257175" y="128588"/>
                  </a:moveTo>
                  <a:cubicBezTo>
                    <a:pt x="257175" y="140424"/>
                    <a:pt x="247580" y="150019"/>
                    <a:pt x="235744" y="150019"/>
                  </a:cubicBezTo>
                  <a:cubicBezTo>
                    <a:pt x="223907" y="150019"/>
                    <a:pt x="214312" y="140424"/>
                    <a:pt x="214312" y="128588"/>
                  </a:cubicBezTo>
                  <a:cubicBezTo>
                    <a:pt x="214312" y="116751"/>
                    <a:pt x="223907" y="107156"/>
                    <a:pt x="235744" y="107156"/>
                  </a:cubicBezTo>
                  <a:cubicBezTo>
                    <a:pt x="247580" y="107156"/>
                    <a:pt x="257175" y="116751"/>
                    <a:pt x="257175" y="128588"/>
                  </a:cubicBezTo>
                  <a:close/>
                  <a:moveTo>
                    <a:pt x="107156" y="128588"/>
                  </a:moveTo>
                  <a:cubicBezTo>
                    <a:pt x="130829" y="128588"/>
                    <a:pt x="150019" y="109397"/>
                    <a:pt x="150019" y="85725"/>
                  </a:cubicBezTo>
                  <a:cubicBezTo>
                    <a:pt x="150019" y="62053"/>
                    <a:pt x="130829" y="42862"/>
                    <a:pt x="107156" y="42862"/>
                  </a:cubicBezTo>
                  <a:cubicBezTo>
                    <a:pt x="83484" y="42862"/>
                    <a:pt x="64294" y="62053"/>
                    <a:pt x="64294" y="85725"/>
                  </a:cubicBezTo>
                  <a:cubicBezTo>
                    <a:pt x="64294" y="109397"/>
                    <a:pt x="83484" y="128588"/>
                    <a:pt x="107156" y="128588"/>
                  </a:cubicBezTo>
                  <a:close/>
                </a:path>
              </a:pathLst>
            </a:custGeom>
            <a:solidFill>
              <a:srgbClr val="1A1A2E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 rot="120000">
              <a:off x="5431250" y="5028908"/>
              <a:ext cx="131476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ART INSTALL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 rot="120000">
              <a:off x="5427754" y="5342289"/>
              <a:ext cx="174958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10 件巨型装置 · AR 互动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572500" y="4857750"/>
            <a:ext cx="2667000" cy="952500"/>
            <a:chOff x="8572500" y="4857750"/>
            <a:chExt cx="2667000" cy="952500"/>
          </a:xfrm>
        </p:grpSpPr>
        <p:sp>
          <p:nvSpPr>
            <p:cNvPr id="25" name="Rectangle 25"/>
            <p:cNvSpPr/>
            <p:nvPr/>
          </p:nvSpPr>
          <p:spPr>
            <a:xfrm rot="-120000">
              <a:off x="8572500" y="4857750"/>
              <a:ext cx="2667000" cy="952500"/>
            </a:xfrm>
            <a:prstGeom prst="roundRect">
              <a:avLst>
                <a:gd name="adj" fmla="val 14000"/>
              </a:avLst>
            </a:prstGeom>
            <a:solidFill>
              <a:srgbClr val="00C896"/>
            </a:solidFill>
            <a:ln w="38100">
              <a:solidFill>
                <a:srgbClr val="1A1A2E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8801100" y="5145881"/>
              <a:ext cx="342900" cy="300038"/>
            </a:xfrm>
            <a:custGeom>
              <a:avLst/>
              <a:gdLst/>
              <a:ahLst/>
              <a:cxnLst/>
              <a:rect l="l" t="t" r="r" b="b"/>
              <a:pathLst>
                <a:path w="342900" h="300038">
                  <a:moveTo>
                    <a:pt x="26631" y="155219"/>
                  </a:moveTo>
                  <a:lnTo>
                    <a:pt x="171450" y="300038"/>
                  </a:lnTo>
                  <a:lnTo>
                    <a:pt x="316270" y="155219"/>
                  </a:lnTo>
                  <a:cubicBezTo>
                    <a:pt x="333320" y="138167"/>
                    <a:pt x="342900" y="115040"/>
                    <a:pt x="342900" y="90925"/>
                  </a:cubicBezTo>
                  <a:lnTo>
                    <a:pt x="342900" y="86847"/>
                  </a:lnTo>
                  <a:cubicBezTo>
                    <a:pt x="342900" y="38883"/>
                    <a:pt x="304017" y="0"/>
                    <a:pt x="256054" y="0"/>
                  </a:cubicBezTo>
                  <a:cubicBezTo>
                    <a:pt x="229670" y="0"/>
                    <a:pt x="204718" y="11993"/>
                    <a:pt x="188237" y="32594"/>
                  </a:cubicBezTo>
                  <a:lnTo>
                    <a:pt x="171450" y="53578"/>
                  </a:lnTo>
                  <a:lnTo>
                    <a:pt x="154663" y="32594"/>
                  </a:lnTo>
                  <a:cubicBezTo>
                    <a:pt x="138182" y="11993"/>
                    <a:pt x="113229" y="0"/>
                    <a:pt x="86847" y="0"/>
                  </a:cubicBezTo>
                  <a:cubicBezTo>
                    <a:pt x="38883" y="0"/>
                    <a:pt x="0" y="38883"/>
                    <a:pt x="0" y="86847"/>
                  </a:cubicBezTo>
                  <a:lnTo>
                    <a:pt x="0" y="90925"/>
                  </a:lnTo>
                  <a:cubicBezTo>
                    <a:pt x="0" y="115040"/>
                    <a:pt x="9580" y="138167"/>
                    <a:pt x="26631" y="155219"/>
                  </a:cubicBezTo>
                  <a:close/>
                </a:path>
              </a:pathLst>
            </a:custGeom>
            <a:solidFill>
              <a:srgbClr val="1A1A2E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 rot="-120000">
              <a:off x="9237272" y="5125414"/>
              <a:ext cx="128025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FOOD &amp; FUN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 rot="-120000">
              <a:off x="9251937" y="5423883"/>
              <a:ext cx="167712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40+ 餐车 · 篝火 · 工坊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33500" y="1238250"/>
            <a:ext cx="10287000" cy="762000"/>
            <a:chOff x="1333500" y="1238250"/>
            <a:chExt cx="10287000" cy="762000"/>
          </a:xfrm>
        </p:grpSpPr>
        <p:sp>
          <p:nvSpPr>
            <p:cNvPr id="30" name="Ellipse 30"/>
            <p:cNvSpPr/>
            <p:nvPr/>
          </p:nvSpPr>
          <p:spPr>
            <a:xfrm>
              <a:off x="1333500" y="1428750"/>
              <a:ext cx="190500" cy="19050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FFF8EE"/>
              </a:solidFill>
            </a:ln>
          </p:spPr>
        </p:sp>
        <p:sp>
          <p:nvSpPr>
            <p:cNvPr id="31" name="Ellipse 31"/>
            <p:cNvSpPr/>
            <p:nvPr/>
          </p:nvSpPr>
          <p:spPr>
            <a:xfrm>
              <a:off x="1657350" y="1657350"/>
              <a:ext cx="114300" cy="11430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FFF8EE"/>
              </a:solidFill>
            </a:ln>
          </p:spPr>
        </p:sp>
        <p:sp>
          <p:nvSpPr>
            <p:cNvPr id="32" name="Freeform 32"/>
            <p:cNvSpPr/>
            <p:nvPr/>
          </p:nvSpPr>
          <p:spPr>
            <a:xfrm>
              <a:off x="10287000" y="1238250"/>
              <a:ext cx="571500" cy="190500"/>
            </a:xfrm>
            <a:custGeom>
              <a:avLst/>
              <a:gdLst/>
              <a:ahLst/>
              <a:cxnLst/>
              <a:rect l="l" t="t" r="r" b="b"/>
              <a:pathLst>
                <a:path w="571500" h="190500">
                  <a:moveTo>
                    <a:pt x="0" y="190500"/>
                  </a:moveTo>
                  <a:lnTo>
                    <a:pt x="285750" y="0"/>
                  </a:lnTo>
                  <a:lnTo>
                    <a:pt x="285750" y="190500"/>
                  </a:lnTo>
                  <a:lnTo>
                    <a:pt x="571500" y="0"/>
                  </a:lnTo>
                </a:path>
              </a:pathLst>
            </a:custGeom>
            <a:noFill/>
            <a:ln w="38100" cap="rnd">
              <a:solidFill>
                <a:srgbClr val="FFD93D"/>
              </a:solidFill>
            </a:ln>
          </p:spPr>
        </p:sp>
        <p:sp>
          <p:nvSpPr>
            <p:cNvPr id="33" name="Polygon 33"/>
            <p:cNvSpPr/>
            <p:nvPr/>
          </p:nvSpPr>
          <p:spPr>
            <a:xfrm>
              <a:off x="11049000" y="1714500"/>
              <a:ext cx="571500" cy="285750"/>
            </a:xfrm>
            <a:custGeom>
              <a:avLst/>
              <a:gdLst/>
              <a:ahLst/>
              <a:cxnLst/>
              <a:rect l="l" t="t" r="r" b="b"/>
              <a:pathLst>
                <a:path w="571500" h="285750">
                  <a:moveTo>
                    <a:pt x="285750" y="0"/>
                  </a:moveTo>
                  <a:lnTo>
                    <a:pt x="5715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FF3DA5"/>
            </a:solidFill>
            <a:ln w="19050">
              <a:solidFill>
                <a:srgbClr val="FFF8EE"/>
              </a:solidFill>
            </a:ln>
          </p:spPr>
        </p:sp>
      </p:grpSp>
      <p:sp>
        <p:nvSpPr>
          <p:cNvPr id="35" name="TextBox 35"/>
          <p:cNvSpPr txBox="1"/>
          <p:nvPr/>
        </p:nvSpPr>
        <p:spPr>
          <a:xfrm>
            <a:off x="10157984" y="6554152"/>
            <a:ext cx="147585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b="1" dirty="0">
                <a:solidFill>
                  <a:srgbClr val="FFF8EE"/>
                </a:solidFill>
                <a:latin typeface="Impact"/>
                <a:ea typeface="Microsoft YaHei"/>
                <a:cs typeface="Impact"/>
              </a:rPr>
              <a:t>11 / 14 · SUGAR RUSH</a:t>
            </a:r>
          </a:p>
        </p:txBody>
      </p:sp>
    </p:spTree>
  </p:cSld>
  <p:clrMapOvr>
    <a:masterClrMapping/>
  </p:clrMapOvr>
  <p:transition xmlns:p14="http://schemas.microsoft.com/office/powerpoint/2010/main" p14:dur="4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8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4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9" dur="4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40"/>
                            </p:stCondLst>
                            <p:childTnLst>
                              <p:par>
                                <p:cTn id="21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23" dur="4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70"/>
                            </p:stCondLst>
                            <p:childTnLst>
                              <p:par>
                                <p:cTn id="25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27" dur="4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9" grpId="0"/>
      <p:bldP spid="2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E"/>
          </a:solidFill>
          <a:ln>
            <a:noFill/>
          </a:ln>
        </p:spPr>
      </p:sp>
      <p:grpSp>
        <p:nvGrpSpPr>
          <p:cNvPr id="6" name="Group 6"/>
          <p:cNvGrpSpPr/>
          <p:nvPr/>
        </p:nvGrpSpPr>
        <p:grpSpPr>
          <a:xfrm>
            <a:off x="571500" y="516255"/>
            <a:ext cx="4996453" cy="802957"/>
            <a:chOff x="571500" y="516255"/>
            <a:chExt cx="4996453" cy="802957"/>
          </a:xfrm>
        </p:grpSpPr>
        <p:sp>
          <p:nvSpPr>
            <p:cNvPr id="3" name="Rectangle 3"/>
            <p:cNvSpPr/>
            <p:nvPr/>
          </p:nvSpPr>
          <p:spPr>
            <a:xfrm>
              <a:off x="571500" y="523875"/>
              <a:ext cx="133350" cy="57150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811530" y="516255"/>
              <a:ext cx="4756423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BEYOND THE MUSIC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40105" y="1044892"/>
              <a:ext cx="330529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音乐之外的两大主线 · TWO TRACKS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62000" y="1619250"/>
            <a:ext cx="5524500" cy="4762500"/>
            <a:chOff x="762000" y="1619250"/>
            <a:chExt cx="5524500" cy="4762500"/>
          </a:xfrm>
        </p:grpSpPr>
        <p:sp>
          <p:nvSpPr>
            <p:cNvPr id="7" name="Rectangle 7"/>
            <p:cNvSpPr/>
            <p:nvPr/>
          </p:nvSpPr>
          <p:spPr>
            <a:xfrm>
              <a:off x="762000" y="1619250"/>
              <a:ext cx="5524500" cy="4762500"/>
            </a:xfrm>
            <a:prstGeom prst="roundRect">
              <a:avLst>
                <a:gd name="adj" fmla="val 2800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762000" y="1619250"/>
              <a:ext cx="5524500" cy="381000"/>
            </a:xfrm>
            <a:custGeom>
              <a:avLst/>
              <a:gdLst/>
              <a:ahLst/>
              <a:cxnLst/>
              <a:rect l="l" t="t" r="r" b="b"/>
              <a:pathLst>
                <a:path w="5524500" h="381000">
                  <a:moveTo>
                    <a:pt x="38100" y="0"/>
                  </a:moveTo>
                  <a:lnTo>
                    <a:pt x="5486400" y="0"/>
                  </a:lnTo>
                  <a:cubicBezTo>
                    <a:pt x="5502502" y="8768"/>
                    <a:pt x="5515732" y="21998"/>
                    <a:pt x="5524500" y="38100"/>
                  </a:cubicBezTo>
                  <a:lnTo>
                    <a:pt x="5524500" y="381000"/>
                  </a:lnTo>
                  <a:lnTo>
                    <a:pt x="0" y="3810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  <p:grpSp>
          <p:nvGrpSpPr>
            <p:cNvPr id="11" name="Group 11"/>
            <p:cNvGrpSpPr/>
            <p:nvPr/>
          </p:nvGrpSpPr>
          <p:grpSpPr>
            <a:xfrm>
              <a:off x="965597" y="1695450"/>
              <a:ext cx="183356" cy="196453"/>
              <a:chOff x="965597" y="1695450"/>
              <a:chExt cx="183356" cy="1964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007248" y="1695450"/>
                <a:ext cx="100055" cy="65484"/>
              </a:xfrm>
              <a:custGeom>
                <a:avLst/>
                <a:gdLst/>
                <a:ahLst/>
                <a:cxnLst/>
                <a:rect l="l" t="t" r="r" b="b"/>
                <a:pathLst>
                  <a:path w="100055" h="65484">
                    <a:moveTo>
                      <a:pt x="50027" y="26194"/>
                    </a:moveTo>
                    <a:cubicBezTo>
                      <a:pt x="41040" y="26194"/>
                      <a:pt x="33302" y="32537"/>
                      <a:pt x="31539" y="41351"/>
                    </a:cubicBezTo>
                    <a:lnTo>
                      <a:pt x="26712" y="65484"/>
                    </a:lnTo>
                    <a:lnTo>
                      <a:pt x="0" y="65484"/>
                    </a:lnTo>
                    <a:lnTo>
                      <a:pt x="5854" y="36214"/>
                    </a:lnTo>
                    <a:cubicBezTo>
                      <a:pt x="10065" y="15157"/>
                      <a:pt x="28554" y="0"/>
                      <a:pt x="50027" y="0"/>
                    </a:cubicBezTo>
                    <a:cubicBezTo>
                      <a:pt x="71501" y="0"/>
                      <a:pt x="89990" y="15157"/>
                      <a:pt x="94201" y="36214"/>
                    </a:cubicBezTo>
                    <a:lnTo>
                      <a:pt x="100055" y="65484"/>
                    </a:lnTo>
                    <a:lnTo>
                      <a:pt x="73343" y="65484"/>
                    </a:lnTo>
                    <a:lnTo>
                      <a:pt x="68516" y="41351"/>
                    </a:lnTo>
                    <a:cubicBezTo>
                      <a:pt x="66753" y="32537"/>
                      <a:pt x="59015" y="26194"/>
                      <a:pt x="50027" y="26194"/>
                    </a:cubicBez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597" y="1787128"/>
                <a:ext cx="183356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83356" h="104775">
                    <a:moveTo>
                      <a:pt x="183356" y="104775"/>
                    </a:moveTo>
                    <a:lnTo>
                      <a:pt x="0" y="104775"/>
                    </a:lnTo>
                    <a:lnTo>
                      <a:pt x="0" y="78581"/>
                    </a:lnTo>
                    <a:lnTo>
                      <a:pt x="13097" y="0"/>
                    </a:lnTo>
                    <a:lnTo>
                      <a:pt x="170259" y="0"/>
                    </a:lnTo>
                    <a:lnTo>
                      <a:pt x="183356" y="78581"/>
                    </a:lnTo>
                    <a:lnTo>
                      <a:pt x="183356" y="104775"/>
                    </a:ln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240155" y="1721168"/>
              <a:ext cx="182506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MARKET · 周边市集</a:t>
              </a:r>
            </a:p>
          </p:txBody>
        </p:sp>
        <p:pic>
          <p:nvPicPr>
            <p:cNvPr id="13" name="Image 13"/>
            <p:cNvPicPr>
              <a:picLocks noChangeAspect="1"/>
            </p:cNvPicPr>
            <p:nvPr/>
          </p:nvPicPr>
          <p:blipFill>
            <a:blip r:embed="rId2"/>
            <a:srcRect l="0" t="22222" r="0" b="22222"/>
            <a:stretch>
              <a:fillRect/>
            </a:stretch>
          </p:blipFill>
          <p:spPr>
            <a:xfrm>
              <a:off x="952500" y="2095500"/>
              <a:ext cx="5143500" cy="1905000"/>
            </a:xfrm>
            <a:prstGeom prst="roundRect">
              <a:avLst>
                <a:gd name="adj" fmla="val 6000"/>
              </a:avLst>
            </a:prstGeom>
          </p:spPr>
        </p:pic>
        <p:sp>
          <p:nvSpPr>
            <p:cNvPr id="14" name="Rectangle 14"/>
            <p:cNvSpPr/>
            <p:nvPr/>
          </p:nvSpPr>
          <p:spPr>
            <a:xfrm>
              <a:off x="952500" y="2095500"/>
              <a:ext cx="5143500" cy="1905000"/>
            </a:xfrm>
            <a:prstGeom prst="roundRect">
              <a:avLst>
                <a:gd name="adj" fmla="val 6000"/>
              </a:avLst>
            </a:prstGeom>
            <a:noFill/>
            <a:ln w="28575">
              <a:solidFill>
                <a:srgbClr val="1A1A2E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085850" y="3943350"/>
              <a:ext cx="1252942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500" b="1" dirty="0">
                  <a:solidFill>
                    <a:srgbClr val="FF3DA5"/>
                  </a:solidFill>
                  <a:latin typeface="Impact"/>
                  <a:ea typeface="Microsoft YaHei"/>
                  <a:cs typeface="Impact"/>
                </a:rPr>
                <a:t>50+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272665" y="428720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独立摊位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274570" y="4474845"/>
              <a:ext cx="146514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来自 12 个城市的设计师</a:t>
              </a:r>
            </a:p>
          </p:txBody>
        </p:sp>
        <p:sp>
          <p:nvSpPr>
            <p:cNvPr id="18" name="Line 18"/>
            <p:cNvSpPr/>
            <p:nvPr/>
          </p:nvSpPr>
          <p:spPr>
            <a:xfrm>
              <a:off x="952500" y="4762500"/>
              <a:ext cx="5143500" cy="9525"/>
            </a:xfrm>
            <a:custGeom>
              <a:avLst/>
              <a:gdLst/>
              <a:ahLst/>
              <a:cxnLst/>
              <a:rect l="l" t="t" r="r" b="b"/>
              <a:pathLst>
                <a:path w="5143500" h="9525">
                  <a:moveTo>
                    <a:pt x="0" y="0"/>
                  </a:moveTo>
                  <a:lnTo>
                    <a:pt x="5143500" y="0"/>
                  </a:lnTo>
                </a:path>
              </a:pathLst>
            </a:custGeom>
            <a:noFill/>
            <a:ln w="14288">
              <a:solidFill>
                <a:srgbClr val="1A1A2E"/>
              </a:solidFill>
            </a:ln>
          </p:spPr>
        </p:sp>
        <p:sp>
          <p:nvSpPr>
            <p:cNvPr id="19" name="Ellipse 19"/>
            <p:cNvSpPr/>
            <p:nvPr/>
          </p:nvSpPr>
          <p:spPr>
            <a:xfrm>
              <a:off x="1047750" y="5000625"/>
              <a:ext cx="95250" cy="9525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271588" y="4974431"/>
              <a:ext cx="202119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SUGAR RUSH 官方限定周边</a:t>
              </a:r>
            </a:p>
          </p:txBody>
        </p:sp>
        <p:sp>
          <p:nvSpPr>
            <p:cNvPr id="21" name="Ellipse 21"/>
            <p:cNvSpPr/>
            <p:nvPr/>
          </p:nvSpPr>
          <p:spPr>
            <a:xfrm>
              <a:off x="1047750" y="5334000"/>
              <a:ext cx="95250" cy="9525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271588" y="5307806"/>
              <a:ext cx="15812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独立设计师手作集市</a:t>
              </a:r>
            </a:p>
          </p:txBody>
        </p:sp>
        <p:sp>
          <p:nvSpPr>
            <p:cNvPr id="23" name="Ellipse 23"/>
            <p:cNvSpPr/>
            <p:nvPr/>
          </p:nvSpPr>
          <p:spPr>
            <a:xfrm>
              <a:off x="1047750" y="5667375"/>
              <a:ext cx="95250" cy="9525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271588" y="5641181"/>
              <a:ext cx="145187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本地小吃 40+ 餐车</a:t>
              </a:r>
            </a:p>
          </p:txBody>
        </p:sp>
        <p:sp>
          <p:nvSpPr>
            <p:cNvPr id="25" name="Ellipse 25"/>
            <p:cNvSpPr/>
            <p:nvPr/>
          </p:nvSpPr>
          <p:spPr>
            <a:xfrm>
              <a:off x="1047750" y="6000750"/>
              <a:ext cx="95250" cy="9525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1271588" y="5974556"/>
              <a:ext cx="187455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营业时间 16:00 — 02:00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6286500" y="1619250"/>
            <a:ext cx="5143500" cy="4762500"/>
            <a:chOff x="6286500" y="1619250"/>
            <a:chExt cx="5143500" cy="4762500"/>
          </a:xfrm>
        </p:grpSpPr>
        <p:sp>
          <p:nvSpPr>
            <p:cNvPr id="28" name="Rectangle 28"/>
            <p:cNvSpPr/>
            <p:nvPr/>
          </p:nvSpPr>
          <p:spPr>
            <a:xfrm>
              <a:off x="6286500" y="1619250"/>
              <a:ext cx="5143500" cy="4762500"/>
            </a:xfrm>
            <a:prstGeom prst="roundRect">
              <a:avLst>
                <a:gd name="adj" fmla="val 2800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29" name="Freeform 29"/>
            <p:cNvSpPr/>
            <p:nvPr/>
          </p:nvSpPr>
          <p:spPr>
            <a:xfrm>
              <a:off x="6286500" y="1619250"/>
              <a:ext cx="5143500" cy="381000"/>
            </a:xfrm>
            <a:custGeom>
              <a:avLst/>
              <a:gdLst/>
              <a:ahLst/>
              <a:cxnLst/>
              <a:rect l="l" t="t" r="r" b="b"/>
              <a:pathLst>
                <a:path w="5143500" h="381000">
                  <a:moveTo>
                    <a:pt x="38100" y="0"/>
                  </a:moveTo>
                  <a:lnTo>
                    <a:pt x="5105400" y="0"/>
                  </a:lnTo>
                  <a:cubicBezTo>
                    <a:pt x="5121502" y="8768"/>
                    <a:pt x="5134732" y="21998"/>
                    <a:pt x="5143500" y="38100"/>
                  </a:cubicBezTo>
                  <a:lnTo>
                    <a:pt x="5143500" y="381000"/>
                  </a:lnTo>
                  <a:lnTo>
                    <a:pt x="0" y="3810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FFD93D"/>
            </a:solidFill>
            <a:ln>
              <a:noFill/>
            </a:ln>
          </p:spPr>
        </p:sp>
        <p:sp>
          <p:nvSpPr>
            <p:cNvPr id="30" name="Freeform 30"/>
            <p:cNvSpPr/>
            <p:nvPr/>
          </p:nvSpPr>
          <p:spPr>
            <a:xfrm>
              <a:off x="6477000" y="1721644"/>
              <a:ext cx="209550" cy="157162"/>
            </a:xfrm>
            <a:custGeom>
              <a:avLst/>
              <a:gdLst/>
              <a:ahLst/>
              <a:cxnLst/>
              <a:rect l="l" t="t" r="r" b="b"/>
              <a:pathLst>
                <a:path w="209550" h="157162">
                  <a:moveTo>
                    <a:pt x="0" y="144066"/>
                  </a:moveTo>
                  <a:lnTo>
                    <a:pt x="39291" y="157162"/>
                  </a:lnTo>
                  <a:lnTo>
                    <a:pt x="78581" y="117872"/>
                  </a:lnTo>
                  <a:lnTo>
                    <a:pt x="130969" y="117872"/>
                  </a:lnTo>
                  <a:lnTo>
                    <a:pt x="170259" y="157162"/>
                  </a:lnTo>
                  <a:lnTo>
                    <a:pt x="209550" y="144066"/>
                  </a:lnTo>
                  <a:lnTo>
                    <a:pt x="199701" y="35734"/>
                  </a:lnTo>
                  <a:cubicBezTo>
                    <a:pt x="197862" y="15496"/>
                    <a:pt x="180894" y="0"/>
                    <a:pt x="160573" y="0"/>
                  </a:cubicBezTo>
                  <a:lnTo>
                    <a:pt x="48978" y="0"/>
                  </a:lnTo>
                  <a:cubicBezTo>
                    <a:pt x="28656" y="0"/>
                    <a:pt x="11688" y="15496"/>
                    <a:pt x="9848" y="35733"/>
                  </a:cubicBezTo>
                  <a:lnTo>
                    <a:pt x="0" y="144066"/>
                  </a:lnTo>
                  <a:close/>
                  <a:moveTo>
                    <a:pt x="157162" y="52388"/>
                  </a:moveTo>
                  <a:cubicBezTo>
                    <a:pt x="164396" y="52388"/>
                    <a:pt x="170259" y="46524"/>
                    <a:pt x="170259" y="39291"/>
                  </a:cubicBezTo>
                  <a:cubicBezTo>
                    <a:pt x="170259" y="32057"/>
                    <a:pt x="164396" y="26194"/>
                    <a:pt x="157162" y="26194"/>
                  </a:cubicBezTo>
                  <a:cubicBezTo>
                    <a:pt x="149929" y="26194"/>
                    <a:pt x="144066" y="32057"/>
                    <a:pt x="144066" y="39291"/>
                  </a:cubicBezTo>
                  <a:cubicBezTo>
                    <a:pt x="144066" y="46524"/>
                    <a:pt x="149929" y="52388"/>
                    <a:pt x="157162" y="52388"/>
                  </a:cubicBezTo>
                  <a:close/>
                  <a:moveTo>
                    <a:pt x="157162" y="78581"/>
                  </a:moveTo>
                  <a:cubicBezTo>
                    <a:pt x="157162" y="85814"/>
                    <a:pt x="151299" y="91678"/>
                    <a:pt x="144066" y="91678"/>
                  </a:cubicBezTo>
                  <a:cubicBezTo>
                    <a:pt x="136832" y="91678"/>
                    <a:pt x="130969" y="85814"/>
                    <a:pt x="130969" y="78581"/>
                  </a:cubicBezTo>
                  <a:cubicBezTo>
                    <a:pt x="130969" y="71348"/>
                    <a:pt x="136832" y="65484"/>
                    <a:pt x="144066" y="65484"/>
                  </a:cubicBezTo>
                  <a:cubicBezTo>
                    <a:pt x="151299" y="65484"/>
                    <a:pt x="157162" y="71348"/>
                    <a:pt x="157162" y="78581"/>
                  </a:cubicBezTo>
                  <a:close/>
                  <a:moveTo>
                    <a:pt x="65484" y="78581"/>
                  </a:moveTo>
                  <a:cubicBezTo>
                    <a:pt x="79951" y="78581"/>
                    <a:pt x="91678" y="66854"/>
                    <a:pt x="91678" y="52388"/>
                  </a:cubicBezTo>
                  <a:cubicBezTo>
                    <a:pt x="91678" y="37921"/>
                    <a:pt x="79951" y="26194"/>
                    <a:pt x="65484" y="26194"/>
                  </a:cubicBezTo>
                  <a:cubicBezTo>
                    <a:pt x="51018" y="26194"/>
                    <a:pt x="39291" y="37921"/>
                    <a:pt x="39291" y="52388"/>
                  </a:cubicBezTo>
                  <a:cubicBezTo>
                    <a:pt x="39291" y="66854"/>
                    <a:pt x="51018" y="78581"/>
                    <a:pt x="65484" y="78581"/>
                  </a:cubicBezTo>
                  <a:close/>
                </a:path>
              </a:pathLst>
            </a:custGeom>
            <a:solidFill>
              <a:srgbClr val="1A1A2E"/>
            </a:solidFill>
            <a:ln>
              <a:noFill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6764655" y="1721168"/>
              <a:ext cx="224946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ART INSTALL · 互动装置</a:t>
              </a: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10191750" y="1714500"/>
              <a:ext cx="1047750" cy="209550"/>
            </a:xfrm>
            <a:prstGeom prst="roundRect">
              <a:avLst>
                <a:gd name="adj" fmla="val 50000"/>
              </a:avLst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10265505" y="1768316"/>
              <a:ext cx="900240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FFD93D"/>
                  </a:solidFill>
                  <a:latin typeface="Impact"/>
                  <a:ea typeface="Microsoft YaHei"/>
                  <a:cs typeface="Impact"/>
                </a:rPr>
                <a:t>MOST POPULAR</a:t>
              </a:r>
            </a:p>
          </p:txBody>
        </p:sp>
        <p:pic>
          <p:nvPicPr>
            <p:cNvPr id="34" name="Image 34"/>
            <p:cNvPicPr>
              <a:picLocks noChangeAspect="1"/>
            </p:cNvPicPr>
            <p:nvPr/>
          </p:nvPicPr>
          <p:blipFill>
            <a:blip r:embed="rId3"/>
            <a:srcRect l="0" t="22222" r="0" b="22222"/>
            <a:stretch>
              <a:fillRect/>
            </a:stretch>
          </p:blipFill>
          <p:spPr>
            <a:xfrm>
              <a:off x="6286500" y="2095500"/>
              <a:ext cx="5143500" cy="1905000"/>
            </a:xfrm>
            <a:prstGeom prst="roundRect">
              <a:avLst>
                <a:gd name="adj" fmla="val 6000"/>
              </a:avLst>
            </a:prstGeom>
          </p:spPr>
        </p:pic>
        <p:sp>
          <p:nvSpPr>
            <p:cNvPr id="35" name="Rectangle 35"/>
            <p:cNvSpPr/>
            <p:nvPr/>
          </p:nvSpPr>
          <p:spPr>
            <a:xfrm>
              <a:off x="6286500" y="2095500"/>
              <a:ext cx="5143500" cy="1905000"/>
            </a:xfrm>
            <a:prstGeom prst="roundRect">
              <a:avLst>
                <a:gd name="adj" fmla="val 6000"/>
              </a:avLst>
            </a:prstGeom>
            <a:noFill/>
            <a:ln w="28575">
              <a:solidFill>
                <a:srgbClr val="1A1A2E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6419850" y="3943350"/>
              <a:ext cx="700873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500" b="1" dirty="0">
                  <a:solidFill>
                    <a:srgbClr val="FF6B4A"/>
                  </a:solidFill>
                  <a:latin typeface="Impact"/>
                  <a:ea typeface="Microsoft YaHei"/>
                  <a:cs typeface="Impact"/>
                </a:rPr>
                <a:t>10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225665" y="428720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巨型装置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227570" y="4474845"/>
              <a:ext cx="112699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每件都能拍照打卡</a:t>
              </a:r>
            </a:p>
          </p:txBody>
        </p:sp>
        <p:sp>
          <p:nvSpPr>
            <p:cNvPr id="39" name="Line 39"/>
            <p:cNvSpPr/>
            <p:nvPr/>
          </p:nvSpPr>
          <p:spPr>
            <a:xfrm>
              <a:off x="6477000" y="4762500"/>
              <a:ext cx="4762500" cy="9525"/>
            </a:xfrm>
            <a:custGeom>
              <a:avLst/>
              <a:gdLst/>
              <a:ahLst/>
              <a:cxnLst/>
              <a:rect l="l" t="t" r="r" b="b"/>
              <a:pathLst>
                <a:path w="4762500" h="9525">
                  <a:moveTo>
                    <a:pt x="0" y="0"/>
                  </a:moveTo>
                  <a:lnTo>
                    <a:pt x="4762500" y="0"/>
                  </a:lnTo>
                </a:path>
              </a:pathLst>
            </a:custGeom>
            <a:noFill/>
            <a:ln w="14288">
              <a:solidFill>
                <a:srgbClr val="1A1A2E"/>
              </a:solidFill>
            </a:ln>
          </p:spPr>
        </p:sp>
        <p:sp>
          <p:nvSpPr>
            <p:cNvPr id="40" name="Ellipse 40"/>
            <p:cNvSpPr/>
            <p:nvPr/>
          </p:nvSpPr>
          <p:spPr>
            <a:xfrm>
              <a:off x="6572250" y="5000625"/>
              <a:ext cx="95250" cy="9525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6796088" y="4974431"/>
              <a:ext cx="17796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10 件巨型几何充气雕塑</a:t>
              </a:r>
            </a:p>
          </p:txBody>
        </p:sp>
        <p:sp>
          <p:nvSpPr>
            <p:cNvPr id="42" name="Ellipse 42"/>
            <p:cNvSpPr/>
            <p:nvPr/>
          </p:nvSpPr>
          <p:spPr>
            <a:xfrm>
              <a:off x="6572250" y="5334000"/>
              <a:ext cx="95250" cy="9525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6796088" y="5307806"/>
              <a:ext cx="184867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AR 互动 · 扫码触发动画</a:t>
              </a:r>
            </a:p>
          </p:txBody>
        </p:sp>
        <p:sp>
          <p:nvSpPr>
            <p:cNvPr id="44" name="Ellipse 44"/>
            <p:cNvSpPr/>
            <p:nvPr/>
          </p:nvSpPr>
          <p:spPr>
            <a:xfrm>
              <a:off x="6572250" y="5667375"/>
              <a:ext cx="95250" cy="9525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6796088" y="5641181"/>
              <a:ext cx="17796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彩绘工坊 · 夜光涂鸦墙</a:t>
              </a:r>
            </a:p>
          </p:txBody>
        </p:sp>
        <p:sp>
          <p:nvSpPr>
            <p:cNvPr id="46" name="Ellipse 46"/>
            <p:cNvSpPr/>
            <p:nvPr/>
          </p:nvSpPr>
          <p:spPr>
            <a:xfrm>
              <a:off x="6572250" y="6000750"/>
              <a:ext cx="95250" cy="9525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6796088" y="5974556"/>
              <a:ext cx="175379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入夜后变身霓虹艺术园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560070" y="6554152"/>
            <a:ext cx="11073765" cy="213360"/>
            <a:chOff x="560070" y="6554152"/>
            <a:chExt cx="11073765" cy="213360"/>
          </a:xfrm>
        </p:grpSpPr>
        <p:sp>
          <p:nvSpPr>
            <p:cNvPr id="49" name="TextBox 49"/>
            <p:cNvSpPr txBox="1"/>
            <p:nvPr/>
          </p:nvSpPr>
          <p:spPr>
            <a:xfrm>
              <a:off x="560070" y="6570345"/>
              <a:ext cx="238985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市集与装置均含在通票内 · 无需额外票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48258" y="6554152"/>
              <a:ext cx="48557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12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E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71500" y="516255"/>
            <a:ext cx="11049000" cy="802957"/>
            <a:chOff x="571500" y="516255"/>
            <a:chExt cx="11049000" cy="802957"/>
          </a:xfrm>
        </p:grpSpPr>
        <p:sp>
          <p:nvSpPr>
            <p:cNvPr id="3" name="Rectangle 3"/>
            <p:cNvSpPr/>
            <p:nvPr/>
          </p:nvSpPr>
          <p:spPr>
            <a:xfrm>
              <a:off x="571500" y="523875"/>
              <a:ext cx="133350" cy="571500"/>
            </a:xfrm>
            <a:prstGeom prst="rect">
              <a:avLst/>
            </a:prstGeom>
            <a:solidFill>
              <a:srgbClr val="00B8D9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811530" y="516255"/>
              <a:ext cx="4342371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GET YOUR TICKET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40105" y="1044892"/>
              <a:ext cx="192857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三档票务 · 立即开售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11144250" y="631031"/>
              <a:ext cx="476250" cy="357188"/>
            </a:xfrm>
            <a:custGeom>
              <a:avLst/>
              <a:gdLst/>
              <a:ahLst/>
              <a:cxnLst/>
              <a:rect l="l" t="t" r="r" b="b"/>
              <a:pathLst>
                <a:path w="476250" h="357188">
                  <a:moveTo>
                    <a:pt x="476250" y="0"/>
                  </a:moveTo>
                  <a:lnTo>
                    <a:pt x="0" y="0"/>
                  </a:lnTo>
                  <a:lnTo>
                    <a:pt x="0" y="119062"/>
                  </a:lnTo>
                  <a:cubicBezTo>
                    <a:pt x="32878" y="119062"/>
                    <a:pt x="59531" y="145716"/>
                    <a:pt x="59531" y="178594"/>
                  </a:cubicBezTo>
                  <a:cubicBezTo>
                    <a:pt x="59531" y="211472"/>
                    <a:pt x="32878" y="238125"/>
                    <a:pt x="0" y="238125"/>
                  </a:cubicBezTo>
                  <a:lnTo>
                    <a:pt x="0" y="357188"/>
                  </a:lnTo>
                  <a:lnTo>
                    <a:pt x="476250" y="357188"/>
                  </a:lnTo>
                  <a:lnTo>
                    <a:pt x="476250" y="238125"/>
                  </a:lnTo>
                  <a:cubicBezTo>
                    <a:pt x="443371" y="238125"/>
                    <a:pt x="416719" y="211472"/>
                    <a:pt x="416719" y="178594"/>
                  </a:cubicBezTo>
                  <a:cubicBezTo>
                    <a:pt x="416719" y="145716"/>
                    <a:pt x="443371" y="119062"/>
                    <a:pt x="476250" y="119062"/>
                  </a:cubicBezTo>
                  <a:lnTo>
                    <a:pt x="476250" y="0"/>
                  </a:lnTo>
                  <a:close/>
                  <a:moveTo>
                    <a:pt x="238125" y="238125"/>
                  </a:moveTo>
                  <a:cubicBezTo>
                    <a:pt x="271003" y="238125"/>
                    <a:pt x="297656" y="211472"/>
                    <a:pt x="297656" y="178594"/>
                  </a:cubicBezTo>
                  <a:cubicBezTo>
                    <a:pt x="297656" y="145716"/>
                    <a:pt x="271003" y="119062"/>
                    <a:pt x="238125" y="119062"/>
                  </a:cubicBezTo>
                  <a:cubicBezTo>
                    <a:pt x="205247" y="119062"/>
                    <a:pt x="178594" y="145716"/>
                    <a:pt x="178594" y="178594"/>
                  </a:cubicBezTo>
                  <a:cubicBezTo>
                    <a:pt x="178594" y="211472"/>
                    <a:pt x="205247" y="238125"/>
                    <a:pt x="238125" y="238125"/>
                  </a:cubicBez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762000" y="1619250"/>
            <a:ext cx="3238500" cy="3619500"/>
            <a:chOff x="762000" y="1619250"/>
            <a:chExt cx="3238500" cy="3619500"/>
          </a:xfrm>
        </p:grpSpPr>
        <p:sp>
          <p:nvSpPr>
            <p:cNvPr id="8" name="Rectangle 8"/>
            <p:cNvSpPr/>
            <p:nvPr/>
          </p:nvSpPr>
          <p:spPr>
            <a:xfrm>
              <a:off x="762000" y="1619250"/>
              <a:ext cx="3238500" cy="3619500"/>
            </a:xfrm>
            <a:prstGeom prst="roundRect">
              <a:avLst>
                <a:gd name="adj" fmla="val 4118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9" name="Freeform 9"/>
            <p:cNvSpPr/>
            <p:nvPr/>
          </p:nvSpPr>
          <p:spPr>
            <a:xfrm>
              <a:off x="762000" y="1619250"/>
              <a:ext cx="3238500" cy="952500"/>
            </a:xfrm>
            <a:custGeom>
              <a:avLst/>
              <a:gdLst/>
              <a:ahLst/>
              <a:cxnLst/>
              <a:rect l="l" t="t" r="r" b="b"/>
              <a:pathLst>
                <a:path w="3238500" h="952500">
                  <a:moveTo>
                    <a:pt x="38100" y="0"/>
                  </a:moveTo>
                  <a:lnTo>
                    <a:pt x="3200400" y="0"/>
                  </a:lnTo>
                  <a:cubicBezTo>
                    <a:pt x="3216502" y="8768"/>
                    <a:pt x="3229732" y="21998"/>
                    <a:pt x="3238500" y="38100"/>
                  </a:cubicBezTo>
                  <a:lnTo>
                    <a:pt x="3238500" y="952500"/>
                  </a:lnTo>
                  <a:lnTo>
                    <a:pt x="0" y="9525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5C5C7A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430655" y="1788795"/>
              <a:ext cx="1901190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4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EARLY BIRD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00957" y="2220278"/>
              <a:ext cx="96058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FFF8EE"/>
                  </a:solidFill>
                  <a:latin typeface="Arial"/>
                  <a:ea typeface="Microsoft YaHei"/>
                  <a:cs typeface="Arial"/>
                </a:rPr>
                <a:t>限量 5000 张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10589" y="2529840"/>
              <a:ext cx="1741322" cy="975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4800" b="1" strike="sngStrike" dirty="0">
                  <a:solidFill>
                    <a:srgbClr val="5C5C7A"/>
                  </a:solidFill>
                  <a:latin typeface="Impact"/>
                  <a:ea typeface="Microsoft YaHei"/>
                  <a:cs typeface="Impact"/>
                </a:rPr>
                <a:t>¥499</a:t>
              </a:r>
            </a:p>
          </p:txBody>
        </p:sp>
        <p:sp>
          <p:nvSpPr>
            <p:cNvPr id="13" name="Rectangle 13"/>
            <p:cNvSpPr/>
            <p:nvPr/>
          </p:nvSpPr>
          <p:spPr>
            <a:xfrm rot="-480000">
              <a:off x="1524000" y="3190875"/>
              <a:ext cx="1714500" cy="381000"/>
            </a:xfrm>
            <a:prstGeom prst="roundRect">
              <a:avLst>
                <a:gd name="adj" fmla="val 50000"/>
              </a:avLst>
            </a:prstGeom>
            <a:solidFill>
              <a:srgbClr val="FF6B4A"/>
            </a:solidFill>
            <a:ln w="28575">
              <a:solidFill>
                <a:srgbClr val="1A1A2E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 rot="-480000">
              <a:off x="1795120" y="3288250"/>
              <a:ext cx="1193204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SOLD OUT</a:t>
              </a:r>
            </a:p>
          </p:txBody>
        </p:sp>
        <p:sp>
          <p:nvSpPr>
            <p:cNvPr id="15" name="Line 15"/>
            <p:cNvSpPr/>
            <p:nvPr/>
          </p:nvSpPr>
          <p:spPr>
            <a:xfrm>
              <a:off x="1047750" y="3810000"/>
              <a:ext cx="2667000" cy="9525"/>
            </a:xfrm>
            <a:custGeom>
              <a:avLst/>
              <a:gdLst/>
              <a:ahLst/>
              <a:cxnLst/>
              <a:rect l="l" t="t" r="r" b="b"/>
              <a:pathLst>
                <a:path w="2667000" h="9525">
                  <a:moveTo>
                    <a:pt x="0" y="0"/>
                  </a:moveTo>
                  <a:lnTo>
                    <a:pt x="2667000" y="0"/>
                  </a:lnTo>
                </a:path>
              </a:pathLst>
            </a:custGeom>
            <a:noFill/>
            <a:ln w="14288">
              <a:solidFill>
                <a:srgbClr val="1A1A2E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081088" y="3974306"/>
              <a:ext cx="83942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✓ 7 天通票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81088" y="4260056"/>
              <a:ext cx="103782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✓ 入场不限场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81088" y="4545806"/>
              <a:ext cx="81354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— VIP 专区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81088" y="4831556"/>
              <a:ext cx="865305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— 艺人会面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191000" y="1285875"/>
            <a:ext cx="3810000" cy="4333875"/>
            <a:chOff x="4191000" y="1285875"/>
            <a:chExt cx="3810000" cy="4333875"/>
          </a:xfrm>
        </p:grpSpPr>
        <p:sp>
          <p:nvSpPr>
            <p:cNvPr id="21" name="Rectangle 21"/>
            <p:cNvSpPr/>
            <p:nvPr/>
          </p:nvSpPr>
          <p:spPr>
            <a:xfrm>
              <a:off x="4191000" y="1428750"/>
              <a:ext cx="3810000" cy="4000500"/>
            </a:xfrm>
            <a:prstGeom prst="roundRect">
              <a:avLst>
                <a:gd name="adj" fmla="val 3500"/>
              </a:avLst>
            </a:prstGeom>
            <a:solidFill>
              <a:srgbClr val="FFF8EE"/>
            </a:solidFill>
            <a:ln w="47625">
              <a:solidFill>
                <a:srgbClr val="1A1A2E"/>
              </a:solidFill>
            </a:ln>
          </p:spPr>
        </p:sp>
        <p:sp>
          <p:nvSpPr>
            <p:cNvPr id="22" name="Freeform 22"/>
            <p:cNvSpPr/>
            <p:nvPr/>
          </p:nvSpPr>
          <p:spPr>
            <a:xfrm>
              <a:off x="4191000" y="1428750"/>
              <a:ext cx="3810000" cy="1143000"/>
            </a:xfrm>
            <a:custGeom>
              <a:avLst/>
              <a:gdLst/>
              <a:ahLst/>
              <a:cxnLst/>
              <a:rect l="l" t="t" r="r" b="b"/>
              <a:pathLst>
                <a:path w="3810000" h="1143000">
                  <a:moveTo>
                    <a:pt x="38100" y="0"/>
                  </a:moveTo>
                  <a:lnTo>
                    <a:pt x="3771900" y="0"/>
                  </a:lnTo>
                  <a:cubicBezTo>
                    <a:pt x="3788002" y="8768"/>
                    <a:pt x="3801232" y="21998"/>
                    <a:pt x="3810000" y="38100"/>
                  </a:cubicBezTo>
                  <a:lnTo>
                    <a:pt x="3810000" y="1143000"/>
                  </a:lnTo>
                  <a:lnTo>
                    <a:pt x="0" y="11430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00B8D9"/>
            </a:solidFill>
            <a:ln>
              <a:noFill/>
            </a:ln>
          </p:spPr>
        </p:sp>
        <p:sp>
          <p:nvSpPr>
            <p:cNvPr id="23" name="Rectangle 23"/>
            <p:cNvSpPr/>
            <p:nvPr/>
          </p:nvSpPr>
          <p:spPr>
            <a:xfrm>
              <a:off x="5524500" y="1285875"/>
              <a:ext cx="1143000" cy="304800"/>
            </a:xfrm>
            <a:prstGeom prst="roundRect">
              <a:avLst>
                <a:gd name="adj" fmla="val 50000"/>
              </a:avLst>
            </a:prstGeom>
            <a:solidFill>
              <a:srgbClr val="FFD93D"/>
            </a:solidFill>
            <a:ln w="28575">
              <a:solidFill>
                <a:srgbClr val="1A1A2E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5586468" y="1380649"/>
              <a:ext cx="101906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RECOMMENDED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264660" y="1670685"/>
              <a:ext cx="1662679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7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REGULAR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426508" y="2096452"/>
              <a:ext cx="133898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FFF8EE"/>
                  </a:solidFill>
                  <a:latin typeface="Arial"/>
                  <a:ea typeface="Microsoft YaHei"/>
                  <a:cs typeface="Arial"/>
                </a:rPr>
                <a:t>日常档 · 主力推荐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608896" y="2371249"/>
              <a:ext cx="97420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8EE">
                      <a:alphaMod val="90000"/>
                    </a:srgbClr>
                  </a:solidFill>
                  <a:latin typeface="Arial"/>
                  <a:ea typeface="Microsoft YaHei"/>
                  <a:cs typeface="Arial"/>
                </a:rPr>
                <a:t>限量 30000 张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953257" y="2653665"/>
              <a:ext cx="2285486" cy="1280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63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¥799</a:t>
              </a:r>
            </a:p>
          </p:txBody>
        </p:sp>
        <p:sp>
          <p:nvSpPr>
            <p:cNvPr id="29" name="Line 29"/>
            <p:cNvSpPr/>
            <p:nvPr/>
          </p:nvSpPr>
          <p:spPr>
            <a:xfrm>
              <a:off x="4476750" y="3762375"/>
              <a:ext cx="3238500" cy="9525"/>
            </a:xfrm>
            <a:custGeom>
              <a:avLst/>
              <a:gdLst/>
              <a:ahLst/>
              <a:cxnLst/>
              <a:rect l="l" t="t" r="r" b="b"/>
              <a:pathLst>
                <a:path w="3238500" h="9525">
                  <a:moveTo>
                    <a:pt x="0" y="0"/>
                  </a:moveTo>
                  <a:lnTo>
                    <a:pt x="3238500" y="0"/>
                  </a:lnTo>
                </a:path>
              </a:pathLst>
            </a:custGeom>
            <a:noFill/>
            <a:ln w="14288">
              <a:solidFill>
                <a:srgbClr val="1A1A2E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4510088" y="3926681"/>
              <a:ext cx="209883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00B8D9"/>
                  </a:solidFill>
                  <a:latin typeface="Arial"/>
                  <a:ea typeface="Microsoft YaHei"/>
                  <a:cs typeface="Arial"/>
                </a:rPr>
                <a:t>✓</a:t>
              </a:r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7 天通票 · 全部 5 个舞台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510088" y="4212431"/>
              <a:ext cx="136561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00B8D9"/>
                  </a:solidFill>
                  <a:latin typeface="Arial"/>
                  <a:ea typeface="Microsoft YaHei"/>
                  <a:cs typeface="Arial"/>
                </a:rPr>
                <a:t>✓</a:t>
              </a:r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含 1 杯指定饮品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510088" y="4498181"/>
              <a:ext cx="15812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00B8D9"/>
                  </a:solidFill>
                  <a:latin typeface="Arial"/>
                  <a:ea typeface="Microsoft YaHei"/>
                  <a:cs typeface="Arial"/>
                </a:rPr>
                <a:t>✓</a:t>
              </a:r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免费寄存 + 接驳车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510088" y="4783931"/>
              <a:ext cx="81354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— VIP 专区</a:t>
              </a:r>
            </a:p>
          </p:txBody>
        </p:sp>
        <p:sp>
          <p:nvSpPr>
            <p:cNvPr id="34" name="Rectangle 34"/>
            <p:cNvSpPr/>
            <p:nvPr/>
          </p:nvSpPr>
          <p:spPr>
            <a:xfrm>
              <a:off x="4667250" y="5143500"/>
              <a:ext cx="2857500" cy="476250"/>
            </a:xfrm>
            <a:prstGeom prst="roundRect">
              <a:avLst>
                <a:gd name="adj" fmla="val 50000"/>
              </a:avLst>
            </a:prstGeom>
            <a:solidFill>
              <a:srgbClr val="FF3DA5"/>
            </a:solidFill>
            <a:ln w="38100">
              <a:solidFill>
                <a:srgbClr val="1A1A2E"/>
              </a:solidFill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5519130" y="5286375"/>
              <a:ext cx="1153739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BUY NOW →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500" y="1619250"/>
            <a:ext cx="3238500" cy="3714750"/>
            <a:chOff x="8191500" y="1619250"/>
            <a:chExt cx="3238500" cy="3714750"/>
          </a:xfrm>
        </p:grpSpPr>
        <p:sp>
          <p:nvSpPr>
            <p:cNvPr id="37" name="Rectangle 37"/>
            <p:cNvSpPr/>
            <p:nvPr/>
          </p:nvSpPr>
          <p:spPr>
            <a:xfrm>
              <a:off x="8191500" y="1619250"/>
              <a:ext cx="3238500" cy="3619500"/>
            </a:xfrm>
            <a:prstGeom prst="roundRect">
              <a:avLst>
                <a:gd name="adj" fmla="val 4118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38" name="Freeform 38"/>
            <p:cNvSpPr/>
            <p:nvPr/>
          </p:nvSpPr>
          <p:spPr>
            <a:xfrm>
              <a:off x="8191500" y="1619250"/>
              <a:ext cx="3238500" cy="952500"/>
            </a:xfrm>
            <a:custGeom>
              <a:avLst/>
              <a:gdLst/>
              <a:ahLst/>
              <a:cxnLst/>
              <a:rect l="l" t="t" r="r" b="b"/>
              <a:pathLst>
                <a:path w="3238500" h="952500">
                  <a:moveTo>
                    <a:pt x="38100" y="0"/>
                  </a:moveTo>
                  <a:lnTo>
                    <a:pt x="3200400" y="0"/>
                  </a:lnTo>
                  <a:cubicBezTo>
                    <a:pt x="3216502" y="8768"/>
                    <a:pt x="3229732" y="21998"/>
                    <a:pt x="3238500" y="38100"/>
                  </a:cubicBezTo>
                  <a:lnTo>
                    <a:pt x="3238500" y="952500"/>
                  </a:lnTo>
                  <a:lnTo>
                    <a:pt x="0" y="9525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FFD93D"/>
            </a:solidFill>
            <a:ln>
              <a:noFill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9062580" y="1788795"/>
              <a:ext cx="1496339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4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VIP PASS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9374737" y="2220278"/>
              <a:ext cx="87202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限量 500 张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829675" y="2529840"/>
              <a:ext cx="1962150" cy="975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48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¥1999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9659922" y="3190875"/>
              <a:ext cx="301656" cy="286891"/>
            </a:xfrm>
            <a:custGeom>
              <a:avLst/>
              <a:gdLst/>
              <a:ahLst/>
              <a:cxnLst/>
              <a:rect l="l" t="t" r="r" b="b"/>
              <a:pathLst>
                <a:path w="301656" h="286891">
                  <a:moveTo>
                    <a:pt x="169878" y="0"/>
                  </a:moveTo>
                  <a:lnTo>
                    <a:pt x="131778" y="0"/>
                  </a:lnTo>
                  <a:lnTo>
                    <a:pt x="103449" y="87188"/>
                  </a:lnTo>
                  <a:lnTo>
                    <a:pt x="11774" y="87188"/>
                  </a:lnTo>
                  <a:lnTo>
                    <a:pt x="0" y="123424"/>
                  </a:lnTo>
                  <a:lnTo>
                    <a:pt x="74167" y="177309"/>
                  </a:lnTo>
                  <a:lnTo>
                    <a:pt x="45838" y="264496"/>
                  </a:lnTo>
                  <a:lnTo>
                    <a:pt x="76662" y="286891"/>
                  </a:lnTo>
                  <a:lnTo>
                    <a:pt x="150828" y="233006"/>
                  </a:lnTo>
                  <a:lnTo>
                    <a:pt x="224995" y="286891"/>
                  </a:lnTo>
                  <a:lnTo>
                    <a:pt x="255818" y="264496"/>
                  </a:lnTo>
                  <a:lnTo>
                    <a:pt x="227489" y="177309"/>
                  </a:lnTo>
                  <a:lnTo>
                    <a:pt x="301656" y="123423"/>
                  </a:lnTo>
                  <a:lnTo>
                    <a:pt x="289882" y="87188"/>
                  </a:lnTo>
                  <a:lnTo>
                    <a:pt x="198207" y="87188"/>
                  </a:lnTo>
                  <a:lnTo>
                    <a:pt x="169878" y="0"/>
                  </a:ln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  <p:sp>
          <p:nvSpPr>
            <p:cNvPr id="43" name="Line 43"/>
            <p:cNvSpPr/>
            <p:nvPr/>
          </p:nvSpPr>
          <p:spPr>
            <a:xfrm>
              <a:off x="8477250" y="3619500"/>
              <a:ext cx="2667000" cy="9525"/>
            </a:xfrm>
            <a:custGeom>
              <a:avLst/>
              <a:gdLst/>
              <a:ahLst/>
              <a:cxnLst/>
              <a:rect l="l" t="t" r="r" b="b"/>
              <a:pathLst>
                <a:path w="2667000" h="9525">
                  <a:moveTo>
                    <a:pt x="0" y="0"/>
                  </a:moveTo>
                  <a:lnTo>
                    <a:pt x="2667000" y="0"/>
                  </a:lnTo>
                </a:path>
              </a:pathLst>
            </a:custGeom>
            <a:noFill/>
            <a:ln w="14288">
              <a:solidFill>
                <a:srgbClr val="1A1A2E"/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8510588" y="3783806"/>
              <a:ext cx="11844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✓</a:t>
              </a:r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7 天全程通票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510588" y="4069556"/>
              <a:ext cx="135699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✓</a:t>
              </a:r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VIP 专区 + 包厢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8510588" y="4355306"/>
              <a:ext cx="121034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✓</a:t>
              </a:r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头牌艺人会面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510588" y="4641056"/>
              <a:ext cx="175379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✓</a:t>
              </a:r>
              <a:r>
                <a:rPr lang="zh-CN" sz="1125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周边礼包 + 限定徽章</a:t>
              </a:r>
            </a:p>
          </p:txBody>
        </p:sp>
        <p:sp>
          <p:nvSpPr>
            <p:cNvPr id="48" name="Rectangle 48"/>
            <p:cNvSpPr/>
            <p:nvPr/>
          </p:nvSpPr>
          <p:spPr>
            <a:xfrm>
              <a:off x="8572500" y="4953000"/>
              <a:ext cx="2476500" cy="381000"/>
            </a:xfrm>
            <a:prstGeom prst="roundRect">
              <a:avLst>
                <a:gd name="adj" fmla="val 50000"/>
              </a:avLst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9215838" y="5071110"/>
              <a:ext cx="118982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D93D"/>
                  </a:solidFill>
                  <a:latin typeface="Impact"/>
                  <a:ea typeface="Microsoft YaHei"/>
                  <a:cs typeface="Impact"/>
                </a:rPr>
                <a:t>CONTACT US →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571500" y="5667375"/>
            <a:ext cx="11049000" cy="666750"/>
            <a:chOff x="571500" y="5667375"/>
            <a:chExt cx="11049000" cy="666750"/>
          </a:xfrm>
        </p:grpSpPr>
        <p:sp>
          <p:nvSpPr>
            <p:cNvPr id="51" name="Rectangle 51"/>
            <p:cNvSpPr/>
            <p:nvPr/>
          </p:nvSpPr>
          <p:spPr>
            <a:xfrm>
              <a:off x="571500" y="5667375"/>
              <a:ext cx="11049000" cy="666750"/>
            </a:xfrm>
            <a:prstGeom prst="roundRect">
              <a:avLst>
                <a:gd name="adj" fmla="val 17143"/>
              </a:avLst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787718" y="5781199"/>
              <a:ext cx="150500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FFD93D"/>
                  </a:solidFill>
                  <a:latin typeface="Impact"/>
                  <a:ea typeface="Microsoft YaHei"/>
                  <a:cs typeface="Impact"/>
                </a:rPr>
                <a:t>SPONSORED BY · 鸣谢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2762250" y="5791200"/>
              <a:ext cx="190500" cy="178594"/>
              <a:chOff x="2762250" y="5791200"/>
              <a:chExt cx="190500" cy="178594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2762250" y="5791200"/>
                <a:ext cx="190500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71438">
                    <a:moveTo>
                      <a:pt x="35719" y="35719"/>
                    </a:moveTo>
                    <a:lnTo>
                      <a:pt x="35719" y="0"/>
                    </a:lnTo>
                    <a:lnTo>
                      <a:pt x="59531" y="0"/>
                    </a:lnTo>
                    <a:cubicBezTo>
                      <a:pt x="79258" y="0"/>
                      <a:pt x="95250" y="15992"/>
                      <a:pt x="95250" y="35719"/>
                    </a:cubicBezTo>
                    <a:cubicBezTo>
                      <a:pt x="95250" y="15992"/>
                      <a:pt x="111242" y="0"/>
                      <a:pt x="130969" y="0"/>
                    </a:cubicBezTo>
                    <a:lnTo>
                      <a:pt x="154781" y="0"/>
                    </a:lnTo>
                    <a:lnTo>
                      <a:pt x="154781" y="35719"/>
                    </a:lnTo>
                    <a:lnTo>
                      <a:pt x="190500" y="35719"/>
                    </a:lnTo>
                    <a:lnTo>
                      <a:pt x="190500" y="71438"/>
                    </a:lnTo>
                    <a:lnTo>
                      <a:pt x="0" y="71438"/>
                    </a:lnTo>
                    <a:lnTo>
                      <a:pt x="0" y="35719"/>
                    </a:lnTo>
                    <a:lnTo>
                      <a:pt x="35719" y="35719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54" name="Freeform 54"/>
              <p:cNvSpPr/>
              <p:nvPr/>
            </p:nvSpPr>
            <p:spPr>
              <a:xfrm>
                <a:off x="2774156" y="5886450"/>
                <a:ext cx="71438" cy="83344"/>
              </a:xfrm>
              <a:custGeom>
                <a:avLst/>
                <a:gdLst/>
                <a:ahLst/>
                <a:cxnLst/>
                <a:rect l="l" t="t" r="r" b="b"/>
                <a:pathLst>
                  <a:path w="71438" h="83344">
                    <a:moveTo>
                      <a:pt x="0" y="0"/>
                    </a:moveTo>
                    <a:lnTo>
                      <a:pt x="71438" y="0"/>
                    </a:lnTo>
                    <a:lnTo>
                      <a:pt x="71438" y="83344"/>
                    </a:lnTo>
                    <a:lnTo>
                      <a:pt x="0" y="83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55" name="Freeform 55"/>
              <p:cNvSpPr/>
              <p:nvPr/>
            </p:nvSpPr>
            <p:spPr>
              <a:xfrm>
                <a:off x="2869406" y="5886450"/>
                <a:ext cx="71438" cy="83344"/>
              </a:xfrm>
              <a:custGeom>
                <a:avLst/>
                <a:gdLst/>
                <a:ahLst/>
                <a:cxnLst/>
                <a:rect l="l" t="t" r="r" b="b"/>
                <a:pathLst>
                  <a:path w="71438" h="83344">
                    <a:moveTo>
                      <a:pt x="71438" y="0"/>
                    </a:moveTo>
                    <a:lnTo>
                      <a:pt x="0" y="0"/>
                    </a:lnTo>
                    <a:lnTo>
                      <a:pt x="0" y="83344"/>
                    </a:lnTo>
                    <a:lnTo>
                      <a:pt x="71438" y="83344"/>
                    </a:lnTo>
                    <a:lnTo>
                      <a:pt x="71438" y="0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</p:grpSp>
        <p:sp>
          <p:nvSpPr>
            <p:cNvPr id="57" name="TextBox 57"/>
            <p:cNvSpPr txBox="1"/>
            <p:nvPr/>
          </p:nvSpPr>
          <p:spPr>
            <a:xfrm>
              <a:off x="2996565" y="5820728"/>
              <a:ext cx="88812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COCOFRESH</a:t>
              </a:r>
            </a:p>
          </p:txBody>
        </p:sp>
        <p:sp>
          <p:nvSpPr>
            <p:cNvPr id="58" name="Freeform 58"/>
            <p:cNvSpPr/>
            <p:nvPr/>
          </p:nvSpPr>
          <p:spPr>
            <a:xfrm>
              <a:off x="4310062" y="5791200"/>
              <a:ext cx="142875" cy="190500"/>
            </a:xfrm>
            <a:custGeom>
              <a:avLst/>
              <a:gdLst/>
              <a:ahLst/>
              <a:cxnLst/>
              <a:rect l="l" t="t" r="r" b="b"/>
              <a:pathLst>
                <a:path w="142875" h="190500">
                  <a:moveTo>
                    <a:pt x="83344" y="83344"/>
                  </a:moveTo>
                  <a:lnTo>
                    <a:pt x="95250" y="0"/>
                  </a:lnTo>
                  <a:lnTo>
                    <a:pt x="71438" y="0"/>
                  </a:lnTo>
                  <a:lnTo>
                    <a:pt x="0" y="83344"/>
                  </a:lnTo>
                  <a:lnTo>
                    <a:pt x="0" y="107156"/>
                  </a:lnTo>
                  <a:lnTo>
                    <a:pt x="59531" y="107156"/>
                  </a:lnTo>
                  <a:lnTo>
                    <a:pt x="47625" y="190500"/>
                  </a:lnTo>
                  <a:lnTo>
                    <a:pt x="71438" y="190500"/>
                  </a:lnTo>
                  <a:lnTo>
                    <a:pt x="142875" y="107156"/>
                  </a:lnTo>
                  <a:lnTo>
                    <a:pt x="142875" y="83344"/>
                  </a:lnTo>
                  <a:lnTo>
                    <a:pt x="83344" y="83344"/>
                  </a:ln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4520565" y="5820728"/>
              <a:ext cx="54998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NEONIX</a:t>
              </a: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5715000" y="5791200"/>
              <a:ext cx="190500" cy="190500"/>
              <a:chOff x="5715000" y="5791200"/>
              <a:chExt cx="190500" cy="1905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5810250" y="5791200"/>
                <a:ext cx="83344" cy="83344"/>
              </a:xfrm>
              <a:custGeom>
                <a:avLst/>
                <a:gdLst/>
                <a:ahLst/>
                <a:cxnLst/>
                <a:rect l="l" t="t" r="r" b="b"/>
                <a:pathLst>
                  <a:path w="83344" h="83344">
                    <a:moveTo>
                      <a:pt x="0" y="35719"/>
                    </a:moveTo>
                    <a:lnTo>
                      <a:pt x="29766" y="29766"/>
                    </a:lnTo>
                    <a:lnTo>
                      <a:pt x="35719" y="0"/>
                    </a:lnTo>
                    <a:lnTo>
                      <a:pt x="47625" y="0"/>
                    </a:lnTo>
                    <a:lnTo>
                      <a:pt x="53578" y="29766"/>
                    </a:lnTo>
                    <a:lnTo>
                      <a:pt x="83344" y="35719"/>
                    </a:lnTo>
                    <a:lnTo>
                      <a:pt x="83344" y="47625"/>
                    </a:lnTo>
                    <a:lnTo>
                      <a:pt x="53578" y="53578"/>
                    </a:lnTo>
                    <a:lnTo>
                      <a:pt x="47625" y="83344"/>
                    </a:lnTo>
                    <a:lnTo>
                      <a:pt x="35719" y="83344"/>
                    </a:lnTo>
                    <a:lnTo>
                      <a:pt x="29766" y="53578"/>
                    </a:lnTo>
                    <a:lnTo>
                      <a:pt x="0" y="47625"/>
                    </a:lnTo>
                    <a:lnTo>
                      <a:pt x="0" y="35719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61" name="Freeform 61"/>
              <p:cNvSpPr/>
              <p:nvPr/>
            </p:nvSpPr>
            <p:spPr>
              <a:xfrm>
                <a:off x="5715000" y="5850731"/>
                <a:ext cx="130969" cy="130969"/>
              </a:xfrm>
              <a:custGeom>
                <a:avLst/>
                <a:gdLst/>
                <a:ahLst/>
                <a:cxnLst/>
                <a:rect l="l" t="t" r="r" b="b"/>
                <a:pathLst>
                  <a:path w="130969" h="130969">
                    <a:moveTo>
                      <a:pt x="0" y="71438"/>
                    </a:moveTo>
                    <a:lnTo>
                      <a:pt x="0" y="59531"/>
                    </a:lnTo>
                    <a:lnTo>
                      <a:pt x="47625" y="47625"/>
                    </a:lnTo>
                    <a:lnTo>
                      <a:pt x="59531" y="0"/>
                    </a:lnTo>
                    <a:lnTo>
                      <a:pt x="71438" y="0"/>
                    </a:lnTo>
                    <a:lnTo>
                      <a:pt x="83344" y="47625"/>
                    </a:lnTo>
                    <a:lnTo>
                      <a:pt x="130969" y="59531"/>
                    </a:lnTo>
                    <a:lnTo>
                      <a:pt x="130969" y="71438"/>
                    </a:lnTo>
                    <a:lnTo>
                      <a:pt x="83344" y="83344"/>
                    </a:lnTo>
                    <a:lnTo>
                      <a:pt x="71438" y="130969"/>
                    </a:lnTo>
                    <a:lnTo>
                      <a:pt x="59531" y="130969"/>
                    </a:lnTo>
                    <a:lnTo>
                      <a:pt x="47625" y="83344"/>
                    </a:lnTo>
                    <a:lnTo>
                      <a:pt x="0" y="71438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726906" y="5797153"/>
                <a:ext cx="35719" cy="35719"/>
              </a:xfrm>
              <a:custGeom>
                <a:avLst/>
                <a:gdLst/>
                <a:ahLst/>
                <a:cxnLst/>
                <a:rect l="l" t="t" r="r" b="b"/>
                <a:pathLst>
                  <a:path w="35719" h="35719">
                    <a:moveTo>
                      <a:pt x="0" y="17859"/>
                    </a:moveTo>
                    <a:lnTo>
                      <a:pt x="17859" y="0"/>
                    </a:lnTo>
                    <a:lnTo>
                      <a:pt x="35719" y="17859"/>
                    </a:lnTo>
                    <a:lnTo>
                      <a:pt x="17859" y="35719"/>
                    </a:lnTo>
                    <a:lnTo>
                      <a:pt x="0" y="17859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63" name="Freeform 63"/>
              <p:cNvSpPr/>
              <p:nvPr/>
            </p:nvSpPr>
            <p:spPr>
              <a:xfrm>
                <a:off x="5845969" y="5934075"/>
                <a:ext cx="476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25">
                    <a:moveTo>
                      <a:pt x="47625" y="23812"/>
                    </a:moveTo>
                    <a:lnTo>
                      <a:pt x="23812" y="0"/>
                    </a:lnTo>
                    <a:lnTo>
                      <a:pt x="0" y="23812"/>
                    </a:lnTo>
                    <a:lnTo>
                      <a:pt x="23812" y="47625"/>
                    </a:lnTo>
                    <a:lnTo>
                      <a:pt x="47625" y="23812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64" name="Freeform 64"/>
              <p:cNvSpPr/>
              <p:nvPr/>
            </p:nvSpPr>
            <p:spPr>
              <a:xfrm>
                <a:off x="5881688" y="5886450"/>
                <a:ext cx="23812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23812" h="23812">
                    <a:moveTo>
                      <a:pt x="11906" y="23812"/>
                    </a:moveTo>
                    <a:cubicBezTo>
                      <a:pt x="18482" y="23812"/>
                      <a:pt x="23812" y="18482"/>
                      <a:pt x="23812" y="11906"/>
                    </a:cubicBezTo>
                    <a:cubicBezTo>
                      <a:pt x="23812" y="5331"/>
                      <a:pt x="18482" y="0"/>
                      <a:pt x="11906" y="0"/>
                    </a:cubicBezTo>
                    <a:cubicBezTo>
                      <a:pt x="5330" y="0"/>
                      <a:pt x="0" y="5331"/>
                      <a:pt x="0" y="11906"/>
                    </a:cubicBezTo>
                    <a:cubicBezTo>
                      <a:pt x="0" y="18482"/>
                      <a:pt x="5330" y="23812"/>
                      <a:pt x="11906" y="23812"/>
                    </a:cubicBez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</p:grpSp>
        <p:sp>
          <p:nvSpPr>
            <p:cNvPr id="66" name="TextBox 66"/>
            <p:cNvSpPr txBox="1"/>
            <p:nvPr/>
          </p:nvSpPr>
          <p:spPr>
            <a:xfrm>
              <a:off x="5949315" y="5820728"/>
              <a:ext cx="78346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SUGAR LAB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7429500" y="5803106"/>
              <a:ext cx="178594" cy="166688"/>
            </a:xfrm>
            <a:custGeom>
              <a:avLst/>
              <a:gdLst/>
              <a:ahLst/>
              <a:cxnLst/>
              <a:rect l="l" t="t" r="r" b="b"/>
              <a:pathLst>
                <a:path w="178594" h="166688">
                  <a:moveTo>
                    <a:pt x="178594" y="0"/>
                  </a:moveTo>
                  <a:lnTo>
                    <a:pt x="47625" y="0"/>
                  </a:lnTo>
                  <a:lnTo>
                    <a:pt x="47625" y="95250"/>
                  </a:lnTo>
                  <a:lnTo>
                    <a:pt x="35719" y="95250"/>
                  </a:lnTo>
                  <a:cubicBezTo>
                    <a:pt x="15992" y="95250"/>
                    <a:pt x="0" y="111241"/>
                    <a:pt x="0" y="130969"/>
                  </a:cubicBezTo>
                  <a:cubicBezTo>
                    <a:pt x="0" y="150696"/>
                    <a:pt x="15992" y="166688"/>
                    <a:pt x="35719" y="166688"/>
                  </a:cubicBezTo>
                  <a:cubicBezTo>
                    <a:pt x="55446" y="166688"/>
                    <a:pt x="71438" y="150696"/>
                    <a:pt x="71438" y="130969"/>
                  </a:cubicBezTo>
                  <a:lnTo>
                    <a:pt x="71438" y="47625"/>
                  </a:lnTo>
                  <a:lnTo>
                    <a:pt x="154781" y="47625"/>
                  </a:lnTo>
                  <a:lnTo>
                    <a:pt x="154781" y="95250"/>
                  </a:lnTo>
                  <a:lnTo>
                    <a:pt x="142875" y="95250"/>
                  </a:lnTo>
                  <a:cubicBezTo>
                    <a:pt x="123148" y="95250"/>
                    <a:pt x="107156" y="111241"/>
                    <a:pt x="107156" y="130969"/>
                  </a:cubicBezTo>
                  <a:cubicBezTo>
                    <a:pt x="107156" y="150696"/>
                    <a:pt x="123148" y="166688"/>
                    <a:pt x="142875" y="166688"/>
                  </a:cubicBezTo>
                  <a:cubicBezTo>
                    <a:pt x="162602" y="166688"/>
                    <a:pt x="178594" y="150696"/>
                    <a:pt x="178594" y="130969"/>
                  </a:cubicBezTo>
                  <a:lnTo>
                    <a:pt x="178594" y="0"/>
                  </a:ln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7663815" y="5820728"/>
              <a:ext cx="7432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RIPPLE TV</a:t>
              </a:r>
            </a:p>
          </p:txBody>
        </p:sp>
        <p:sp>
          <p:nvSpPr>
            <p:cNvPr id="69" name="Freeform 69"/>
            <p:cNvSpPr/>
            <p:nvPr/>
          </p:nvSpPr>
          <p:spPr>
            <a:xfrm>
              <a:off x="8953500" y="5803106"/>
              <a:ext cx="190500" cy="166688"/>
            </a:xfrm>
            <a:custGeom>
              <a:avLst/>
              <a:gdLst/>
              <a:ahLst/>
              <a:cxnLst/>
              <a:rect l="l" t="t" r="r" b="b"/>
              <a:pathLst>
                <a:path w="190500" h="166688">
                  <a:moveTo>
                    <a:pt x="14795" y="86233"/>
                  </a:moveTo>
                  <a:lnTo>
                    <a:pt x="95250" y="166688"/>
                  </a:lnTo>
                  <a:lnTo>
                    <a:pt x="175705" y="86233"/>
                  </a:lnTo>
                  <a:cubicBezTo>
                    <a:pt x="185178" y="76759"/>
                    <a:pt x="190500" y="63911"/>
                    <a:pt x="190500" y="50514"/>
                  </a:cubicBezTo>
                  <a:lnTo>
                    <a:pt x="190500" y="48248"/>
                  </a:lnTo>
                  <a:cubicBezTo>
                    <a:pt x="190500" y="21602"/>
                    <a:pt x="168898" y="0"/>
                    <a:pt x="142252" y="0"/>
                  </a:cubicBezTo>
                  <a:cubicBezTo>
                    <a:pt x="127595" y="0"/>
                    <a:pt x="113732" y="6663"/>
                    <a:pt x="104576" y="18108"/>
                  </a:cubicBezTo>
                  <a:lnTo>
                    <a:pt x="95250" y="29766"/>
                  </a:lnTo>
                  <a:lnTo>
                    <a:pt x="85924" y="18108"/>
                  </a:lnTo>
                  <a:cubicBezTo>
                    <a:pt x="76768" y="6663"/>
                    <a:pt x="62905" y="0"/>
                    <a:pt x="48248" y="0"/>
                  </a:cubicBezTo>
                  <a:cubicBezTo>
                    <a:pt x="21602" y="0"/>
                    <a:pt x="0" y="21602"/>
                    <a:pt x="0" y="48248"/>
                  </a:cubicBezTo>
                  <a:lnTo>
                    <a:pt x="0" y="50514"/>
                  </a:lnTo>
                  <a:cubicBezTo>
                    <a:pt x="0" y="63911"/>
                    <a:pt x="5322" y="76759"/>
                    <a:pt x="14795" y="86233"/>
                  </a:cubicBez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9187815" y="5820728"/>
              <a:ext cx="83982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PINK MOON</a:t>
              </a:r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10477500" y="5791200"/>
              <a:ext cx="190500" cy="190500"/>
              <a:chOff x="10477500" y="5791200"/>
              <a:chExt cx="190500" cy="1905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10560844" y="5791200"/>
                <a:ext cx="23812" cy="35719"/>
              </a:xfrm>
              <a:custGeom>
                <a:avLst/>
                <a:gdLst/>
                <a:ahLst/>
                <a:cxnLst/>
                <a:rect l="l" t="t" r="r" b="b"/>
                <a:pathLst>
                  <a:path w="23812" h="35719">
                    <a:moveTo>
                      <a:pt x="0" y="35719"/>
                    </a:moveTo>
                    <a:lnTo>
                      <a:pt x="0" y="0"/>
                    </a:lnTo>
                    <a:lnTo>
                      <a:pt x="23812" y="0"/>
                    </a:lnTo>
                    <a:lnTo>
                      <a:pt x="23812" y="35719"/>
                    </a:lnTo>
                    <a:lnTo>
                      <a:pt x="0" y="35719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72" name="Freeform 72"/>
              <p:cNvSpPr/>
              <p:nvPr/>
            </p:nvSpPr>
            <p:spPr>
              <a:xfrm>
                <a:off x="10560844" y="5945981"/>
                <a:ext cx="23812" cy="35719"/>
              </a:xfrm>
              <a:custGeom>
                <a:avLst/>
                <a:gdLst/>
                <a:ahLst/>
                <a:cxnLst/>
                <a:rect l="l" t="t" r="r" b="b"/>
                <a:pathLst>
                  <a:path w="23812" h="35719">
                    <a:moveTo>
                      <a:pt x="23812" y="0"/>
                    </a:moveTo>
                    <a:lnTo>
                      <a:pt x="23812" y="35719"/>
                    </a:lnTo>
                    <a:lnTo>
                      <a:pt x="0" y="35719"/>
                    </a:lnTo>
                    <a:lnTo>
                      <a:pt x="0" y="0"/>
                    </a:lnTo>
                    <a:lnTo>
                      <a:pt x="23812" y="0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73" name="Freeform 73"/>
              <p:cNvSpPr/>
              <p:nvPr/>
            </p:nvSpPr>
            <p:spPr>
              <a:xfrm>
                <a:off x="10537031" y="5850731"/>
                <a:ext cx="7143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71438" h="71438">
                    <a:moveTo>
                      <a:pt x="71438" y="35719"/>
                    </a:moveTo>
                    <a:cubicBezTo>
                      <a:pt x="71438" y="55446"/>
                      <a:pt x="55446" y="71438"/>
                      <a:pt x="35719" y="71438"/>
                    </a:cubicBezTo>
                    <a:cubicBezTo>
                      <a:pt x="15992" y="71438"/>
                      <a:pt x="0" y="55446"/>
                      <a:pt x="0" y="35719"/>
                    </a:cubicBezTo>
                    <a:cubicBezTo>
                      <a:pt x="0" y="15992"/>
                      <a:pt x="15992" y="0"/>
                      <a:pt x="35719" y="0"/>
                    </a:cubicBezTo>
                    <a:cubicBezTo>
                      <a:pt x="55446" y="0"/>
                      <a:pt x="71438" y="15992"/>
                      <a:pt x="71438" y="35719"/>
                    </a:cubicBez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74" name="Freeform 74"/>
              <p:cNvSpPr/>
              <p:nvPr/>
            </p:nvSpPr>
            <p:spPr>
              <a:xfrm>
                <a:off x="10477500" y="5874544"/>
                <a:ext cx="35719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35719" h="23812">
                    <a:moveTo>
                      <a:pt x="0" y="23812"/>
                    </a:moveTo>
                    <a:lnTo>
                      <a:pt x="35719" y="23812"/>
                    </a:lnTo>
                    <a:lnTo>
                      <a:pt x="35719" y="0"/>
                    </a:lnTo>
                    <a:lnTo>
                      <a:pt x="0" y="0"/>
                    </a:lnTo>
                    <a:lnTo>
                      <a:pt x="0" y="23812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75" name="Freeform 75"/>
              <p:cNvSpPr/>
              <p:nvPr/>
            </p:nvSpPr>
            <p:spPr>
              <a:xfrm>
                <a:off x="10632281" y="5874544"/>
                <a:ext cx="35719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35719" h="23812">
                    <a:moveTo>
                      <a:pt x="35719" y="0"/>
                    </a:moveTo>
                    <a:lnTo>
                      <a:pt x="0" y="0"/>
                    </a:lnTo>
                    <a:lnTo>
                      <a:pt x="0" y="23812"/>
                    </a:lnTo>
                    <a:lnTo>
                      <a:pt x="35719" y="23812"/>
                    </a:lnTo>
                    <a:lnTo>
                      <a:pt x="35719" y="0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76" name="Freeform 76"/>
              <p:cNvSpPr/>
              <p:nvPr/>
            </p:nvSpPr>
            <p:spPr>
              <a:xfrm>
                <a:off x="10496979" y="5810679"/>
                <a:ext cx="42095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42095" h="42095">
                    <a:moveTo>
                      <a:pt x="25257" y="42095"/>
                    </a:moveTo>
                    <a:lnTo>
                      <a:pt x="0" y="16838"/>
                    </a:lnTo>
                    <a:lnTo>
                      <a:pt x="16838" y="0"/>
                    </a:lnTo>
                    <a:lnTo>
                      <a:pt x="42095" y="25257"/>
                    </a:lnTo>
                    <a:lnTo>
                      <a:pt x="25257" y="42095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77" name="Freeform 77"/>
              <p:cNvSpPr/>
              <p:nvPr/>
            </p:nvSpPr>
            <p:spPr>
              <a:xfrm>
                <a:off x="10606426" y="5920126"/>
                <a:ext cx="42096" cy="42096"/>
              </a:xfrm>
              <a:custGeom>
                <a:avLst/>
                <a:gdLst/>
                <a:ahLst/>
                <a:cxnLst/>
                <a:rect l="l" t="t" r="r" b="b"/>
                <a:pathLst>
                  <a:path w="42096" h="42096">
                    <a:moveTo>
                      <a:pt x="16838" y="0"/>
                    </a:moveTo>
                    <a:lnTo>
                      <a:pt x="42096" y="25257"/>
                    </a:lnTo>
                    <a:lnTo>
                      <a:pt x="25257" y="42096"/>
                    </a:lnTo>
                    <a:lnTo>
                      <a:pt x="0" y="16838"/>
                    </a:lnTo>
                    <a:lnTo>
                      <a:pt x="16838" y="0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78" name="Freeform 78"/>
              <p:cNvSpPr/>
              <p:nvPr/>
            </p:nvSpPr>
            <p:spPr>
              <a:xfrm>
                <a:off x="10496979" y="5920126"/>
                <a:ext cx="42095" cy="42096"/>
              </a:xfrm>
              <a:custGeom>
                <a:avLst/>
                <a:gdLst/>
                <a:ahLst/>
                <a:cxnLst/>
                <a:rect l="l" t="t" r="r" b="b"/>
                <a:pathLst>
                  <a:path w="42095" h="42096">
                    <a:moveTo>
                      <a:pt x="16838" y="42096"/>
                    </a:moveTo>
                    <a:lnTo>
                      <a:pt x="42095" y="16838"/>
                    </a:lnTo>
                    <a:lnTo>
                      <a:pt x="25257" y="0"/>
                    </a:lnTo>
                    <a:lnTo>
                      <a:pt x="0" y="25258"/>
                    </a:lnTo>
                    <a:lnTo>
                      <a:pt x="16838" y="42096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  <p:sp>
            <p:nvSpPr>
              <p:cNvPr id="79" name="Freeform 79"/>
              <p:cNvSpPr/>
              <p:nvPr/>
            </p:nvSpPr>
            <p:spPr>
              <a:xfrm>
                <a:off x="10606426" y="5810679"/>
                <a:ext cx="42096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42096" h="42095">
                    <a:moveTo>
                      <a:pt x="25257" y="0"/>
                    </a:moveTo>
                    <a:lnTo>
                      <a:pt x="0" y="25257"/>
                    </a:lnTo>
                    <a:lnTo>
                      <a:pt x="16838" y="42095"/>
                    </a:lnTo>
                    <a:lnTo>
                      <a:pt x="42096" y="16838"/>
                    </a:lnTo>
                    <a:lnTo>
                      <a:pt x="25257" y="0"/>
                    </a:lnTo>
                    <a:close/>
                  </a:path>
                </a:pathLst>
              </a:custGeom>
              <a:solidFill>
                <a:srgbClr val="FFF8EE"/>
              </a:solidFill>
              <a:ln>
                <a:noFill/>
              </a:ln>
            </p:spPr>
          </p:sp>
        </p:grpSp>
        <p:sp>
          <p:nvSpPr>
            <p:cNvPr id="81" name="TextBox 81"/>
            <p:cNvSpPr txBox="1"/>
            <p:nvPr/>
          </p:nvSpPr>
          <p:spPr>
            <a:xfrm>
              <a:off x="10711815" y="5820728"/>
              <a:ext cx="73515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DAYBREAK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789622" y="6102191"/>
              <a:ext cx="302570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b="1" dirty="0">
                  <a:solidFill>
                    <a:srgbClr val="FFF8EE">
                      <a:alphaMod val="70000"/>
                    </a:srgbClr>
                  </a:solidFill>
                  <a:latin typeface="Arial"/>
                  <a:ea typeface="Microsoft YaHei"/>
                  <a:cs typeface="Arial"/>
                </a:rPr>
                <a:t>官方饮品 · 灯光 · 周边制造 · 媒体 · 美妆 · 接驳出行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560070" y="6554152"/>
            <a:ext cx="11073765" cy="213360"/>
            <a:chOff x="560070" y="6554152"/>
            <a:chExt cx="11073765" cy="213360"/>
          </a:xfrm>
        </p:grpSpPr>
        <p:sp>
          <p:nvSpPr>
            <p:cNvPr id="84" name="TextBox 84"/>
            <p:cNvSpPr txBox="1"/>
            <p:nvPr/>
          </p:nvSpPr>
          <p:spPr>
            <a:xfrm>
              <a:off x="560070" y="6570345"/>
              <a:ext cx="296262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购票通道 · sugarrush.fest · 限购 4 张 / 实名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11148258" y="6554152"/>
              <a:ext cx="48557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13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5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3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50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71500" y="4762500"/>
            <a:ext cx="3619500" cy="876300"/>
            <a:chOff x="571500" y="4762500"/>
            <a:chExt cx="3619500" cy="876300"/>
          </a:xfrm>
        </p:grpSpPr>
        <p:sp>
          <p:nvSpPr>
            <p:cNvPr id="3" name="Rectangle 3"/>
            <p:cNvSpPr/>
            <p:nvPr/>
          </p:nvSpPr>
          <p:spPr>
            <a:xfrm>
              <a:off x="571500" y="4762500"/>
              <a:ext cx="3619500" cy="762000"/>
            </a:xfrm>
            <a:prstGeom prst="roundRect">
              <a:avLst>
                <a:gd name="adj" fmla="val 50000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grpSp>
          <p:nvGrpSpPr>
            <p:cNvPr id="6" name="Group 6"/>
            <p:cNvGrpSpPr/>
            <p:nvPr/>
          </p:nvGrpSpPr>
          <p:grpSpPr>
            <a:xfrm>
              <a:off x="875109" y="5000625"/>
              <a:ext cx="250031" cy="267891"/>
              <a:chOff x="875109" y="5000625"/>
              <a:chExt cx="250031" cy="26789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875109" y="5000625"/>
                <a:ext cx="250031" cy="89297"/>
              </a:xfrm>
              <a:custGeom>
                <a:avLst/>
                <a:gdLst/>
                <a:ahLst/>
                <a:cxnLst/>
                <a:rect l="l" t="t" r="r" b="b"/>
                <a:pathLst>
                  <a:path w="250031" h="89297">
                    <a:moveTo>
                      <a:pt x="89297" y="0"/>
                    </a:moveTo>
                    <a:lnTo>
                      <a:pt x="35719" y="0"/>
                    </a:lnTo>
                    <a:lnTo>
                      <a:pt x="35719" y="35719"/>
                    </a:lnTo>
                    <a:lnTo>
                      <a:pt x="0" y="35719"/>
                    </a:lnTo>
                    <a:lnTo>
                      <a:pt x="0" y="89297"/>
                    </a:lnTo>
                    <a:lnTo>
                      <a:pt x="250031" y="89297"/>
                    </a:lnTo>
                    <a:lnTo>
                      <a:pt x="250031" y="35719"/>
                    </a:lnTo>
                    <a:lnTo>
                      <a:pt x="214312" y="35719"/>
                    </a:lnTo>
                    <a:lnTo>
                      <a:pt x="214312" y="0"/>
                    </a:lnTo>
                    <a:lnTo>
                      <a:pt x="160734" y="0"/>
                    </a:lnTo>
                    <a:lnTo>
                      <a:pt x="160734" y="35719"/>
                    </a:lnTo>
                    <a:lnTo>
                      <a:pt x="89297" y="35719"/>
                    </a:lnTo>
                    <a:lnTo>
                      <a:pt x="89297" y="0"/>
                    </a:lnTo>
                    <a:close/>
                  </a:path>
                </a:pathLst>
              </a:custGeom>
              <a:solidFill>
                <a:srgbClr val="FF3DA5"/>
              </a:solidFill>
              <a:ln>
                <a:noFill/>
              </a:ln>
            </p:spPr>
          </p:sp>
          <p:sp>
            <p:nvSpPr>
              <p:cNvPr id="5" name="Freeform 5"/>
              <p:cNvSpPr/>
              <p:nvPr/>
            </p:nvSpPr>
            <p:spPr>
              <a:xfrm>
                <a:off x="875109" y="5125641"/>
                <a:ext cx="250031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50031" h="142875">
                    <a:moveTo>
                      <a:pt x="250031" y="0"/>
                    </a:moveTo>
                    <a:lnTo>
                      <a:pt x="0" y="0"/>
                    </a:lnTo>
                    <a:lnTo>
                      <a:pt x="0" y="142875"/>
                    </a:lnTo>
                    <a:lnTo>
                      <a:pt x="250031" y="142875"/>
                    </a:lnTo>
                    <a:lnTo>
                      <a:pt x="250031" y="0"/>
                    </a:lnTo>
                    <a:close/>
                  </a:path>
                </a:pathLst>
              </a:custGeom>
              <a:solidFill>
                <a:srgbClr val="FF3DA5"/>
              </a:solidFill>
              <a:ln>
                <a:noFill/>
              </a:ln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72540" y="4982528"/>
              <a:ext cx="141144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5C5C7A"/>
                  </a:solidFill>
                  <a:latin typeface="Impact"/>
                  <a:ea typeface="Microsoft YaHei"/>
                  <a:cs typeface="Impact"/>
                </a:rPr>
                <a:t>SUGAR RUSH · 2026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55395" y="5151120"/>
              <a:ext cx="2011604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7.18 — 7.24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191500" y="4762500"/>
            <a:ext cx="3429000" cy="847725"/>
            <a:chOff x="8191500" y="4762500"/>
            <a:chExt cx="3429000" cy="847725"/>
          </a:xfrm>
        </p:grpSpPr>
        <p:sp>
          <p:nvSpPr>
            <p:cNvPr id="10" name="Rectangle 10"/>
            <p:cNvSpPr/>
            <p:nvPr/>
          </p:nvSpPr>
          <p:spPr>
            <a:xfrm>
              <a:off x="8191500" y="4762500"/>
              <a:ext cx="3429000" cy="762000"/>
            </a:xfrm>
            <a:prstGeom prst="roundRect">
              <a:avLst>
                <a:gd name="adj" fmla="val 50000"/>
              </a:avLst>
            </a:prstGeom>
            <a:solidFill>
              <a:srgbClr val="FF3DA5"/>
            </a:solidFill>
            <a:ln w="38100">
              <a:solidFill>
                <a:srgbClr val="1A1A2E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9272738" y="4982528"/>
              <a:ext cx="126652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FFF8EE"/>
                  </a:solidFill>
                  <a:latin typeface="Arial"/>
                  <a:ea typeface="Microsoft YaHei"/>
                  <a:cs typeface="Arial"/>
                </a:rPr>
                <a:t>GET YOUR TICKET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39475" y="5183505"/>
              <a:ext cx="2533050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1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sugarrush.fest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62250" y="5810250"/>
            <a:ext cx="6667500" cy="533400"/>
            <a:chOff x="2762250" y="5810250"/>
            <a:chExt cx="6667500" cy="533400"/>
          </a:xfrm>
        </p:grpSpPr>
        <p:sp>
          <p:nvSpPr>
            <p:cNvPr id="14" name="Rectangle 14"/>
            <p:cNvSpPr/>
            <p:nvPr/>
          </p:nvSpPr>
          <p:spPr>
            <a:xfrm>
              <a:off x="2762250" y="5810250"/>
              <a:ext cx="6667500" cy="533400"/>
            </a:xfrm>
            <a:prstGeom prst="roundRect">
              <a:avLst>
                <a:gd name="adj" fmla="val 50000"/>
              </a:avLst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15" name="Freeform 15"/>
            <p:cNvSpPr/>
            <p:nvPr/>
          </p:nvSpPr>
          <p:spPr>
            <a:xfrm>
              <a:off x="3048000" y="5960269"/>
              <a:ext cx="266700" cy="233362"/>
            </a:xfrm>
            <a:custGeom>
              <a:avLst/>
              <a:gdLst/>
              <a:ahLst/>
              <a:cxnLst/>
              <a:rect l="l" t="t" r="r" b="b"/>
              <a:pathLst>
                <a:path w="266700" h="233362">
                  <a:moveTo>
                    <a:pt x="20713" y="120726"/>
                  </a:moveTo>
                  <a:lnTo>
                    <a:pt x="133350" y="233362"/>
                  </a:lnTo>
                  <a:lnTo>
                    <a:pt x="245987" y="120726"/>
                  </a:lnTo>
                  <a:cubicBezTo>
                    <a:pt x="259249" y="107463"/>
                    <a:pt x="266700" y="89476"/>
                    <a:pt x="266700" y="70720"/>
                  </a:cubicBezTo>
                  <a:lnTo>
                    <a:pt x="266700" y="67547"/>
                  </a:lnTo>
                  <a:cubicBezTo>
                    <a:pt x="266700" y="30242"/>
                    <a:pt x="236458" y="0"/>
                    <a:pt x="199153" y="0"/>
                  </a:cubicBezTo>
                  <a:cubicBezTo>
                    <a:pt x="178632" y="0"/>
                    <a:pt x="159225" y="9328"/>
                    <a:pt x="146407" y="25351"/>
                  </a:cubicBezTo>
                  <a:lnTo>
                    <a:pt x="133350" y="41672"/>
                  </a:lnTo>
                  <a:lnTo>
                    <a:pt x="120293" y="25351"/>
                  </a:lnTo>
                  <a:cubicBezTo>
                    <a:pt x="107475" y="9328"/>
                    <a:pt x="88067" y="0"/>
                    <a:pt x="67547" y="0"/>
                  </a:cubicBezTo>
                  <a:cubicBezTo>
                    <a:pt x="30242" y="0"/>
                    <a:pt x="0" y="30242"/>
                    <a:pt x="0" y="67547"/>
                  </a:cubicBezTo>
                  <a:lnTo>
                    <a:pt x="0" y="70720"/>
                  </a:lnTo>
                  <a:cubicBezTo>
                    <a:pt x="0" y="89476"/>
                    <a:pt x="7451" y="107463"/>
                    <a:pt x="20713" y="120726"/>
                  </a:cubicBezTo>
                  <a:close/>
                </a:path>
              </a:pathLst>
            </a:custGeom>
            <a:solidFill>
              <a:srgbClr val="FFD93D"/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4627769" y="5981700"/>
              <a:ext cx="293646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FFF8EE"/>
                  </a:solidFill>
                  <a:latin typeface="Arial"/>
                  <a:ea typeface="Microsoft YaHei"/>
                  <a:cs typeface="Arial"/>
                </a:rPr>
                <a:t xml:space="preserve">谢谢每一个 </a:t>
              </a:r>
              <a:r>
                <a:rPr lang="zh-CN" sz="1500" b="1" dirty="0">
                  <a:solidFill>
                    <a:srgbClr val="FFD93D"/>
                  </a:solidFill>
                  <a:latin typeface="Arial"/>
                  <a:ea typeface="Microsoft YaHei"/>
                  <a:cs typeface="Arial"/>
                </a:rPr>
                <a:t>让夏天变甜</a:t>
              </a:r>
              <a:r>
                <a:rPr lang="zh-CN" sz="1500" b="1" dirty="0">
                  <a:solidFill>
                    <a:srgbClr val="FFF8EE"/>
                  </a:solidFill>
                  <a:latin typeface="Arial"/>
                  <a:ea typeface="Microsoft YaHei"/>
                  <a:cs typeface="Arial"/>
                </a:rPr>
                <a:t xml:space="preserve"> 的人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57250" y="571500"/>
            <a:ext cx="10572750" cy="742950"/>
            <a:chOff x="857250" y="571500"/>
            <a:chExt cx="10572750" cy="742950"/>
          </a:xfrm>
        </p:grpSpPr>
        <p:sp>
          <p:nvSpPr>
            <p:cNvPr id="18" name="Ellipse 18"/>
            <p:cNvSpPr/>
            <p:nvPr/>
          </p:nvSpPr>
          <p:spPr>
            <a:xfrm>
              <a:off x="857250" y="857250"/>
              <a:ext cx="190500" cy="190500"/>
            </a:xfrm>
            <a:prstGeom prst="ellipse">
              <a:avLst/>
            </a:prstGeom>
            <a:solidFill>
              <a:srgbClr val="FF3DA5"/>
            </a:solidFill>
            <a:ln w="28575">
              <a:solidFill>
                <a:srgbClr val="1A1A2E"/>
              </a:solidFill>
            </a:ln>
          </p:spPr>
        </p:sp>
        <p:sp>
          <p:nvSpPr>
            <p:cNvPr id="19" name="Ellipse 19"/>
            <p:cNvSpPr/>
            <p:nvPr/>
          </p:nvSpPr>
          <p:spPr>
            <a:xfrm>
              <a:off x="1228725" y="704850"/>
              <a:ext cx="114300" cy="11430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20" name="Ellipse 20"/>
            <p:cNvSpPr/>
            <p:nvPr/>
          </p:nvSpPr>
          <p:spPr>
            <a:xfrm>
              <a:off x="1543050" y="1162050"/>
              <a:ext cx="152400" cy="15240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  <p:sp>
          <p:nvSpPr>
            <p:cNvPr id="21" name="Polygon 21"/>
            <p:cNvSpPr/>
            <p:nvPr/>
          </p:nvSpPr>
          <p:spPr>
            <a:xfrm>
              <a:off x="10858500" y="857250"/>
              <a:ext cx="571500" cy="285750"/>
            </a:xfrm>
            <a:custGeom>
              <a:avLst/>
              <a:gdLst/>
              <a:ahLst/>
              <a:cxnLst/>
              <a:rect l="l" t="t" r="r" b="b"/>
              <a:pathLst>
                <a:path w="571500" h="285750">
                  <a:moveTo>
                    <a:pt x="285750" y="0"/>
                  </a:moveTo>
                  <a:lnTo>
                    <a:pt x="5715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00B8D9"/>
            </a:solidFill>
            <a:ln w="28575">
              <a:solidFill>
                <a:srgbClr val="1A1A2E"/>
              </a:solidFill>
            </a:ln>
          </p:spPr>
        </p:sp>
        <p:sp>
          <p:nvSpPr>
            <p:cNvPr id="22" name="Freeform 22"/>
            <p:cNvSpPr/>
            <p:nvPr/>
          </p:nvSpPr>
          <p:spPr>
            <a:xfrm>
              <a:off x="10287000" y="571500"/>
              <a:ext cx="571500" cy="190500"/>
            </a:xfrm>
            <a:custGeom>
              <a:avLst/>
              <a:gdLst/>
              <a:ahLst/>
              <a:cxnLst/>
              <a:rect l="l" t="t" r="r" b="b"/>
              <a:pathLst>
                <a:path w="571500" h="190500">
                  <a:moveTo>
                    <a:pt x="0" y="0"/>
                  </a:moveTo>
                  <a:lnTo>
                    <a:pt x="285750" y="190500"/>
                  </a:lnTo>
                  <a:lnTo>
                    <a:pt x="285750" y="0"/>
                  </a:lnTo>
                  <a:lnTo>
                    <a:pt x="571500" y="190500"/>
                  </a:lnTo>
                </a:path>
              </a:pathLst>
            </a:custGeom>
            <a:noFill/>
            <a:ln w="38100" cap="rnd">
              <a:solidFill>
                <a:srgbClr val="FF6B4A"/>
              </a:solidFill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561022" y="6554152"/>
            <a:ext cx="11072813" cy="213360"/>
            <a:chOff x="561022" y="6554152"/>
            <a:chExt cx="11072813" cy="213360"/>
          </a:xfrm>
        </p:grpSpPr>
        <p:sp>
          <p:nvSpPr>
            <p:cNvPr id="24" name="TextBox 24"/>
            <p:cNvSpPr txBox="1"/>
            <p:nvPr/>
          </p:nvSpPr>
          <p:spPr>
            <a:xfrm>
              <a:off x="561022" y="6578441"/>
              <a:ext cx="306998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b="1" dirty="0">
                  <a:solidFill>
                    <a:srgbClr val="1A1A2E">
                      <a:alphaMod val="60000"/>
                    </a:srgbClr>
                  </a:solidFill>
                  <a:latin typeface="Arial"/>
                  <a:ea typeface="Microsoft YaHei"/>
                  <a:cs typeface="Arial"/>
                </a:rPr>
                <a:t>© SUGAR RUSH 2026 · Made with sugar in 椰岛大草原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649095" y="6554152"/>
              <a:ext cx="9847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14 / 14 · FIN.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5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5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8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71500" y="476250"/>
            <a:ext cx="1714500" cy="471488"/>
            <a:chOff x="571500" y="476250"/>
            <a:chExt cx="1714500" cy="471488"/>
          </a:xfrm>
        </p:grpSpPr>
        <p:sp>
          <p:nvSpPr>
            <p:cNvPr id="3" name="Rectangle 3"/>
            <p:cNvSpPr/>
            <p:nvPr/>
          </p:nvSpPr>
          <p:spPr>
            <a:xfrm>
              <a:off x="571500" y="476250"/>
              <a:ext cx="1714500" cy="457200"/>
            </a:xfrm>
            <a:prstGeom prst="rect">
              <a:avLst/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571500" y="476250"/>
              <a:ext cx="133350" cy="45720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855345" y="612458"/>
              <a:ext cx="82630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CH · 01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70918" y="1304925"/>
            <a:ext cx="6450163" cy="2743200"/>
            <a:chOff x="2870918" y="1304925"/>
            <a:chExt cx="6450163" cy="2743200"/>
          </a:xfrm>
        </p:grpSpPr>
        <p:sp>
          <p:nvSpPr>
            <p:cNvPr id="7" name="TextBox 7"/>
            <p:cNvSpPr txBox="1"/>
            <p:nvPr/>
          </p:nvSpPr>
          <p:spPr>
            <a:xfrm>
              <a:off x="2870918" y="1304925"/>
              <a:ext cx="6450163" cy="2743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WHAT.</a:t>
              </a:r>
            </a:p>
          </p:txBody>
        </p:sp>
        <p:sp>
          <p:nvSpPr>
            <p:cNvPr id="8" name="Rectangle 8"/>
            <p:cNvSpPr/>
            <p:nvPr/>
          </p:nvSpPr>
          <p:spPr>
            <a:xfrm>
              <a:off x="4048125" y="2905125"/>
              <a:ext cx="4095750" cy="13335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524000" y="3524250"/>
            <a:ext cx="9144000" cy="762000"/>
            <a:chOff x="1524000" y="3524250"/>
            <a:chExt cx="9144000" cy="762000"/>
          </a:xfrm>
        </p:grpSpPr>
        <p:sp>
          <p:nvSpPr>
            <p:cNvPr id="10" name="Rectangle 10"/>
            <p:cNvSpPr/>
            <p:nvPr/>
          </p:nvSpPr>
          <p:spPr>
            <a:xfrm>
              <a:off x="1524000" y="3524250"/>
              <a:ext cx="9144000" cy="762000"/>
            </a:xfrm>
            <a:prstGeom prst="roundRect">
              <a:avLst>
                <a:gd name="adj" fmla="val 15000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3009948" y="3792855"/>
              <a:ext cx="6172105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1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当全世界都在变热，我们决定，让它</a:t>
              </a:r>
              <a:r>
                <a:rPr lang="zh-CN" sz="2100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变甜</a:t>
              </a:r>
              <a:r>
                <a:rPr lang="zh-CN" sz="21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。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382250" y="1581150"/>
            <a:ext cx="1123950" cy="1371600"/>
            <a:chOff x="10382250" y="1581150"/>
            <a:chExt cx="1123950" cy="1371600"/>
          </a:xfrm>
        </p:grpSpPr>
        <p:sp>
          <p:nvSpPr>
            <p:cNvPr id="13" name="Freeform 13"/>
            <p:cNvSpPr/>
            <p:nvPr/>
          </p:nvSpPr>
          <p:spPr>
            <a:xfrm>
              <a:off x="10382250" y="1905000"/>
              <a:ext cx="571500" cy="1047750"/>
            </a:xfrm>
            <a:custGeom>
              <a:avLst/>
              <a:gdLst/>
              <a:ahLst/>
              <a:cxnLst/>
              <a:rect l="l" t="t" r="r" b="b"/>
              <a:pathLst>
                <a:path w="571500" h="1047750">
                  <a:moveTo>
                    <a:pt x="571500" y="0"/>
                  </a:moveTo>
                  <a:lnTo>
                    <a:pt x="95250" y="476250"/>
                  </a:lnTo>
                  <a:lnTo>
                    <a:pt x="476250" y="476250"/>
                  </a:lnTo>
                  <a:lnTo>
                    <a:pt x="0" y="1047750"/>
                  </a:lnTo>
                </a:path>
              </a:pathLst>
            </a:custGeom>
            <a:noFill/>
            <a:ln w="76200" cap="rnd">
              <a:solidFill>
                <a:srgbClr val="FFD93D"/>
              </a:solidFill>
              <a:round/>
            </a:ln>
          </p:spPr>
        </p:sp>
        <p:sp>
          <p:nvSpPr>
            <p:cNvPr id="14" name="Ellipse 14"/>
            <p:cNvSpPr/>
            <p:nvPr/>
          </p:nvSpPr>
          <p:spPr>
            <a:xfrm>
              <a:off x="11106150" y="1581150"/>
              <a:ext cx="266700" cy="266700"/>
            </a:xfrm>
            <a:prstGeom prst="ellipse">
              <a:avLst/>
            </a:prstGeom>
            <a:solidFill>
              <a:srgbClr val="FF3DA5"/>
            </a:solidFill>
            <a:ln w="28575">
              <a:solidFill>
                <a:srgbClr val="1A1A2E"/>
              </a:solidFill>
            </a:ln>
          </p:spPr>
        </p:sp>
        <p:sp>
          <p:nvSpPr>
            <p:cNvPr id="15" name="Ellipse 15"/>
            <p:cNvSpPr/>
            <p:nvPr/>
          </p:nvSpPr>
          <p:spPr>
            <a:xfrm>
              <a:off x="11353800" y="2019300"/>
              <a:ext cx="152400" cy="15240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571500" y="5334000"/>
            <a:ext cx="666750" cy="1123950"/>
            <a:chOff x="571500" y="5334000"/>
            <a:chExt cx="666750" cy="1123950"/>
          </a:xfrm>
        </p:grpSpPr>
        <p:sp>
          <p:nvSpPr>
            <p:cNvPr id="17" name="Polygon 17"/>
            <p:cNvSpPr/>
            <p:nvPr/>
          </p:nvSpPr>
          <p:spPr>
            <a:xfrm>
              <a:off x="762000" y="5334000"/>
              <a:ext cx="476250" cy="571500"/>
            </a:xfrm>
            <a:custGeom>
              <a:avLst/>
              <a:gdLst/>
              <a:ahLst/>
              <a:cxnLst/>
              <a:rect l="l" t="t" r="r" b="b"/>
              <a:pathLst>
                <a:path w="476250" h="571500">
                  <a:moveTo>
                    <a:pt x="0" y="571500"/>
                  </a:moveTo>
                  <a:lnTo>
                    <a:pt x="476250" y="0"/>
                  </a:lnTo>
                  <a:lnTo>
                    <a:pt x="476250" y="571500"/>
                  </a:lnTo>
                  <a:close/>
                </a:path>
              </a:pathLst>
            </a:custGeom>
            <a:solidFill>
              <a:srgbClr val="00B8D9"/>
            </a:solidFill>
            <a:ln w="28575">
              <a:solidFill>
                <a:srgbClr val="1A1A2E"/>
              </a:solidFill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571500" y="6191250"/>
              <a:ext cx="400050" cy="266700"/>
              <a:chOff x="571500" y="6191250"/>
              <a:chExt cx="400050" cy="266700"/>
            </a:xfrm>
          </p:grpSpPr>
          <p:sp>
            <p:nvSpPr>
              <p:cNvPr id="18" name="Rectangle 18"/>
              <p:cNvSpPr/>
              <p:nvPr/>
            </p:nvSpPr>
            <p:spPr>
              <a:xfrm>
                <a:off x="571500" y="6191250"/>
                <a:ext cx="133350" cy="133350"/>
              </a:xfrm>
              <a:prstGeom prst="rect">
                <a:avLst/>
              </a:prstGeom>
              <a:solidFill>
                <a:srgbClr val="1A1A2E"/>
              </a:solidFill>
              <a:ln>
                <a:noFill/>
              </a:ln>
            </p:spPr>
          </p:sp>
          <p:sp>
            <p:nvSpPr>
              <p:cNvPr id="19" name="Rectangle 19"/>
              <p:cNvSpPr/>
              <p:nvPr/>
            </p:nvSpPr>
            <p:spPr>
              <a:xfrm>
                <a:off x="704850" y="6191250"/>
                <a:ext cx="133350" cy="133350"/>
              </a:xfrm>
              <a:prstGeom prst="rect">
                <a:avLst/>
              </a:prstGeom>
              <a:solidFill>
                <a:srgbClr val="FFF8EE"/>
              </a:solidFill>
              <a:ln w="19050">
                <a:solidFill>
                  <a:srgbClr val="1A1A2E"/>
                </a:solidFill>
              </a:ln>
            </p:spPr>
          </p:sp>
          <p:sp>
            <p:nvSpPr>
              <p:cNvPr id="20" name="Rectangle 20"/>
              <p:cNvSpPr/>
              <p:nvPr/>
            </p:nvSpPr>
            <p:spPr>
              <a:xfrm>
                <a:off x="838200" y="6191250"/>
                <a:ext cx="133350" cy="133350"/>
              </a:xfrm>
              <a:prstGeom prst="rect">
                <a:avLst/>
              </a:prstGeom>
              <a:solidFill>
                <a:srgbClr val="1A1A2E"/>
              </a:solidFill>
              <a:ln>
                <a:noFill/>
              </a:ln>
            </p:spPr>
          </p:sp>
          <p:sp>
            <p:nvSpPr>
              <p:cNvPr id="21" name="Rectangle 21"/>
              <p:cNvSpPr/>
              <p:nvPr/>
            </p:nvSpPr>
            <p:spPr>
              <a:xfrm>
                <a:off x="571500" y="6324600"/>
                <a:ext cx="133350" cy="133350"/>
              </a:xfrm>
              <a:prstGeom prst="rect">
                <a:avLst/>
              </a:prstGeom>
              <a:solidFill>
                <a:srgbClr val="FFF8EE"/>
              </a:solidFill>
              <a:ln w="19050">
                <a:solidFill>
                  <a:srgbClr val="1A1A2E"/>
                </a:solidFill>
              </a:ln>
            </p:spPr>
          </p:sp>
          <p:sp>
            <p:nvSpPr>
              <p:cNvPr id="22" name="Rectangle 22"/>
              <p:cNvSpPr/>
              <p:nvPr/>
            </p:nvSpPr>
            <p:spPr>
              <a:xfrm>
                <a:off x="704850" y="6324600"/>
                <a:ext cx="133350" cy="133350"/>
              </a:xfrm>
              <a:prstGeom prst="rect">
                <a:avLst/>
              </a:prstGeom>
              <a:solidFill>
                <a:srgbClr val="1A1A2E"/>
              </a:solidFill>
              <a:ln>
                <a:noFill/>
              </a:ln>
            </p:spPr>
          </p:sp>
          <p:sp>
            <p:nvSpPr>
              <p:cNvPr id="23" name="Rectangle 23"/>
              <p:cNvSpPr/>
              <p:nvPr/>
            </p:nvSpPr>
            <p:spPr>
              <a:xfrm>
                <a:off x="838200" y="6324600"/>
                <a:ext cx="133350" cy="133350"/>
              </a:xfrm>
              <a:prstGeom prst="rect">
                <a:avLst/>
              </a:prstGeom>
              <a:solidFill>
                <a:srgbClr val="FFF8EE"/>
              </a:solidFill>
              <a:ln w="19050">
                <a:solidFill>
                  <a:srgbClr val="1A1A2E"/>
                </a:solidFill>
              </a:ln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10077474" y="6554152"/>
            <a:ext cx="155636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b="1" dirty="0">
                <a:solidFill>
                  <a:srgbClr val="1A1A2E"/>
                </a:solidFill>
                <a:latin typeface="Impact"/>
                <a:ea typeface="Microsoft YaHei"/>
                <a:cs typeface="Impact"/>
              </a:rPr>
              <a:t>02 / 14 · SUGAR RUSH</a:t>
            </a:r>
          </a:p>
        </p:txBody>
      </p:sp>
    </p:spTree>
  </p:cSld>
  <p:clrMapOvr>
    <a:masterClrMapping/>
  </p:clrMapOvr>
  <p:transition xmlns:p14="http://schemas.microsoft.com/office/powerpoint/2010/main" p14:dur="4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8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4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E"/>
          </a:solidFill>
          <a:ln>
            <a:noFill/>
          </a:ln>
        </p:spPr>
      </p:sp>
      <p:grpSp>
        <p:nvGrpSpPr>
          <p:cNvPr id="6" name="Group 6"/>
          <p:cNvGrpSpPr/>
          <p:nvPr/>
        </p:nvGrpSpPr>
        <p:grpSpPr>
          <a:xfrm>
            <a:off x="571500" y="516255"/>
            <a:ext cx="4416781" cy="802957"/>
            <a:chOff x="571500" y="516255"/>
            <a:chExt cx="4416781" cy="802957"/>
          </a:xfrm>
        </p:grpSpPr>
        <p:sp>
          <p:nvSpPr>
            <p:cNvPr id="3" name="Rectangle 3"/>
            <p:cNvSpPr/>
            <p:nvPr/>
          </p:nvSpPr>
          <p:spPr>
            <a:xfrm>
              <a:off x="571500" y="523875"/>
              <a:ext cx="133350" cy="57150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811530" y="516255"/>
              <a:ext cx="4176751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BY THE NUMBERS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40105" y="1044892"/>
              <a:ext cx="284984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SUGAR RUSH 2026 · KEY FACTS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1500" y="1666875"/>
            <a:ext cx="2762250" cy="2571750"/>
            <a:chOff x="571500" y="1666875"/>
            <a:chExt cx="2762250" cy="2571750"/>
          </a:xfrm>
        </p:grpSpPr>
        <p:sp>
          <p:nvSpPr>
            <p:cNvPr id="7" name="Rectangle 7"/>
            <p:cNvSpPr/>
            <p:nvPr/>
          </p:nvSpPr>
          <p:spPr>
            <a:xfrm>
              <a:off x="571500" y="1666875"/>
              <a:ext cx="2762250" cy="2286000"/>
            </a:xfrm>
            <a:prstGeom prst="roundRect">
              <a:avLst>
                <a:gd name="adj" fmla="val 5833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571500" y="1666875"/>
              <a:ext cx="2762250" cy="571500"/>
            </a:xfrm>
            <a:custGeom>
              <a:avLst/>
              <a:gdLst/>
              <a:ahLst/>
              <a:cxnLst/>
              <a:rect l="l" t="t" r="r" b="b"/>
              <a:pathLst>
                <a:path w="2762250" h="571500">
                  <a:moveTo>
                    <a:pt x="38100" y="0"/>
                  </a:moveTo>
                  <a:lnTo>
                    <a:pt x="2724150" y="0"/>
                  </a:lnTo>
                  <a:cubicBezTo>
                    <a:pt x="2740252" y="8768"/>
                    <a:pt x="2753482" y="21998"/>
                    <a:pt x="2762250" y="38100"/>
                  </a:cubicBezTo>
                  <a:lnTo>
                    <a:pt x="2762250" y="571500"/>
                  </a:lnTo>
                  <a:lnTo>
                    <a:pt x="0" y="5715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  <p:grpSp>
          <p:nvGrpSpPr>
            <p:cNvPr id="11" name="Group 11"/>
            <p:cNvGrpSpPr/>
            <p:nvPr/>
          </p:nvGrpSpPr>
          <p:grpSpPr>
            <a:xfrm>
              <a:off x="747712" y="1771650"/>
              <a:ext cx="333375" cy="357188"/>
              <a:chOff x="747712" y="1771650"/>
              <a:chExt cx="333375" cy="35718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747712" y="1771650"/>
                <a:ext cx="333375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119062">
                    <a:moveTo>
                      <a:pt x="119062" y="0"/>
                    </a:moveTo>
                    <a:lnTo>
                      <a:pt x="47625" y="0"/>
                    </a:lnTo>
                    <a:lnTo>
                      <a:pt x="47625" y="47625"/>
                    </a:lnTo>
                    <a:lnTo>
                      <a:pt x="0" y="47625"/>
                    </a:lnTo>
                    <a:lnTo>
                      <a:pt x="0" y="119062"/>
                    </a:lnTo>
                    <a:lnTo>
                      <a:pt x="333375" y="119062"/>
                    </a:lnTo>
                    <a:lnTo>
                      <a:pt x="333375" y="47625"/>
                    </a:lnTo>
                    <a:lnTo>
                      <a:pt x="285750" y="47625"/>
                    </a:lnTo>
                    <a:lnTo>
                      <a:pt x="285750" y="0"/>
                    </a:lnTo>
                    <a:lnTo>
                      <a:pt x="214312" y="0"/>
                    </a:lnTo>
                    <a:lnTo>
                      <a:pt x="214312" y="47625"/>
                    </a:lnTo>
                    <a:lnTo>
                      <a:pt x="119062" y="47625"/>
                    </a:lnTo>
                    <a:lnTo>
                      <a:pt x="119062" y="0"/>
                    </a:ln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  <p:sp>
            <p:nvSpPr>
              <p:cNvPr id="10" name="Freeform 10"/>
              <p:cNvSpPr/>
              <p:nvPr/>
            </p:nvSpPr>
            <p:spPr>
              <a:xfrm>
                <a:off x="747712" y="1938338"/>
                <a:ext cx="3333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190500">
                    <a:moveTo>
                      <a:pt x="333375" y="0"/>
                    </a:moveTo>
                    <a:lnTo>
                      <a:pt x="0" y="0"/>
                    </a:lnTo>
                    <a:lnTo>
                      <a:pt x="0" y="190500"/>
                    </a:lnTo>
                    <a:lnTo>
                      <a:pt x="333375" y="190500"/>
                    </a:lnTo>
                    <a:lnTo>
                      <a:pt x="333375" y="0"/>
                    </a:ln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198245" y="1869758"/>
              <a:ext cx="59858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DAYS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76470" y="2105025"/>
              <a:ext cx="1152311" cy="2133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7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21871" y="3537585"/>
              <a:ext cx="186150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连续狂欢 / NON-STOP</a:t>
              </a:r>
            </a:p>
          </p:txBody>
        </p:sp>
        <p:sp>
          <p:nvSpPr>
            <p:cNvPr id="15" name="Ellipse 15"/>
            <p:cNvSpPr/>
            <p:nvPr/>
          </p:nvSpPr>
          <p:spPr>
            <a:xfrm>
              <a:off x="2609850" y="2609850"/>
              <a:ext cx="114300" cy="11430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16" name="Ellipse 16"/>
            <p:cNvSpPr/>
            <p:nvPr/>
          </p:nvSpPr>
          <p:spPr>
            <a:xfrm>
              <a:off x="2867025" y="2438400"/>
              <a:ext cx="76200" cy="76200"/>
            </a:xfrm>
            <a:prstGeom prst="ellipse">
              <a:avLst/>
            </a:prstGeom>
            <a:solidFill>
              <a:srgbClr val="00B8D9"/>
            </a:solidFill>
            <a:ln w="19050">
              <a:solidFill>
                <a:srgbClr val="1A1A2E"/>
              </a:solidFill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3476625" y="1666875"/>
            <a:ext cx="2762250" cy="2571750"/>
            <a:chOff x="3476625" y="1666875"/>
            <a:chExt cx="2762250" cy="2571750"/>
          </a:xfrm>
        </p:grpSpPr>
        <p:sp>
          <p:nvSpPr>
            <p:cNvPr id="18" name="Rectangle 18"/>
            <p:cNvSpPr/>
            <p:nvPr/>
          </p:nvSpPr>
          <p:spPr>
            <a:xfrm>
              <a:off x="3476625" y="1666875"/>
              <a:ext cx="2762250" cy="2286000"/>
            </a:xfrm>
            <a:prstGeom prst="roundRect">
              <a:avLst>
                <a:gd name="adj" fmla="val 5833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19" name="Freeform 19"/>
            <p:cNvSpPr/>
            <p:nvPr/>
          </p:nvSpPr>
          <p:spPr>
            <a:xfrm>
              <a:off x="3476625" y="1666875"/>
              <a:ext cx="2762250" cy="571500"/>
            </a:xfrm>
            <a:custGeom>
              <a:avLst/>
              <a:gdLst/>
              <a:ahLst/>
              <a:cxnLst/>
              <a:rect l="l" t="t" r="r" b="b"/>
              <a:pathLst>
                <a:path w="2762250" h="571500">
                  <a:moveTo>
                    <a:pt x="38100" y="0"/>
                  </a:moveTo>
                  <a:lnTo>
                    <a:pt x="2724150" y="0"/>
                  </a:lnTo>
                  <a:cubicBezTo>
                    <a:pt x="2740252" y="8768"/>
                    <a:pt x="2753482" y="21998"/>
                    <a:pt x="2762250" y="38100"/>
                  </a:cubicBezTo>
                  <a:lnTo>
                    <a:pt x="2762250" y="571500"/>
                  </a:lnTo>
                  <a:lnTo>
                    <a:pt x="0" y="5715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00B8D9"/>
            </a:solidFill>
            <a:ln>
              <a:noFill/>
            </a:ln>
          </p:spPr>
        </p:sp>
        <p:sp>
          <p:nvSpPr>
            <p:cNvPr id="20" name="Freeform 20"/>
            <p:cNvSpPr/>
            <p:nvPr/>
          </p:nvSpPr>
          <p:spPr>
            <a:xfrm>
              <a:off x="3629025" y="1795462"/>
              <a:ext cx="357188" cy="333375"/>
            </a:xfrm>
            <a:custGeom>
              <a:avLst/>
              <a:gdLst/>
              <a:ahLst/>
              <a:cxnLst/>
              <a:rect l="l" t="t" r="r" b="b"/>
              <a:pathLst>
                <a:path w="357188" h="333375">
                  <a:moveTo>
                    <a:pt x="357188" y="0"/>
                  </a:moveTo>
                  <a:lnTo>
                    <a:pt x="95250" y="0"/>
                  </a:lnTo>
                  <a:lnTo>
                    <a:pt x="95250" y="190500"/>
                  </a:lnTo>
                  <a:lnTo>
                    <a:pt x="71438" y="190500"/>
                  </a:lnTo>
                  <a:cubicBezTo>
                    <a:pt x="31984" y="190500"/>
                    <a:pt x="0" y="222483"/>
                    <a:pt x="0" y="261938"/>
                  </a:cubicBezTo>
                  <a:cubicBezTo>
                    <a:pt x="0" y="301392"/>
                    <a:pt x="31984" y="333375"/>
                    <a:pt x="71438" y="333375"/>
                  </a:cubicBezTo>
                  <a:cubicBezTo>
                    <a:pt x="110891" y="333375"/>
                    <a:pt x="142875" y="301392"/>
                    <a:pt x="142875" y="261938"/>
                  </a:cubicBezTo>
                  <a:lnTo>
                    <a:pt x="142875" y="95250"/>
                  </a:lnTo>
                  <a:lnTo>
                    <a:pt x="309562" y="95250"/>
                  </a:lnTo>
                  <a:lnTo>
                    <a:pt x="309562" y="190500"/>
                  </a:lnTo>
                  <a:lnTo>
                    <a:pt x="285750" y="190500"/>
                  </a:lnTo>
                  <a:cubicBezTo>
                    <a:pt x="246295" y="190500"/>
                    <a:pt x="214312" y="222483"/>
                    <a:pt x="214312" y="261938"/>
                  </a:cubicBezTo>
                  <a:cubicBezTo>
                    <a:pt x="214312" y="301392"/>
                    <a:pt x="246295" y="333375"/>
                    <a:pt x="285750" y="333375"/>
                  </a:cubicBezTo>
                  <a:cubicBezTo>
                    <a:pt x="325205" y="333375"/>
                    <a:pt x="357188" y="301392"/>
                    <a:pt x="357188" y="261938"/>
                  </a:cubicBezTo>
                  <a:lnTo>
                    <a:pt x="357188" y="0"/>
                  </a:lnTo>
                  <a:close/>
                </a:path>
              </a:pathLst>
            </a:custGeom>
            <a:solidFill>
              <a:srgbClr val="1A1A2E"/>
            </a:solidFill>
            <a:ln>
              <a:noFill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4103370" y="1869758"/>
              <a:ext cx="876914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STAGES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281595" y="2105025"/>
              <a:ext cx="1152311" cy="2133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5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046611" y="3537585"/>
              <a:ext cx="162227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主题舞台 / THEMED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5524500" y="2508250"/>
              <a:ext cx="571500" cy="127000"/>
            </a:xfrm>
            <a:custGeom>
              <a:avLst/>
              <a:gdLst/>
              <a:ahLst/>
              <a:cxnLst/>
              <a:rect l="l" t="t" r="r" b="b"/>
              <a:pathLst>
                <a:path w="571500" h="127000">
                  <a:moveTo>
                    <a:pt x="0" y="63500"/>
                  </a:moveTo>
                  <a:cubicBezTo>
                    <a:pt x="95250" y="0"/>
                    <a:pt x="190500" y="0"/>
                    <a:pt x="285750" y="63500"/>
                  </a:cubicBezTo>
                  <a:cubicBezTo>
                    <a:pt x="381000" y="127000"/>
                    <a:pt x="476250" y="127000"/>
                    <a:pt x="571500" y="63500"/>
                  </a:cubicBezTo>
                </a:path>
              </a:pathLst>
            </a:custGeom>
            <a:noFill/>
            <a:ln w="28575" cap="rnd">
              <a:solidFill>
                <a:srgbClr val="FF3DA5"/>
              </a:solidFill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6381750" y="1666875"/>
            <a:ext cx="2762250" cy="2571750"/>
            <a:chOff x="6381750" y="1666875"/>
            <a:chExt cx="2762250" cy="2571750"/>
          </a:xfrm>
        </p:grpSpPr>
        <p:sp>
          <p:nvSpPr>
            <p:cNvPr id="26" name="Rectangle 26"/>
            <p:cNvSpPr/>
            <p:nvPr/>
          </p:nvSpPr>
          <p:spPr>
            <a:xfrm>
              <a:off x="6381750" y="1666875"/>
              <a:ext cx="2762250" cy="2286000"/>
            </a:xfrm>
            <a:prstGeom prst="roundRect">
              <a:avLst>
                <a:gd name="adj" fmla="val 5833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27" name="Freeform 27"/>
            <p:cNvSpPr/>
            <p:nvPr/>
          </p:nvSpPr>
          <p:spPr>
            <a:xfrm>
              <a:off x="6381750" y="1666875"/>
              <a:ext cx="2762250" cy="571500"/>
            </a:xfrm>
            <a:custGeom>
              <a:avLst/>
              <a:gdLst/>
              <a:ahLst/>
              <a:cxnLst/>
              <a:rect l="l" t="t" r="r" b="b"/>
              <a:pathLst>
                <a:path w="2762250" h="571500">
                  <a:moveTo>
                    <a:pt x="38100" y="0"/>
                  </a:moveTo>
                  <a:lnTo>
                    <a:pt x="2724150" y="0"/>
                  </a:lnTo>
                  <a:cubicBezTo>
                    <a:pt x="2740252" y="8768"/>
                    <a:pt x="2753482" y="21998"/>
                    <a:pt x="2762250" y="38100"/>
                  </a:cubicBezTo>
                  <a:lnTo>
                    <a:pt x="2762250" y="571500"/>
                  </a:lnTo>
                  <a:lnTo>
                    <a:pt x="0" y="5715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FFD93D"/>
            </a:solidFill>
            <a:ln>
              <a:noFill/>
            </a:ln>
          </p:spPr>
        </p:sp>
        <p:grpSp>
          <p:nvGrpSpPr>
            <p:cNvPr id="30" name="Group 30"/>
            <p:cNvGrpSpPr/>
            <p:nvPr/>
          </p:nvGrpSpPr>
          <p:grpSpPr>
            <a:xfrm>
              <a:off x="6557962" y="1771650"/>
              <a:ext cx="333375" cy="381000"/>
              <a:chOff x="6557962" y="1771650"/>
              <a:chExt cx="333375" cy="381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653212" y="1771650"/>
                <a:ext cx="14287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238125">
                    <a:moveTo>
                      <a:pt x="0" y="71438"/>
                    </a:moveTo>
                    <a:cubicBezTo>
                      <a:pt x="0" y="31984"/>
                      <a:pt x="31984" y="0"/>
                      <a:pt x="71438" y="0"/>
                    </a:cubicBezTo>
                    <a:cubicBezTo>
                      <a:pt x="110891" y="0"/>
                      <a:pt x="142875" y="31984"/>
                      <a:pt x="142875" y="71438"/>
                    </a:cubicBezTo>
                    <a:lnTo>
                      <a:pt x="142875" y="166688"/>
                    </a:lnTo>
                    <a:cubicBezTo>
                      <a:pt x="142875" y="206141"/>
                      <a:pt x="110891" y="238125"/>
                      <a:pt x="71438" y="238125"/>
                    </a:cubicBezTo>
                    <a:cubicBezTo>
                      <a:pt x="31984" y="238125"/>
                      <a:pt x="0" y="206141"/>
                      <a:pt x="0" y="166688"/>
                    </a:cubicBezTo>
                    <a:lnTo>
                      <a:pt x="0" y="71438"/>
                    </a:ln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6557962" y="1914525"/>
                <a:ext cx="33337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238125">
                    <a:moveTo>
                      <a:pt x="190500" y="188812"/>
                    </a:moveTo>
                    <a:lnTo>
                      <a:pt x="190500" y="238125"/>
                    </a:lnTo>
                    <a:lnTo>
                      <a:pt x="142875" y="238125"/>
                    </a:lnTo>
                    <a:lnTo>
                      <a:pt x="142875" y="188812"/>
                    </a:lnTo>
                    <a:cubicBezTo>
                      <a:pt x="62096" y="177258"/>
                      <a:pt x="0" y="107787"/>
                      <a:pt x="0" y="23812"/>
                    </a:cubicBezTo>
                    <a:lnTo>
                      <a:pt x="0" y="0"/>
                    </a:lnTo>
                    <a:lnTo>
                      <a:pt x="47625" y="0"/>
                    </a:lnTo>
                    <a:lnTo>
                      <a:pt x="47625" y="23812"/>
                    </a:lnTo>
                    <a:cubicBezTo>
                      <a:pt x="47625" y="89569"/>
                      <a:pt x="100931" y="142875"/>
                      <a:pt x="166688" y="142875"/>
                    </a:cubicBezTo>
                    <a:cubicBezTo>
                      <a:pt x="232443" y="142875"/>
                      <a:pt x="285750" y="89569"/>
                      <a:pt x="285750" y="23812"/>
                    </a:cubicBezTo>
                    <a:lnTo>
                      <a:pt x="285750" y="0"/>
                    </a:lnTo>
                    <a:lnTo>
                      <a:pt x="333375" y="0"/>
                    </a:lnTo>
                    <a:lnTo>
                      <a:pt x="333375" y="23812"/>
                    </a:lnTo>
                    <a:cubicBezTo>
                      <a:pt x="333375" y="107787"/>
                      <a:pt x="271279" y="177258"/>
                      <a:pt x="190500" y="188812"/>
                    </a:cubicBez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7008495" y="1869758"/>
              <a:ext cx="952824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ARTISTS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743914" y="2105025"/>
              <a:ext cx="2037921" cy="2133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80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163362" y="3537585"/>
              <a:ext cx="119902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组艺人 / ACTS</a:t>
              </a:r>
            </a:p>
          </p:txBody>
        </p:sp>
        <p:sp>
          <p:nvSpPr>
            <p:cNvPr id="34" name="Polygon 34"/>
            <p:cNvSpPr/>
            <p:nvPr/>
          </p:nvSpPr>
          <p:spPr>
            <a:xfrm>
              <a:off x="8572500" y="2476500"/>
              <a:ext cx="381000" cy="285750"/>
            </a:xfrm>
            <a:custGeom>
              <a:avLst/>
              <a:gdLst/>
              <a:ahLst/>
              <a:cxnLst/>
              <a:rect l="l" t="t" r="r" b="b"/>
              <a:pathLst>
                <a:path w="381000" h="285750">
                  <a:moveTo>
                    <a:pt x="190500" y="0"/>
                  </a:moveTo>
                  <a:lnTo>
                    <a:pt x="3810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FF6B4A"/>
            </a:solidFill>
            <a:ln w="19050">
              <a:solidFill>
                <a:srgbClr val="1A1A2E"/>
              </a:solidFill>
            </a:ln>
          </p:spPr>
        </p:sp>
      </p:grpSp>
      <p:grpSp>
        <p:nvGrpSpPr>
          <p:cNvPr id="47" name="Group 47"/>
          <p:cNvGrpSpPr/>
          <p:nvPr/>
        </p:nvGrpSpPr>
        <p:grpSpPr>
          <a:xfrm>
            <a:off x="9286875" y="1666875"/>
            <a:ext cx="2333625" cy="2286000"/>
            <a:chOff x="9286875" y="1666875"/>
            <a:chExt cx="2333625" cy="2286000"/>
          </a:xfrm>
        </p:grpSpPr>
        <p:sp>
          <p:nvSpPr>
            <p:cNvPr id="36" name="Rectangle 36"/>
            <p:cNvSpPr/>
            <p:nvPr/>
          </p:nvSpPr>
          <p:spPr>
            <a:xfrm>
              <a:off x="9286875" y="1666875"/>
              <a:ext cx="2333625" cy="2286000"/>
            </a:xfrm>
            <a:prstGeom prst="roundRect">
              <a:avLst>
                <a:gd name="adj" fmla="val 5833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37" name="Freeform 37"/>
            <p:cNvSpPr/>
            <p:nvPr/>
          </p:nvSpPr>
          <p:spPr>
            <a:xfrm>
              <a:off x="9286875" y="1666875"/>
              <a:ext cx="2333625" cy="571500"/>
            </a:xfrm>
            <a:custGeom>
              <a:avLst/>
              <a:gdLst/>
              <a:ahLst/>
              <a:cxnLst/>
              <a:rect l="l" t="t" r="r" b="b"/>
              <a:pathLst>
                <a:path w="2333625" h="571500">
                  <a:moveTo>
                    <a:pt x="38100" y="0"/>
                  </a:moveTo>
                  <a:lnTo>
                    <a:pt x="2295525" y="0"/>
                  </a:lnTo>
                  <a:cubicBezTo>
                    <a:pt x="2311627" y="8768"/>
                    <a:pt x="2324857" y="21998"/>
                    <a:pt x="2333625" y="38100"/>
                  </a:cubicBezTo>
                  <a:lnTo>
                    <a:pt x="2333625" y="571500"/>
                  </a:lnTo>
                  <a:lnTo>
                    <a:pt x="0" y="5715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00C896"/>
            </a:solidFill>
            <a:ln>
              <a:noFill/>
            </a:ln>
          </p:spPr>
        </p:sp>
        <p:grpSp>
          <p:nvGrpSpPr>
            <p:cNvPr id="42" name="Group 42"/>
            <p:cNvGrpSpPr/>
            <p:nvPr/>
          </p:nvGrpSpPr>
          <p:grpSpPr>
            <a:xfrm>
              <a:off x="9439275" y="1795462"/>
              <a:ext cx="381000" cy="333376"/>
              <a:chOff x="9439275" y="1795462"/>
              <a:chExt cx="381000" cy="33337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9510712" y="1795462"/>
                <a:ext cx="119062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19062" h="119062">
                    <a:moveTo>
                      <a:pt x="119062" y="59531"/>
                    </a:moveTo>
                    <a:cubicBezTo>
                      <a:pt x="119062" y="92409"/>
                      <a:pt x="92409" y="119062"/>
                      <a:pt x="59531" y="119062"/>
                    </a:cubicBezTo>
                    <a:cubicBezTo>
                      <a:pt x="26653" y="119062"/>
                      <a:pt x="0" y="92409"/>
                      <a:pt x="0" y="59531"/>
                    </a:cubicBezTo>
                    <a:cubicBezTo>
                      <a:pt x="0" y="26653"/>
                      <a:pt x="26653" y="0"/>
                      <a:pt x="59531" y="0"/>
                    </a:cubicBezTo>
                    <a:cubicBezTo>
                      <a:pt x="92409" y="0"/>
                      <a:pt x="119062" y="26653"/>
                      <a:pt x="119062" y="59531"/>
                    </a:cubicBez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  <p:sp>
            <p:nvSpPr>
              <p:cNvPr id="39" name="Freeform 39"/>
              <p:cNvSpPr/>
              <p:nvPr/>
            </p:nvSpPr>
            <p:spPr>
              <a:xfrm>
                <a:off x="9439275" y="1962150"/>
                <a:ext cx="190500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66688">
                    <a:moveTo>
                      <a:pt x="71438" y="0"/>
                    </a:moveTo>
                    <a:cubicBezTo>
                      <a:pt x="31984" y="0"/>
                      <a:pt x="0" y="31984"/>
                      <a:pt x="0" y="71438"/>
                    </a:cubicBezTo>
                    <a:lnTo>
                      <a:pt x="0" y="166688"/>
                    </a:lnTo>
                    <a:lnTo>
                      <a:pt x="190500" y="166688"/>
                    </a:lnTo>
                    <a:lnTo>
                      <a:pt x="190500" y="0"/>
                    </a:lnTo>
                    <a:lnTo>
                      <a:pt x="71438" y="0"/>
                    </a:ln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  <p:sp>
            <p:nvSpPr>
              <p:cNvPr id="40" name="Freeform 40"/>
              <p:cNvSpPr/>
              <p:nvPr/>
            </p:nvSpPr>
            <p:spPr>
              <a:xfrm>
                <a:off x="9677400" y="1962150"/>
                <a:ext cx="1428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166688">
                    <a:moveTo>
                      <a:pt x="71438" y="0"/>
                    </a:moveTo>
                    <a:lnTo>
                      <a:pt x="0" y="0"/>
                    </a:lnTo>
                    <a:lnTo>
                      <a:pt x="0" y="166688"/>
                    </a:lnTo>
                    <a:lnTo>
                      <a:pt x="142875" y="166688"/>
                    </a:lnTo>
                    <a:lnTo>
                      <a:pt x="142875" y="71438"/>
                    </a:lnTo>
                    <a:cubicBezTo>
                      <a:pt x="142875" y="31984"/>
                      <a:pt x="110892" y="0"/>
                      <a:pt x="71438" y="0"/>
                    </a:cubicBez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  <p:sp>
            <p:nvSpPr>
              <p:cNvPr id="41" name="Freeform 41"/>
              <p:cNvSpPr/>
              <p:nvPr/>
            </p:nvSpPr>
            <p:spPr>
              <a:xfrm>
                <a:off x="9677400" y="1819275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>
                    <a:moveTo>
                      <a:pt x="47625" y="95250"/>
                    </a:moveTo>
                    <a:cubicBezTo>
                      <a:pt x="73928" y="95250"/>
                      <a:pt x="95250" y="73928"/>
                      <a:pt x="95250" y="47625"/>
                    </a:cubicBezTo>
                    <a:cubicBezTo>
                      <a:pt x="95250" y="21322"/>
                      <a:pt x="73928" y="0"/>
                      <a:pt x="47625" y="0"/>
                    </a:cubicBezTo>
                    <a:cubicBezTo>
                      <a:pt x="21322" y="0"/>
                      <a:pt x="0" y="21322"/>
                      <a:pt x="0" y="47625"/>
                    </a:cubicBezTo>
                    <a:cubicBezTo>
                      <a:pt x="0" y="73928"/>
                      <a:pt x="21322" y="95250"/>
                      <a:pt x="47625" y="95250"/>
                    </a:cubicBezTo>
                    <a:close/>
                  </a:path>
                </a:pathLst>
              </a:custGeom>
              <a:solidFill>
                <a:srgbClr val="1A1A2E"/>
              </a:solidFill>
              <a:ln>
                <a:noFill/>
              </a:ln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9913620" y="1869758"/>
              <a:ext cx="59858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FANS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9404806" y="2428875"/>
              <a:ext cx="2088237" cy="152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7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50K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9554975" y="3537585"/>
              <a:ext cx="17879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预期观众 / EXPECTED</a:t>
              </a:r>
            </a:p>
          </p:txBody>
        </p:sp>
        <p:sp>
          <p:nvSpPr>
            <p:cNvPr id="46" name="Ellipse 46"/>
            <p:cNvSpPr/>
            <p:nvPr/>
          </p:nvSpPr>
          <p:spPr>
            <a:xfrm>
              <a:off x="11182350" y="2514600"/>
              <a:ext cx="114300" cy="11430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</p:grpSp>
      <p:grpSp>
        <p:nvGrpSpPr>
          <p:cNvPr id="56" name="Group 56"/>
          <p:cNvGrpSpPr/>
          <p:nvPr/>
        </p:nvGrpSpPr>
        <p:grpSpPr>
          <a:xfrm>
            <a:off x="571500" y="4333875"/>
            <a:ext cx="11049000" cy="1714500"/>
            <a:chOff x="571500" y="4333875"/>
            <a:chExt cx="11049000" cy="1714500"/>
          </a:xfrm>
        </p:grpSpPr>
        <p:sp>
          <p:nvSpPr>
            <p:cNvPr id="48" name="Rectangle 48"/>
            <p:cNvSpPr/>
            <p:nvPr/>
          </p:nvSpPr>
          <p:spPr>
            <a:xfrm>
              <a:off x="571500" y="4333875"/>
              <a:ext cx="11049000" cy="1714500"/>
            </a:xfrm>
            <a:prstGeom prst="roundRect">
              <a:avLst>
                <a:gd name="adj" fmla="val 7778"/>
              </a:avLst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922020" y="4598670"/>
              <a:ext cx="54160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FFD93D"/>
                  </a:solidFill>
                  <a:latin typeface="Impact"/>
                  <a:ea typeface="Microsoft YaHei"/>
                  <a:cs typeface="Impact"/>
                </a:rPr>
                <a:t>≈ 12 HOURS OF MUSIC EVERY DAY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933450" y="5124450"/>
              <a:ext cx="527125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8EE"/>
                  </a:solidFill>
                  <a:latin typeface="Arial"/>
                  <a:ea typeface="Microsoft YaHei"/>
                  <a:cs typeface="Arial"/>
                </a:rPr>
                <a:t>从下午 4 点到次日凌晨 4 点，连续 12 个小时不间断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937260" y="5585460"/>
              <a:ext cx="546836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8EE">
                      <a:alphaMod val="85000"/>
                    </a:srgbClr>
                  </a:solidFill>
                  <a:latin typeface="Arial"/>
                  <a:ea typeface="Microsoft YaHei"/>
                  <a:cs typeface="Arial"/>
                </a:rPr>
                <a:t>5 个舞台轮番接力 · 同时段最多 3 个演出 · 跨场地步行最远 600 米</a:t>
              </a:r>
            </a:p>
          </p:txBody>
        </p:sp>
        <p:sp>
          <p:nvSpPr>
            <p:cNvPr id="52" name="Ellipse 52"/>
            <p:cNvSpPr/>
            <p:nvPr/>
          </p:nvSpPr>
          <p:spPr>
            <a:xfrm>
              <a:off x="9810750" y="4667250"/>
              <a:ext cx="952500" cy="952500"/>
            </a:xfrm>
            <a:prstGeom prst="ellipse">
              <a:avLst/>
            </a:prstGeom>
            <a:solidFill>
              <a:srgbClr val="FF3DA5"/>
            </a:solidFill>
            <a:ln w="38100">
              <a:solidFill>
                <a:srgbClr val="FFF8EE"/>
              </a:solidFill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10088419" y="4973002"/>
              <a:ext cx="397162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5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12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0089912" y="5368766"/>
              <a:ext cx="39417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825" b="1" dirty="0">
                  <a:solidFill>
                    <a:srgbClr val="FFF8EE"/>
                  </a:solidFill>
                  <a:latin typeface="Arial"/>
                  <a:ea typeface="Microsoft YaHei"/>
                  <a:cs typeface="Arial"/>
                </a:rPr>
                <a:t>HOURS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10953750" y="4667250"/>
              <a:ext cx="381000" cy="190500"/>
            </a:xfrm>
            <a:custGeom>
              <a:avLst/>
              <a:gdLst/>
              <a:ahLst/>
              <a:cxnLst/>
              <a:rect l="l" t="t" r="r" b="b"/>
              <a:pathLst>
                <a:path w="381000" h="190500">
                  <a:moveTo>
                    <a:pt x="0" y="19050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381000" y="0"/>
                  </a:lnTo>
                </a:path>
              </a:pathLst>
            </a:custGeom>
            <a:noFill/>
            <a:ln w="38100" cap="rnd">
              <a:solidFill>
                <a:srgbClr val="00C896"/>
              </a:solidFill>
            </a:ln>
          </p:spPr>
        </p:sp>
      </p:grpSp>
      <p:grpSp>
        <p:nvGrpSpPr>
          <p:cNvPr id="59" name="Group 59"/>
          <p:cNvGrpSpPr/>
          <p:nvPr/>
        </p:nvGrpSpPr>
        <p:grpSpPr>
          <a:xfrm>
            <a:off x="560070" y="6554152"/>
            <a:ext cx="11073765" cy="213360"/>
            <a:chOff x="560070" y="6554152"/>
            <a:chExt cx="11073765" cy="213360"/>
          </a:xfrm>
        </p:grpSpPr>
        <p:sp>
          <p:nvSpPr>
            <p:cNvPr id="57" name="TextBox 57"/>
            <p:cNvSpPr txBox="1"/>
            <p:nvPr/>
          </p:nvSpPr>
          <p:spPr>
            <a:xfrm>
              <a:off x="560070" y="6570345"/>
              <a:ext cx="342498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数据基于 2026 排期预测 · Source: SUGAR RUSH 组委会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1108003" y="6554152"/>
              <a:ext cx="5258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03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8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6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4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9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5" grpId="0"/>
      <p:bldP spid="47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E"/>
          </a:solidFill>
          <a:ln>
            <a:noFill/>
          </a:ln>
        </p:spPr>
      </p:sp>
      <p:grpSp>
        <p:nvGrpSpPr>
          <p:cNvPr id="9" name="Group 9"/>
          <p:cNvGrpSpPr/>
          <p:nvPr/>
        </p:nvGrpSpPr>
        <p:grpSpPr>
          <a:xfrm>
            <a:off x="571500" y="516255"/>
            <a:ext cx="11058525" cy="802957"/>
            <a:chOff x="571500" y="516255"/>
            <a:chExt cx="11058525" cy="802957"/>
          </a:xfrm>
        </p:grpSpPr>
        <p:sp>
          <p:nvSpPr>
            <p:cNvPr id="3" name="Rectangle 3"/>
            <p:cNvSpPr/>
            <p:nvPr/>
          </p:nvSpPr>
          <p:spPr>
            <a:xfrm>
              <a:off x="571500" y="523875"/>
              <a:ext cx="133350" cy="571500"/>
            </a:xfrm>
            <a:prstGeom prst="rect">
              <a:avLst/>
            </a:prstGeom>
            <a:solidFill>
              <a:srgbClr val="00B8D9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811530" y="516255"/>
              <a:ext cx="5170475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WHAT WE STAND FOR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40105" y="1044892"/>
              <a:ext cx="276703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三大理念 · THREE PRINCIPLES</a:t>
              </a:r>
            </a:p>
          </p:txBody>
        </p:sp>
        <p:sp>
          <p:nvSpPr>
            <p:cNvPr id="6" name="Ellipse 6"/>
            <p:cNvSpPr/>
            <p:nvPr/>
          </p:nvSpPr>
          <p:spPr>
            <a:xfrm>
              <a:off x="10820400" y="628650"/>
              <a:ext cx="266700" cy="266700"/>
            </a:xfrm>
            <a:prstGeom prst="ellipse">
              <a:avLst/>
            </a:prstGeom>
            <a:solidFill>
              <a:srgbClr val="FF3DA5"/>
            </a:solidFill>
            <a:ln w="28575">
              <a:solidFill>
                <a:srgbClr val="1A1A2E"/>
              </a:solidFill>
            </a:ln>
          </p:spPr>
        </p:sp>
        <p:sp>
          <p:nvSpPr>
            <p:cNvPr id="7" name="Ellipse 7"/>
            <p:cNvSpPr/>
            <p:nvPr/>
          </p:nvSpPr>
          <p:spPr>
            <a:xfrm>
              <a:off x="11210925" y="876300"/>
              <a:ext cx="152400" cy="15240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8" name="Ellipse 8"/>
            <p:cNvSpPr/>
            <p:nvPr/>
          </p:nvSpPr>
          <p:spPr>
            <a:xfrm>
              <a:off x="11515725" y="657225"/>
              <a:ext cx="114300" cy="11430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762000" y="1714500"/>
            <a:ext cx="3524250" cy="4476750"/>
            <a:chOff x="762000" y="1714500"/>
            <a:chExt cx="3524250" cy="4476750"/>
          </a:xfrm>
        </p:grpSpPr>
        <p:sp>
          <p:nvSpPr>
            <p:cNvPr id="10" name="Rectangle 10"/>
            <p:cNvSpPr/>
            <p:nvPr/>
          </p:nvSpPr>
          <p:spPr>
            <a:xfrm>
              <a:off x="762000" y="1714500"/>
              <a:ext cx="3524250" cy="4476750"/>
            </a:xfrm>
            <a:prstGeom prst="roundRect">
              <a:avLst>
                <a:gd name="adj" fmla="val 3784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11" name="Freeform 11"/>
            <p:cNvSpPr/>
            <p:nvPr/>
          </p:nvSpPr>
          <p:spPr>
            <a:xfrm>
              <a:off x="762000" y="1714500"/>
              <a:ext cx="3524250" cy="1276350"/>
            </a:xfrm>
            <a:custGeom>
              <a:avLst/>
              <a:gdLst/>
              <a:ahLst/>
              <a:cxnLst/>
              <a:rect l="l" t="t" r="r" b="b"/>
              <a:pathLst>
                <a:path w="3524250" h="1276350">
                  <a:moveTo>
                    <a:pt x="38100" y="0"/>
                  </a:moveTo>
                  <a:lnTo>
                    <a:pt x="3486150" y="0"/>
                  </a:lnTo>
                  <a:cubicBezTo>
                    <a:pt x="3502252" y="8768"/>
                    <a:pt x="3515482" y="21998"/>
                    <a:pt x="3524250" y="38100"/>
                  </a:cubicBezTo>
                  <a:lnTo>
                    <a:pt x="3524250" y="1276350"/>
                  </a:lnTo>
                  <a:lnTo>
                    <a:pt x="0" y="127635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940064" y="1762125"/>
              <a:ext cx="1168122" cy="152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7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01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97627" y="2663190"/>
              <a:ext cx="652996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FREE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2324100" y="3429000"/>
              <a:ext cx="400050" cy="533400"/>
            </a:xfrm>
            <a:custGeom>
              <a:avLst/>
              <a:gdLst/>
              <a:ahLst/>
              <a:cxnLst/>
              <a:rect l="l" t="t" r="r" b="b"/>
              <a:pathLst>
                <a:path w="400050" h="533400">
                  <a:moveTo>
                    <a:pt x="233362" y="233362"/>
                  </a:moveTo>
                  <a:lnTo>
                    <a:pt x="266700" y="0"/>
                  </a:lnTo>
                  <a:lnTo>
                    <a:pt x="200025" y="0"/>
                  </a:lnTo>
                  <a:lnTo>
                    <a:pt x="0" y="233362"/>
                  </a:lnTo>
                  <a:lnTo>
                    <a:pt x="0" y="300038"/>
                  </a:lnTo>
                  <a:lnTo>
                    <a:pt x="166688" y="300038"/>
                  </a:lnTo>
                  <a:lnTo>
                    <a:pt x="133350" y="533400"/>
                  </a:lnTo>
                  <a:lnTo>
                    <a:pt x="200025" y="533400"/>
                  </a:lnTo>
                  <a:lnTo>
                    <a:pt x="400050" y="300038"/>
                  </a:lnTo>
                  <a:lnTo>
                    <a:pt x="400050" y="233362"/>
                  </a:lnTo>
                  <a:lnTo>
                    <a:pt x="233362" y="233362"/>
                  </a:ln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870591" y="4108132"/>
              <a:ext cx="130706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不设鄙视链</a:t>
              </a:r>
            </a:p>
          </p:txBody>
        </p:sp>
        <p:sp>
          <p:nvSpPr>
            <p:cNvPr id="16" name="Line 16"/>
            <p:cNvSpPr/>
            <p:nvPr/>
          </p:nvSpPr>
          <p:spPr>
            <a:xfrm>
              <a:off x="1143000" y="4524375"/>
              <a:ext cx="2762250" cy="9525"/>
            </a:xfrm>
            <a:custGeom>
              <a:avLst/>
              <a:gdLst/>
              <a:ahLst/>
              <a:cxnLst/>
              <a:rect l="l" t="t" r="r" b="b"/>
              <a:pathLst>
                <a:path w="2762250" h="9525">
                  <a:moveTo>
                    <a:pt x="0" y="0"/>
                  </a:moveTo>
                  <a:lnTo>
                    <a:pt x="2762250" y="0"/>
                  </a:lnTo>
                </a:path>
              </a:pathLst>
            </a:custGeom>
            <a:noFill/>
            <a:ln w="19050">
              <a:solidFill>
                <a:srgbClr val="1A1A2E"/>
              </a:solidFill>
            </a:ln>
          </p:spPr>
        </p:sp>
        <p:sp>
          <p:nvSpPr>
            <p:cNvPr id="17" name="Ellipse 17"/>
            <p:cNvSpPr/>
            <p:nvPr/>
          </p:nvSpPr>
          <p:spPr>
            <a:xfrm>
              <a:off x="1095375" y="4810125"/>
              <a:ext cx="95250" cy="9525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299210" y="4775835"/>
              <a:ext cx="16866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所有风格都是好风格</a:t>
              </a:r>
            </a:p>
          </p:txBody>
        </p:sp>
        <p:sp>
          <p:nvSpPr>
            <p:cNvPr id="19" name="Ellipse 19"/>
            <p:cNvSpPr/>
            <p:nvPr/>
          </p:nvSpPr>
          <p:spPr>
            <a:xfrm>
              <a:off x="1095375" y="5191125"/>
              <a:ext cx="95250" cy="9525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299210" y="5156835"/>
              <a:ext cx="16866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摇滚乐迷可以爱嘻哈</a:t>
              </a:r>
            </a:p>
          </p:txBody>
        </p:sp>
        <p:sp>
          <p:nvSpPr>
            <p:cNvPr id="21" name="Ellipse 21"/>
            <p:cNvSpPr/>
            <p:nvPr/>
          </p:nvSpPr>
          <p:spPr>
            <a:xfrm>
              <a:off x="1095375" y="5572125"/>
              <a:ext cx="95250" cy="9525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299210" y="5537835"/>
              <a:ext cx="205473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阵营自由切换，从不审判</a:t>
              </a:r>
            </a:p>
          </p:txBody>
        </p:sp>
        <p:sp>
          <p:nvSpPr>
            <p:cNvPr id="23" name="Ellipse 23"/>
            <p:cNvSpPr/>
            <p:nvPr/>
          </p:nvSpPr>
          <p:spPr>
            <a:xfrm>
              <a:off x="1095375" y="5953125"/>
              <a:ext cx="95250" cy="9525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299210" y="5918835"/>
              <a:ext cx="205473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音乐之外的事情，先放下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524375" y="1714500"/>
            <a:ext cx="3524250" cy="4476750"/>
            <a:chOff x="4524375" y="1714500"/>
            <a:chExt cx="3524250" cy="4476750"/>
          </a:xfrm>
        </p:grpSpPr>
        <p:sp>
          <p:nvSpPr>
            <p:cNvPr id="26" name="Rectangle 26"/>
            <p:cNvSpPr/>
            <p:nvPr/>
          </p:nvSpPr>
          <p:spPr>
            <a:xfrm>
              <a:off x="4524375" y="1714500"/>
              <a:ext cx="3524250" cy="4476750"/>
            </a:xfrm>
            <a:prstGeom prst="roundRect">
              <a:avLst>
                <a:gd name="adj" fmla="val 3784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27" name="Freeform 27"/>
            <p:cNvSpPr/>
            <p:nvPr/>
          </p:nvSpPr>
          <p:spPr>
            <a:xfrm>
              <a:off x="4524375" y="1714500"/>
              <a:ext cx="3524250" cy="1276350"/>
            </a:xfrm>
            <a:custGeom>
              <a:avLst/>
              <a:gdLst/>
              <a:ahLst/>
              <a:cxnLst/>
              <a:rect l="l" t="t" r="r" b="b"/>
              <a:pathLst>
                <a:path w="3524250" h="1276350">
                  <a:moveTo>
                    <a:pt x="38100" y="0"/>
                  </a:moveTo>
                  <a:lnTo>
                    <a:pt x="3486150" y="0"/>
                  </a:lnTo>
                  <a:cubicBezTo>
                    <a:pt x="3502252" y="8768"/>
                    <a:pt x="3515482" y="21998"/>
                    <a:pt x="3524250" y="38100"/>
                  </a:cubicBezTo>
                  <a:lnTo>
                    <a:pt x="3524250" y="1276350"/>
                  </a:lnTo>
                  <a:lnTo>
                    <a:pt x="0" y="127635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FFD93D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5558671" y="1762125"/>
              <a:ext cx="1455658" cy="152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7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02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035912" y="2663190"/>
              <a:ext cx="501177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FUN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6019800" y="3429000"/>
              <a:ext cx="533400" cy="533400"/>
              <a:chOff x="6019800" y="3429000"/>
              <a:chExt cx="533400" cy="5334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6286500" y="3429000"/>
                <a:ext cx="233362" cy="233362"/>
              </a:xfrm>
              <a:custGeom>
                <a:avLst/>
                <a:gdLst/>
                <a:ahLst/>
                <a:cxnLst/>
                <a:rect l="l" t="t" r="r" b="b"/>
                <a:pathLst>
                  <a:path w="233362" h="233362">
                    <a:moveTo>
                      <a:pt x="0" y="100012"/>
                    </a:moveTo>
                    <a:lnTo>
                      <a:pt x="83344" y="83344"/>
                    </a:lnTo>
                    <a:lnTo>
                      <a:pt x="100012" y="0"/>
                    </a:lnTo>
                    <a:lnTo>
                      <a:pt x="133350" y="0"/>
                    </a:lnTo>
                    <a:lnTo>
                      <a:pt x="150019" y="83344"/>
                    </a:lnTo>
                    <a:lnTo>
                      <a:pt x="233362" y="100012"/>
                    </a:lnTo>
                    <a:lnTo>
                      <a:pt x="233362" y="133350"/>
                    </a:lnTo>
                    <a:lnTo>
                      <a:pt x="150019" y="150019"/>
                    </a:lnTo>
                    <a:lnTo>
                      <a:pt x="133350" y="233362"/>
                    </a:lnTo>
                    <a:lnTo>
                      <a:pt x="100012" y="233362"/>
                    </a:lnTo>
                    <a:lnTo>
                      <a:pt x="83344" y="150019"/>
                    </a:lnTo>
                    <a:lnTo>
                      <a:pt x="0" y="133350"/>
                    </a:lnTo>
                    <a:lnTo>
                      <a:pt x="0" y="100012"/>
                    </a:lnTo>
                    <a:close/>
                  </a:path>
                </a:pathLst>
              </a:custGeom>
              <a:solidFill>
                <a:srgbClr val="FFD93D"/>
              </a:solidFill>
              <a:ln>
                <a:noFill/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6019800" y="3595688"/>
                <a:ext cx="366712" cy="366712"/>
              </a:xfrm>
              <a:custGeom>
                <a:avLst/>
                <a:gdLst/>
                <a:ahLst/>
                <a:cxnLst/>
                <a:rect l="l" t="t" r="r" b="b"/>
                <a:pathLst>
                  <a:path w="366712" h="366712">
                    <a:moveTo>
                      <a:pt x="0" y="200025"/>
                    </a:moveTo>
                    <a:lnTo>
                      <a:pt x="0" y="166688"/>
                    </a:lnTo>
                    <a:lnTo>
                      <a:pt x="133350" y="133350"/>
                    </a:lnTo>
                    <a:lnTo>
                      <a:pt x="166688" y="0"/>
                    </a:lnTo>
                    <a:lnTo>
                      <a:pt x="200025" y="0"/>
                    </a:lnTo>
                    <a:lnTo>
                      <a:pt x="233362" y="133350"/>
                    </a:lnTo>
                    <a:lnTo>
                      <a:pt x="366712" y="166688"/>
                    </a:lnTo>
                    <a:lnTo>
                      <a:pt x="366712" y="200025"/>
                    </a:lnTo>
                    <a:lnTo>
                      <a:pt x="233362" y="233362"/>
                    </a:lnTo>
                    <a:lnTo>
                      <a:pt x="200025" y="366712"/>
                    </a:lnTo>
                    <a:lnTo>
                      <a:pt x="166688" y="366712"/>
                    </a:lnTo>
                    <a:lnTo>
                      <a:pt x="133350" y="233362"/>
                    </a:lnTo>
                    <a:lnTo>
                      <a:pt x="0" y="200025"/>
                    </a:lnTo>
                    <a:close/>
                  </a:path>
                </a:pathLst>
              </a:custGeom>
              <a:solidFill>
                <a:srgbClr val="FFD93D"/>
              </a:solidFill>
              <a:ln>
                <a:noFill/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6053138" y="3445669"/>
                <a:ext cx="100012" cy="100012"/>
              </a:xfrm>
              <a:custGeom>
                <a:avLst/>
                <a:gdLst/>
                <a:ahLst/>
                <a:cxnLst/>
                <a:rect l="l" t="t" r="r" b="b"/>
                <a:pathLst>
                  <a:path w="100012" h="100012">
                    <a:moveTo>
                      <a:pt x="0" y="50006"/>
                    </a:moveTo>
                    <a:lnTo>
                      <a:pt x="50006" y="0"/>
                    </a:lnTo>
                    <a:lnTo>
                      <a:pt x="100012" y="50006"/>
                    </a:lnTo>
                    <a:lnTo>
                      <a:pt x="50006" y="100012"/>
                    </a:lnTo>
                    <a:lnTo>
                      <a:pt x="0" y="50006"/>
                    </a:lnTo>
                    <a:close/>
                  </a:path>
                </a:pathLst>
              </a:custGeom>
              <a:solidFill>
                <a:srgbClr val="FFD93D"/>
              </a:solidFill>
              <a:ln>
                <a:noFill/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6386512" y="3829050"/>
                <a:ext cx="1333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66675" y="0"/>
                    </a:lnTo>
                    <a:lnTo>
                      <a:pt x="0" y="66675"/>
                    </a:lnTo>
                    <a:lnTo>
                      <a:pt x="66675" y="13335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rgbClr val="FFD93D"/>
              </a:solidFill>
              <a:ln>
                <a:noFill/>
              </a:ln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486525" y="3695700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>
                    <a:moveTo>
                      <a:pt x="33338" y="66675"/>
                    </a:moveTo>
                    <a:cubicBezTo>
                      <a:pt x="51750" y="66675"/>
                      <a:pt x="66675" y="51749"/>
                      <a:pt x="66675" y="33338"/>
                    </a:cubicBezTo>
                    <a:cubicBezTo>
                      <a:pt x="66675" y="14926"/>
                      <a:pt x="51750" y="0"/>
                      <a:pt x="33338" y="0"/>
                    </a:cubicBezTo>
                    <a:cubicBezTo>
                      <a:pt x="14925" y="0"/>
                      <a:pt x="0" y="14926"/>
                      <a:pt x="0" y="33338"/>
                    </a:cubicBezTo>
                    <a:cubicBezTo>
                      <a:pt x="0" y="51749"/>
                      <a:pt x="14925" y="66675"/>
                      <a:pt x="33338" y="66675"/>
                    </a:cubicBezTo>
                    <a:close/>
                  </a:path>
                </a:pathLst>
              </a:custGeom>
              <a:solidFill>
                <a:srgbClr val="FFD93D"/>
              </a:solidFill>
              <a:ln>
                <a:noFill/>
              </a:ln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5759482" y="4108132"/>
              <a:ext cx="105403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玩到极致</a:t>
              </a:r>
            </a:p>
          </p:txBody>
        </p:sp>
        <p:sp>
          <p:nvSpPr>
            <p:cNvPr id="37" name="Line 37"/>
            <p:cNvSpPr/>
            <p:nvPr/>
          </p:nvSpPr>
          <p:spPr>
            <a:xfrm>
              <a:off x="4905375" y="4524375"/>
              <a:ext cx="2762250" cy="9525"/>
            </a:xfrm>
            <a:custGeom>
              <a:avLst/>
              <a:gdLst/>
              <a:ahLst/>
              <a:cxnLst/>
              <a:rect l="l" t="t" r="r" b="b"/>
              <a:pathLst>
                <a:path w="2762250" h="9525">
                  <a:moveTo>
                    <a:pt x="0" y="0"/>
                  </a:moveTo>
                  <a:lnTo>
                    <a:pt x="2762250" y="0"/>
                  </a:lnTo>
                </a:path>
              </a:pathLst>
            </a:custGeom>
            <a:noFill/>
            <a:ln w="19050">
              <a:solidFill>
                <a:srgbClr val="1A1A2E"/>
              </a:solidFill>
            </a:ln>
          </p:spPr>
        </p:sp>
        <p:sp>
          <p:nvSpPr>
            <p:cNvPr id="38" name="Ellipse 38"/>
            <p:cNvSpPr/>
            <p:nvPr/>
          </p:nvSpPr>
          <p:spPr>
            <a:xfrm>
              <a:off x="4857750" y="4810125"/>
              <a:ext cx="95250" cy="9525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5061585" y="4775835"/>
              <a:ext cx="131864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留下最甜的回忆</a:t>
              </a:r>
            </a:p>
          </p:txBody>
        </p:sp>
        <p:sp>
          <p:nvSpPr>
            <p:cNvPr id="40" name="Ellipse 40"/>
            <p:cNvSpPr/>
            <p:nvPr/>
          </p:nvSpPr>
          <p:spPr>
            <a:xfrm>
              <a:off x="4857750" y="5191125"/>
              <a:ext cx="95250" cy="9525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5061585" y="5156835"/>
              <a:ext cx="189831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10 件巨型互动艺术装置</a:t>
              </a:r>
            </a:p>
          </p:txBody>
        </p:sp>
        <p:sp>
          <p:nvSpPr>
            <p:cNvPr id="42" name="Ellipse 42"/>
            <p:cNvSpPr/>
            <p:nvPr/>
          </p:nvSpPr>
          <p:spPr>
            <a:xfrm>
              <a:off x="4857750" y="5572125"/>
              <a:ext cx="95250" cy="9525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5061585" y="5537835"/>
              <a:ext cx="204553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50+ 摊位市集与限定周边</a:t>
              </a:r>
            </a:p>
          </p:txBody>
        </p:sp>
        <p:sp>
          <p:nvSpPr>
            <p:cNvPr id="44" name="Ellipse 44"/>
            <p:cNvSpPr/>
            <p:nvPr/>
          </p:nvSpPr>
          <p:spPr>
            <a:xfrm>
              <a:off x="4857750" y="5953125"/>
              <a:ext cx="95250" cy="9525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5061585" y="5918835"/>
              <a:ext cx="189831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把孩子内心还给你 7 天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8286750" y="1714500"/>
            <a:ext cx="3524250" cy="4476750"/>
            <a:chOff x="8286750" y="1714500"/>
            <a:chExt cx="3524250" cy="4476750"/>
          </a:xfrm>
        </p:grpSpPr>
        <p:sp>
          <p:nvSpPr>
            <p:cNvPr id="47" name="Rectangle 47"/>
            <p:cNvSpPr/>
            <p:nvPr/>
          </p:nvSpPr>
          <p:spPr>
            <a:xfrm>
              <a:off x="8286750" y="1714500"/>
              <a:ext cx="3524250" cy="4476750"/>
            </a:xfrm>
            <a:prstGeom prst="roundRect">
              <a:avLst>
                <a:gd name="adj" fmla="val 3784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48" name="Freeform 48"/>
            <p:cNvSpPr/>
            <p:nvPr/>
          </p:nvSpPr>
          <p:spPr>
            <a:xfrm>
              <a:off x="8286750" y="1714500"/>
              <a:ext cx="3524250" cy="1276350"/>
            </a:xfrm>
            <a:custGeom>
              <a:avLst/>
              <a:gdLst/>
              <a:ahLst/>
              <a:cxnLst/>
              <a:rect l="l" t="t" r="r" b="b"/>
              <a:pathLst>
                <a:path w="3524250" h="1276350">
                  <a:moveTo>
                    <a:pt x="38100" y="0"/>
                  </a:moveTo>
                  <a:lnTo>
                    <a:pt x="3486150" y="0"/>
                  </a:lnTo>
                  <a:cubicBezTo>
                    <a:pt x="3502252" y="8768"/>
                    <a:pt x="3515482" y="21998"/>
                    <a:pt x="3524250" y="38100"/>
                  </a:cubicBezTo>
                  <a:lnTo>
                    <a:pt x="3524250" y="1276350"/>
                  </a:lnTo>
                  <a:lnTo>
                    <a:pt x="0" y="127635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00C896"/>
            </a:solidFill>
            <a:ln>
              <a:noFill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9321046" y="1762125"/>
              <a:ext cx="1455658" cy="152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7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03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9190220" y="2695575"/>
              <a:ext cx="171731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FOREVER YOUNG</a:t>
              </a:r>
            </a:p>
          </p:txBody>
        </p:sp>
        <p:sp>
          <p:nvSpPr>
            <p:cNvPr id="51" name="Freeform 51"/>
            <p:cNvSpPr/>
            <p:nvPr/>
          </p:nvSpPr>
          <p:spPr>
            <a:xfrm>
              <a:off x="9782175" y="3462338"/>
              <a:ext cx="533400" cy="466725"/>
            </a:xfrm>
            <a:custGeom>
              <a:avLst/>
              <a:gdLst/>
              <a:ahLst/>
              <a:cxnLst/>
              <a:rect l="l" t="t" r="r" b="b"/>
              <a:pathLst>
                <a:path w="533400" h="466725">
                  <a:moveTo>
                    <a:pt x="41427" y="241452"/>
                  </a:moveTo>
                  <a:lnTo>
                    <a:pt x="266700" y="466725"/>
                  </a:lnTo>
                  <a:lnTo>
                    <a:pt x="491975" y="241452"/>
                  </a:lnTo>
                  <a:cubicBezTo>
                    <a:pt x="518498" y="214927"/>
                    <a:pt x="533400" y="178951"/>
                    <a:pt x="533400" y="141439"/>
                  </a:cubicBezTo>
                  <a:lnTo>
                    <a:pt x="533400" y="135095"/>
                  </a:lnTo>
                  <a:cubicBezTo>
                    <a:pt x="533400" y="60484"/>
                    <a:pt x="472916" y="0"/>
                    <a:pt x="398306" y="0"/>
                  </a:cubicBezTo>
                  <a:cubicBezTo>
                    <a:pt x="357265" y="0"/>
                    <a:pt x="318451" y="18655"/>
                    <a:pt x="292814" y="50702"/>
                  </a:cubicBezTo>
                  <a:lnTo>
                    <a:pt x="266700" y="83344"/>
                  </a:lnTo>
                  <a:lnTo>
                    <a:pt x="240586" y="50702"/>
                  </a:lnTo>
                  <a:cubicBezTo>
                    <a:pt x="214949" y="18655"/>
                    <a:pt x="176135" y="0"/>
                    <a:pt x="135095" y="0"/>
                  </a:cubicBezTo>
                  <a:cubicBezTo>
                    <a:pt x="60484" y="0"/>
                    <a:pt x="0" y="60484"/>
                    <a:pt x="0" y="135095"/>
                  </a:cubicBezTo>
                  <a:lnTo>
                    <a:pt x="0" y="141439"/>
                  </a:lnTo>
                  <a:cubicBezTo>
                    <a:pt x="0" y="178951"/>
                    <a:pt x="14902" y="214927"/>
                    <a:pt x="41427" y="241452"/>
                  </a:cubicBezTo>
                  <a:close/>
                </a:path>
              </a:pathLst>
            </a:custGeom>
            <a:solidFill>
              <a:srgbClr val="00C896"/>
            </a:solidFill>
            <a:ln>
              <a:noFill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9142309" y="4108132"/>
              <a:ext cx="181313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舞池里没有年纪</a:t>
              </a:r>
            </a:p>
          </p:txBody>
        </p:sp>
        <p:sp>
          <p:nvSpPr>
            <p:cNvPr id="53" name="Line 53"/>
            <p:cNvSpPr/>
            <p:nvPr/>
          </p:nvSpPr>
          <p:spPr>
            <a:xfrm>
              <a:off x="8667750" y="4524375"/>
              <a:ext cx="2762250" cy="9525"/>
            </a:xfrm>
            <a:custGeom>
              <a:avLst/>
              <a:gdLst/>
              <a:ahLst/>
              <a:cxnLst/>
              <a:rect l="l" t="t" r="r" b="b"/>
              <a:pathLst>
                <a:path w="2762250" h="9525">
                  <a:moveTo>
                    <a:pt x="0" y="0"/>
                  </a:moveTo>
                  <a:lnTo>
                    <a:pt x="2762250" y="0"/>
                  </a:lnTo>
                </a:path>
              </a:pathLst>
            </a:custGeom>
            <a:noFill/>
            <a:ln w="19050">
              <a:solidFill>
                <a:srgbClr val="1A1A2E"/>
              </a:solidFill>
            </a:ln>
          </p:spPr>
        </p:sp>
        <p:sp>
          <p:nvSpPr>
            <p:cNvPr id="54" name="Ellipse 54"/>
            <p:cNvSpPr/>
            <p:nvPr/>
          </p:nvSpPr>
          <p:spPr>
            <a:xfrm>
              <a:off x="8620125" y="4810125"/>
              <a:ext cx="95250" cy="9525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8823960" y="4775835"/>
              <a:ext cx="17879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18 岁也好，80 岁也罢</a:t>
              </a:r>
            </a:p>
          </p:txBody>
        </p:sp>
        <p:sp>
          <p:nvSpPr>
            <p:cNvPr id="56" name="Ellipse 56"/>
            <p:cNvSpPr/>
            <p:nvPr/>
          </p:nvSpPr>
          <p:spPr>
            <a:xfrm>
              <a:off x="8620125" y="5191125"/>
              <a:ext cx="95250" cy="9525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8823960" y="5156835"/>
              <a:ext cx="150266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银发族专属休息岛</a:t>
              </a:r>
            </a:p>
          </p:txBody>
        </p:sp>
        <p:sp>
          <p:nvSpPr>
            <p:cNvPr id="58" name="Ellipse 58"/>
            <p:cNvSpPr/>
            <p:nvPr/>
          </p:nvSpPr>
          <p:spPr>
            <a:xfrm>
              <a:off x="8620125" y="5572125"/>
              <a:ext cx="95250" cy="9525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8823960" y="5537835"/>
              <a:ext cx="171429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12 岁以下家庭票同价</a:t>
              </a:r>
            </a:p>
          </p:txBody>
        </p:sp>
        <p:sp>
          <p:nvSpPr>
            <p:cNvPr id="60" name="Ellipse 60"/>
            <p:cNvSpPr/>
            <p:nvPr/>
          </p:nvSpPr>
          <p:spPr>
            <a:xfrm>
              <a:off x="8620125" y="5953125"/>
              <a:ext cx="95250" cy="9525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8823960" y="5918835"/>
              <a:ext cx="187071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心跳的频率才是入场券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560070" y="6554152"/>
            <a:ext cx="11073765" cy="213360"/>
            <a:chOff x="560070" y="6554152"/>
            <a:chExt cx="11073765" cy="213360"/>
          </a:xfrm>
        </p:grpSpPr>
        <p:sp>
          <p:nvSpPr>
            <p:cNvPr id="63" name="TextBox 63"/>
            <p:cNvSpPr txBox="1"/>
            <p:nvPr/>
          </p:nvSpPr>
          <p:spPr>
            <a:xfrm>
              <a:off x="560070" y="6570345"/>
              <a:ext cx="254167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SUGAR RUSH 价值观 · 自 2018 年沿用至今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1108003" y="6554152"/>
              <a:ext cx="5258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04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6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71500" y="476250"/>
            <a:ext cx="1714500" cy="471488"/>
            <a:chOff x="571500" y="476250"/>
            <a:chExt cx="1714500" cy="471488"/>
          </a:xfrm>
        </p:grpSpPr>
        <p:sp>
          <p:nvSpPr>
            <p:cNvPr id="3" name="Rectangle 3"/>
            <p:cNvSpPr/>
            <p:nvPr/>
          </p:nvSpPr>
          <p:spPr>
            <a:xfrm>
              <a:off x="571500" y="476250"/>
              <a:ext cx="1714500" cy="457200"/>
            </a:xfrm>
            <a:prstGeom prst="rect">
              <a:avLst/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571500" y="476250"/>
              <a:ext cx="133350" cy="45720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855345" y="612458"/>
              <a:ext cx="88956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CH · 02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233214" y="828675"/>
            <a:ext cx="5725573" cy="2743200"/>
            <a:chOff x="3233214" y="828675"/>
            <a:chExt cx="5725573" cy="2743200"/>
          </a:xfrm>
        </p:grpSpPr>
        <p:sp>
          <p:nvSpPr>
            <p:cNvPr id="7" name="TextBox 7"/>
            <p:cNvSpPr txBox="1"/>
            <p:nvPr/>
          </p:nvSpPr>
          <p:spPr>
            <a:xfrm>
              <a:off x="3233214" y="828675"/>
              <a:ext cx="5725573" cy="2743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WHO.</a:t>
              </a:r>
            </a:p>
          </p:txBody>
        </p:sp>
        <p:sp>
          <p:nvSpPr>
            <p:cNvPr id="8" name="Rectangle 8"/>
            <p:cNvSpPr/>
            <p:nvPr/>
          </p:nvSpPr>
          <p:spPr>
            <a:xfrm>
              <a:off x="4095750" y="2428875"/>
              <a:ext cx="4000500" cy="13335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524000" y="3048000"/>
            <a:ext cx="9144000" cy="762000"/>
            <a:chOff x="1524000" y="3048000"/>
            <a:chExt cx="9144000" cy="762000"/>
          </a:xfrm>
        </p:grpSpPr>
        <p:sp>
          <p:nvSpPr>
            <p:cNvPr id="10" name="Rectangle 10"/>
            <p:cNvSpPr/>
            <p:nvPr/>
          </p:nvSpPr>
          <p:spPr>
            <a:xfrm>
              <a:off x="1524000" y="3048000"/>
              <a:ext cx="9144000" cy="762000"/>
            </a:xfrm>
            <a:prstGeom prst="roundRect">
              <a:avLst>
                <a:gd name="adj" fmla="val 15000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3058433" y="3332798"/>
              <a:ext cx="6075133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9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80 组艺人 · 5 个风格阵营 · </a:t>
              </a:r>
              <a:r>
                <a:rPr lang="zh-CN" sz="1950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1 张你忘不掉的脸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2000" y="4286250"/>
            <a:ext cx="1333500" cy="571500"/>
            <a:chOff x="762000" y="4286250"/>
            <a:chExt cx="1333500" cy="571500"/>
          </a:xfrm>
        </p:grpSpPr>
        <p:sp>
          <p:nvSpPr>
            <p:cNvPr id="13" name="Rectangle 13"/>
            <p:cNvSpPr/>
            <p:nvPr/>
          </p:nvSpPr>
          <p:spPr>
            <a:xfrm>
              <a:off x="762000" y="4286250"/>
              <a:ext cx="1333500" cy="571500"/>
            </a:xfrm>
            <a:prstGeom prst="roundRect">
              <a:avLst>
                <a:gd name="adj" fmla="val 20000"/>
              </a:avLst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14" name="Rectangle 14"/>
            <p:cNvSpPr/>
            <p:nvPr/>
          </p:nvSpPr>
          <p:spPr>
            <a:xfrm>
              <a:off x="762000" y="4286250"/>
              <a:ext cx="95250" cy="57150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939165" y="4439602"/>
              <a:ext cx="77541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ROCK · 25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41070" y="4646295"/>
              <a:ext cx="67154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摇滚 25 组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286000" y="4286250"/>
            <a:ext cx="1333500" cy="571500"/>
            <a:chOff x="2286000" y="4286250"/>
            <a:chExt cx="1333500" cy="571500"/>
          </a:xfrm>
        </p:grpSpPr>
        <p:sp>
          <p:nvSpPr>
            <p:cNvPr id="18" name="Rectangle 18"/>
            <p:cNvSpPr/>
            <p:nvPr/>
          </p:nvSpPr>
          <p:spPr>
            <a:xfrm>
              <a:off x="2286000" y="4286250"/>
              <a:ext cx="1333500" cy="571500"/>
            </a:xfrm>
            <a:prstGeom prst="roundRect">
              <a:avLst>
                <a:gd name="adj" fmla="val 20000"/>
              </a:avLst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19" name="Rectangle 19"/>
            <p:cNvSpPr/>
            <p:nvPr/>
          </p:nvSpPr>
          <p:spPr>
            <a:xfrm>
              <a:off x="2286000" y="4286250"/>
              <a:ext cx="95250" cy="571500"/>
            </a:xfrm>
            <a:prstGeom prst="rect">
              <a:avLst/>
            </a:prstGeom>
            <a:solidFill>
              <a:srgbClr val="00B8D9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2463165" y="4439602"/>
              <a:ext cx="10410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ELECTRO · 30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465070" y="4646295"/>
              <a:ext cx="67154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电子 30 组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810000" y="4286250"/>
            <a:ext cx="1333500" cy="571500"/>
            <a:chOff x="3810000" y="4286250"/>
            <a:chExt cx="1333500" cy="571500"/>
          </a:xfrm>
        </p:grpSpPr>
        <p:sp>
          <p:nvSpPr>
            <p:cNvPr id="23" name="Rectangle 23"/>
            <p:cNvSpPr/>
            <p:nvPr/>
          </p:nvSpPr>
          <p:spPr>
            <a:xfrm>
              <a:off x="3810000" y="4286250"/>
              <a:ext cx="1333500" cy="571500"/>
            </a:xfrm>
            <a:prstGeom prst="roundRect">
              <a:avLst>
                <a:gd name="adj" fmla="val 20000"/>
              </a:avLst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24" name="Rectangle 24"/>
            <p:cNvSpPr/>
            <p:nvPr/>
          </p:nvSpPr>
          <p:spPr>
            <a:xfrm>
              <a:off x="3810000" y="4286250"/>
              <a:ext cx="95250" cy="571500"/>
            </a:xfrm>
            <a:prstGeom prst="rect">
              <a:avLst/>
            </a:prstGeom>
            <a:solidFill>
              <a:srgbClr val="00C896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3987165" y="4439602"/>
              <a:ext cx="73515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FOLK · 15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989070" y="4646295"/>
              <a:ext cx="63703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民谣 15 组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334000" y="4286250"/>
            <a:ext cx="1333500" cy="571500"/>
            <a:chOff x="5334000" y="4286250"/>
            <a:chExt cx="1333500" cy="571500"/>
          </a:xfrm>
        </p:grpSpPr>
        <p:sp>
          <p:nvSpPr>
            <p:cNvPr id="28" name="Rectangle 28"/>
            <p:cNvSpPr/>
            <p:nvPr/>
          </p:nvSpPr>
          <p:spPr>
            <a:xfrm>
              <a:off x="5334000" y="4286250"/>
              <a:ext cx="1333500" cy="571500"/>
            </a:xfrm>
            <a:prstGeom prst="roundRect">
              <a:avLst>
                <a:gd name="adj" fmla="val 20000"/>
              </a:avLst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29" name="Rectangle 29"/>
            <p:cNvSpPr/>
            <p:nvPr/>
          </p:nvSpPr>
          <p:spPr>
            <a:xfrm>
              <a:off x="5334000" y="4286250"/>
              <a:ext cx="95250" cy="57150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5511165" y="4439602"/>
              <a:ext cx="87202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HIPHOP · 10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513070" y="4646295"/>
              <a:ext cx="63703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嘻哈 10 组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572500" y="4286250"/>
            <a:ext cx="2857500" cy="571500"/>
            <a:chOff x="8572500" y="4286250"/>
            <a:chExt cx="2857500" cy="571500"/>
          </a:xfrm>
        </p:grpSpPr>
        <p:sp>
          <p:nvSpPr>
            <p:cNvPr id="33" name="Rectangle 33"/>
            <p:cNvSpPr/>
            <p:nvPr/>
          </p:nvSpPr>
          <p:spPr>
            <a:xfrm>
              <a:off x="8572500" y="4286250"/>
              <a:ext cx="2857500" cy="571500"/>
            </a:xfrm>
            <a:prstGeom prst="roundRect">
              <a:avLst>
                <a:gd name="adj" fmla="val 50000"/>
              </a:avLst>
            </a:prstGeom>
            <a:solidFill>
              <a:srgbClr val="FF3DA5"/>
            </a:solidFill>
            <a:ln w="38100">
              <a:solidFill>
                <a:srgbClr val="1A1A2E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8898585" y="4470082"/>
              <a:ext cx="220533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MEET THE LINEUP →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66750" y="6191250"/>
            <a:ext cx="1809750" cy="190500"/>
            <a:chOff x="666750" y="6191250"/>
            <a:chExt cx="1809750" cy="190500"/>
          </a:xfrm>
        </p:grpSpPr>
        <p:sp>
          <p:nvSpPr>
            <p:cNvPr id="36" name="Ellipse 36"/>
            <p:cNvSpPr/>
            <p:nvPr/>
          </p:nvSpPr>
          <p:spPr>
            <a:xfrm>
              <a:off x="666750" y="6191250"/>
              <a:ext cx="190500" cy="19050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FFF8EE"/>
              </a:solidFill>
            </a:ln>
          </p:spPr>
        </p:sp>
        <p:sp>
          <p:nvSpPr>
            <p:cNvPr id="37" name="Ellipse 37"/>
            <p:cNvSpPr/>
            <p:nvPr/>
          </p:nvSpPr>
          <p:spPr>
            <a:xfrm>
              <a:off x="904875" y="6191250"/>
              <a:ext cx="190500" cy="190500"/>
            </a:xfrm>
            <a:prstGeom prst="ellipse">
              <a:avLst/>
            </a:prstGeom>
            <a:solidFill>
              <a:srgbClr val="00B8D9"/>
            </a:solidFill>
            <a:ln w="19050">
              <a:solidFill>
                <a:srgbClr val="FFF8EE"/>
              </a:solidFill>
            </a:ln>
          </p:spPr>
        </p:sp>
        <p:sp>
          <p:nvSpPr>
            <p:cNvPr id="38" name="Ellipse 38"/>
            <p:cNvSpPr/>
            <p:nvPr/>
          </p:nvSpPr>
          <p:spPr>
            <a:xfrm>
              <a:off x="1143000" y="6191250"/>
              <a:ext cx="190500" cy="19050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FFF8EE"/>
              </a:solidFill>
            </a:ln>
          </p:spPr>
        </p:sp>
        <p:sp>
          <p:nvSpPr>
            <p:cNvPr id="39" name="Ellipse 39"/>
            <p:cNvSpPr/>
            <p:nvPr/>
          </p:nvSpPr>
          <p:spPr>
            <a:xfrm>
              <a:off x="1381125" y="6191250"/>
              <a:ext cx="190500" cy="19050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FFF8EE"/>
              </a:solidFill>
            </a:ln>
          </p:spPr>
        </p:sp>
        <p:sp>
          <p:nvSpPr>
            <p:cNvPr id="40" name="Freeform 40"/>
            <p:cNvSpPr/>
            <p:nvPr/>
          </p:nvSpPr>
          <p:spPr>
            <a:xfrm>
              <a:off x="2095500" y="6191250"/>
              <a:ext cx="381000" cy="190500"/>
            </a:xfrm>
            <a:custGeom>
              <a:avLst/>
              <a:gdLst/>
              <a:ahLst/>
              <a:cxnLst/>
              <a:rect l="l" t="t" r="r" b="b"/>
              <a:pathLst>
                <a:path w="381000" h="190500">
                  <a:moveTo>
                    <a:pt x="0" y="19050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381000" y="0"/>
                  </a:lnTo>
                </a:path>
              </a:pathLst>
            </a:custGeom>
            <a:noFill/>
            <a:ln w="28575" cap="rnd">
              <a:solidFill>
                <a:srgbClr val="FFF8EE"/>
              </a:solidFill>
            </a:ln>
          </p:spPr>
        </p:sp>
      </p:grpSp>
      <p:sp>
        <p:nvSpPr>
          <p:cNvPr id="42" name="TextBox 42"/>
          <p:cNvSpPr txBox="1"/>
          <p:nvPr/>
        </p:nvSpPr>
        <p:spPr>
          <a:xfrm>
            <a:off x="10077474" y="6554152"/>
            <a:ext cx="155636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b="1" dirty="0">
                <a:solidFill>
                  <a:srgbClr val="FFF8EE"/>
                </a:solidFill>
                <a:latin typeface="Impact"/>
                <a:ea typeface="Microsoft YaHei"/>
                <a:cs typeface="Impact"/>
              </a:rPr>
              <a:t>05 / 14 · SUGAR RUSH</a:t>
            </a:r>
          </a:p>
        </p:txBody>
      </p:sp>
    </p:spTree>
  </p:cSld>
  <p:clrMapOvr>
    <a:masterClrMapping/>
  </p:clrMapOvr>
  <p:transition xmlns:p14="http://schemas.microsoft.com/office/powerpoint/2010/main" p14:dur="4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8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4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9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7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7" grpId="0"/>
      <p:bldP spid="22" grpId="0"/>
      <p:bldP spid="27" grpId="0"/>
      <p:bldP spid="32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E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571500" y="516255"/>
            <a:ext cx="10858500" cy="802957"/>
            <a:chOff x="571500" y="516255"/>
            <a:chExt cx="10858500" cy="802957"/>
          </a:xfrm>
        </p:grpSpPr>
        <p:sp>
          <p:nvSpPr>
            <p:cNvPr id="3" name="Rectangle 3"/>
            <p:cNvSpPr/>
            <p:nvPr/>
          </p:nvSpPr>
          <p:spPr>
            <a:xfrm>
              <a:off x="571500" y="523875"/>
              <a:ext cx="133350" cy="57150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811530" y="516255"/>
              <a:ext cx="4066337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THE HEADLINERS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40105" y="1044892"/>
              <a:ext cx="499256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2026 四组头牌艺人 · BOOM, BOOM, BOOM, BOOM.</a:t>
              </a:r>
            </a:p>
          </p:txBody>
        </p:sp>
        <p:sp>
          <p:nvSpPr>
            <p:cNvPr id="6" name="Polygon 6"/>
            <p:cNvSpPr/>
            <p:nvPr/>
          </p:nvSpPr>
          <p:spPr>
            <a:xfrm>
              <a:off x="10858500" y="762000"/>
              <a:ext cx="571500" cy="285750"/>
            </a:xfrm>
            <a:custGeom>
              <a:avLst/>
              <a:gdLst/>
              <a:ahLst/>
              <a:cxnLst/>
              <a:rect l="l" t="t" r="r" b="b"/>
              <a:pathLst>
                <a:path w="571500" h="285750">
                  <a:moveTo>
                    <a:pt x="285750" y="0"/>
                  </a:moveTo>
                  <a:lnTo>
                    <a:pt x="5715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FF3DA5"/>
            </a:solidFill>
            <a:ln w="28575">
              <a:solidFill>
                <a:srgbClr val="1A1A2E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571500" y="1619250"/>
            <a:ext cx="11049000" cy="2667000"/>
            <a:chOff x="571500" y="1619250"/>
            <a:chExt cx="11049000" cy="2667000"/>
          </a:xfrm>
        </p:grpSpPr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2"/>
            <a:srcRect l="0" t="21602" r="0" b="21602"/>
            <a:stretch>
              <a:fillRect/>
            </a:stretch>
          </p:blipFill>
          <p:spPr>
            <a:xfrm>
              <a:off x="571500" y="1619250"/>
              <a:ext cx="11049000" cy="2667000"/>
            </a:xfrm>
            <a:prstGeom prst="roundRect">
              <a:avLst>
                <a:gd name="adj" fmla="val 5000"/>
              </a:avLst>
            </a:prstGeom>
          </p:spPr>
        </p:pic>
        <p:sp>
          <p:nvSpPr>
            <p:cNvPr id="9" name="Rectangle 9"/>
            <p:cNvSpPr/>
            <p:nvPr/>
          </p:nvSpPr>
          <p:spPr>
            <a:xfrm>
              <a:off x="571500" y="1619250"/>
              <a:ext cx="11049000" cy="2667000"/>
            </a:xfrm>
            <a:prstGeom prst="roundRect">
              <a:avLst>
                <a:gd name="adj" fmla="val 5000"/>
              </a:avLst>
            </a:prstGeom>
            <a:noFill/>
            <a:ln w="38100">
              <a:solidFill>
                <a:srgbClr val="1A1A2E"/>
              </a:solidFill>
            </a:ln>
          </p:spPr>
        </p:sp>
        <p:sp>
          <p:nvSpPr>
            <p:cNvPr id="10" name="Line 10"/>
            <p:cNvSpPr/>
            <p:nvPr/>
          </p:nvSpPr>
          <p:spPr>
            <a:xfrm>
              <a:off x="3333750" y="1619250"/>
              <a:ext cx="9525" cy="2667000"/>
            </a:xfrm>
            <a:custGeom>
              <a:avLst/>
              <a:gdLst/>
              <a:ahLst/>
              <a:cxnLst/>
              <a:rect l="l" t="t" r="r" b="b"/>
              <a:pathLst>
                <a:path w="9525" h="2667000">
                  <a:moveTo>
                    <a:pt x="0" y="0"/>
                  </a:moveTo>
                  <a:lnTo>
                    <a:pt x="0" y="2667000"/>
                  </a:lnTo>
                </a:path>
              </a:pathLst>
            </a:custGeom>
            <a:noFill/>
            <a:ln w="28575">
              <a:solidFill>
                <a:srgbClr val="1A1A2E"/>
              </a:solidFill>
            </a:ln>
          </p:spPr>
        </p:sp>
        <p:sp>
          <p:nvSpPr>
            <p:cNvPr id="11" name="Line 11"/>
            <p:cNvSpPr/>
            <p:nvPr/>
          </p:nvSpPr>
          <p:spPr>
            <a:xfrm>
              <a:off x="6096000" y="1619250"/>
              <a:ext cx="9525" cy="2667000"/>
            </a:xfrm>
            <a:custGeom>
              <a:avLst/>
              <a:gdLst/>
              <a:ahLst/>
              <a:cxnLst/>
              <a:rect l="l" t="t" r="r" b="b"/>
              <a:pathLst>
                <a:path w="9525" h="2667000">
                  <a:moveTo>
                    <a:pt x="0" y="0"/>
                  </a:moveTo>
                  <a:lnTo>
                    <a:pt x="0" y="2667000"/>
                  </a:lnTo>
                </a:path>
              </a:pathLst>
            </a:custGeom>
            <a:noFill/>
            <a:ln w="28575">
              <a:solidFill>
                <a:srgbClr val="1A1A2E"/>
              </a:solidFill>
            </a:ln>
          </p:spPr>
        </p:sp>
        <p:sp>
          <p:nvSpPr>
            <p:cNvPr id="12" name="Line 12"/>
            <p:cNvSpPr/>
            <p:nvPr/>
          </p:nvSpPr>
          <p:spPr>
            <a:xfrm>
              <a:off x="8858250" y="1619250"/>
              <a:ext cx="9525" cy="2667000"/>
            </a:xfrm>
            <a:custGeom>
              <a:avLst/>
              <a:gdLst/>
              <a:ahLst/>
              <a:cxnLst/>
              <a:rect l="l" t="t" r="r" b="b"/>
              <a:pathLst>
                <a:path w="9525" h="2667000">
                  <a:moveTo>
                    <a:pt x="0" y="0"/>
                  </a:moveTo>
                  <a:lnTo>
                    <a:pt x="0" y="2667000"/>
                  </a:lnTo>
                </a:path>
              </a:pathLst>
            </a:custGeom>
            <a:noFill/>
            <a:ln w="28575">
              <a:solidFill>
                <a:srgbClr val="1A1A2E"/>
              </a:solidFill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571500" y="4476750"/>
            <a:ext cx="2762250" cy="1809750"/>
            <a:chOff x="571500" y="4476750"/>
            <a:chExt cx="2762250" cy="1809750"/>
          </a:xfrm>
        </p:grpSpPr>
        <p:sp>
          <p:nvSpPr>
            <p:cNvPr id="14" name="Rectangle 14"/>
            <p:cNvSpPr/>
            <p:nvPr/>
          </p:nvSpPr>
          <p:spPr>
            <a:xfrm>
              <a:off x="571500" y="4476750"/>
              <a:ext cx="2762250" cy="1809750"/>
            </a:xfrm>
            <a:prstGeom prst="roundRect">
              <a:avLst>
                <a:gd name="adj" fmla="val 6316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15" name="Rectangle 15"/>
            <p:cNvSpPr/>
            <p:nvPr/>
          </p:nvSpPr>
          <p:spPr>
            <a:xfrm>
              <a:off x="571500" y="4476750"/>
              <a:ext cx="2762250" cy="13335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16" name="Freeform 16"/>
            <p:cNvSpPr/>
            <p:nvPr/>
          </p:nvSpPr>
          <p:spPr>
            <a:xfrm>
              <a:off x="763572" y="4762500"/>
              <a:ext cx="301656" cy="286891"/>
            </a:xfrm>
            <a:custGeom>
              <a:avLst/>
              <a:gdLst/>
              <a:ahLst/>
              <a:cxnLst/>
              <a:rect l="l" t="t" r="r" b="b"/>
              <a:pathLst>
                <a:path w="301656" h="286891">
                  <a:moveTo>
                    <a:pt x="169878" y="0"/>
                  </a:moveTo>
                  <a:lnTo>
                    <a:pt x="131778" y="0"/>
                  </a:lnTo>
                  <a:lnTo>
                    <a:pt x="103449" y="87188"/>
                  </a:lnTo>
                  <a:lnTo>
                    <a:pt x="11774" y="87188"/>
                  </a:lnTo>
                  <a:lnTo>
                    <a:pt x="0" y="123424"/>
                  </a:lnTo>
                  <a:lnTo>
                    <a:pt x="74167" y="177309"/>
                  </a:lnTo>
                  <a:lnTo>
                    <a:pt x="45838" y="264496"/>
                  </a:lnTo>
                  <a:lnTo>
                    <a:pt x="76662" y="286891"/>
                  </a:lnTo>
                  <a:lnTo>
                    <a:pt x="150828" y="233006"/>
                  </a:lnTo>
                  <a:lnTo>
                    <a:pt x="224995" y="286891"/>
                  </a:lnTo>
                  <a:lnTo>
                    <a:pt x="255818" y="264496"/>
                  </a:lnTo>
                  <a:lnTo>
                    <a:pt x="227489" y="177309"/>
                  </a:lnTo>
                  <a:lnTo>
                    <a:pt x="301656" y="123423"/>
                  </a:lnTo>
                  <a:lnTo>
                    <a:pt x="289882" y="87188"/>
                  </a:lnTo>
                  <a:lnTo>
                    <a:pt x="198207" y="87188"/>
                  </a:lnTo>
                  <a:lnTo>
                    <a:pt x="169878" y="0"/>
                  </a:ln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2597394" y="4660582"/>
              <a:ext cx="490611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3150" b="1" dirty="0">
                  <a:solidFill>
                    <a:srgbClr val="FF3DA5">
                      <a:alphaMod val="25000"/>
                    </a:srgbClr>
                  </a:solidFill>
                  <a:latin typeface="Impact"/>
                  <a:ea typeface="Microsoft YaHei"/>
                  <a:cs typeface="Impact"/>
                </a:rPr>
                <a:t>01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37235" y="5171122"/>
              <a:ext cx="1903562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CHERRY BOMB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0570" y="5522595"/>
              <a:ext cx="106489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FF3DA5"/>
                  </a:solidFill>
                  <a:latin typeface="Impact"/>
                  <a:ea typeface="Microsoft YaHei"/>
                  <a:cs typeface="Impact"/>
                </a:rPr>
                <a:t>ROCK · 摇滚主唱</a:t>
              </a:r>
            </a:p>
          </p:txBody>
        </p:sp>
        <p:sp>
          <p:nvSpPr>
            <p:cNvPr id="20" name="Line 20"/>
            <p:cNvSpPr/>
            <p:nvPr/>
          </p:nvSpPr>
          <p:spPr>
            <a:xfrm>
              <a:off x="762000" y="5715000"/>
              <a:ext cx="2381250" cy="9525"/>
            </a:xfrm>
            <a:custGeom>
              <a:avLst/>
              <a:gdLst/>
              <a:ahLst/>
              <a:cxnLst/>
              <a:rect l="l" t="t" r="r" b="b"/>
              <a:pathLst>
                <a:path w="2381250" h="9525">
                  <a:moveTo>
                    <a:pt x="0" y="0"/>
                  </a:moveTo>
                  <a:lnTo>
                    <a:pt x="2381250" y="0"/>
                  </a:lnTo>
                </a:path>
              </a:pathLst>
            </a:custGeom>
            <a:noFill/>
            <a:ln w="14288">
              <a:solidFill>
                <a:srgbClr val="1A1A2E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48665" y="5839778"/>
              <a:ext cx="167712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代表作: "Pink Static"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49618" y="6038374"/>
              <a:ext cx="177413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3 张白金专辑 · 巡演 60 城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476625" y="4476750"/>
            <a:ext cx="2762250" cy="1809750"/>
            <a:chOff x="3476625" y="4476750"/>
            <a:chExt cx="2762250" cy="1809750"/>
          </a:xfrm>
        </p:grpSpPr>
        <p:sp>
          <p:nvSpPr>
            <p:cNvPr id="24" name="Rectangle 24"/>
            <p:cNvSpPr/>
            <p:nvPr/>
          </p:nvSpPr>
          <p:spPr>
            <a:xfrm>
              <a:off x="3476625" y="4476750"/>
              <a:ext cx="2762250" cy="1809750"/>
            </a:xfrm>
            <a:prstGeom prst="roundRect">
              <a:avLst>
                <a:gd name="adj" fmla="val 6316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25" name="Rectangle 25"/>
            <p:cNvSpPr/>
            <p:nvPr/>
          </p:nvSpPr>
          <p:spPr>
            <a:xfrm>
              <a:off x="3476625" y="4476750"/>
              <a:ext cx="2762250" cy="133350"/>
            </a:xfrm>
            <a:prstGeom prst="rect">
              <a:avLst/>
            </a:prstGeom>
            <a:solidFill>
              <a:srgbClr val="00B8D9"/>
            </a:solidFill>
            <a:ln>
              <a:noFill/>
            </a:ln>
          </p:spPr>
        </p:sp>
        <p:sp>
          <p:nvSpPr>
            <p:cNvPr id="26" name="Freeform 26"/>
            <p:cNvSpPr/>
            <p:nvPr/>
          </p:nvSpPr>
          <p:spPr>
            <a:xfrm>
              <a:off x="3686175" y="4762500"/>
              <a:ext cx="266700" cy="285750"/>
            </a:xfrm>
            <a:custGeom>
              <a:avLst/>
              <a:gdLst/>
              <a:ahLst/>
              <a:cxnLst/>
              <a:rect l="l" t="t" r="r" b="b"/>
              <a:pathLst>
                <a:path w="266700" h="285750">
                  <a:moveTo>
                    <a:pt x="38100" y="133350"/>
                  </a:moveTo>
                  <a:cubicBezTo>
                    <a:pt x="38100" y="80745"/>
                    <a:pt x="80745" y="38100"/>
                    <a:pt x="133350" y="38100"/>
                  </a:cubicBezTo>
                  <a:cubicBezTo>
                    <a:pt x="185955" y="38100"/>
                    <a:pt x="228600" y="80745"/>
                    <a:pt x="228600" y="133350"/>
                  </a:cubicBezTo>
                  <a:lnTo>
                    <a:pt x="228600" y="152400"/>
                  </a:lnTo>
                  <a:lnTo>
                    <a:pt x="171450" y="152400"/>
                  </a:lnTo>
                  <a:lnTo>
                    <a:pt x="171450" y="285750"/>
                  </a:lnTo>
                  <a:lnTo>
                    <a:pt x="209550" y="285750"/>
                  </a:lnTo>
                  <a:cubicBezTo>
                    <a:pt x="241114" y="285750"/>
                    <a:pt x="266700" y="260164"/>
                    <a:pt x="266700" y="228600"/>
                  </a:cubicBezTo>
                  <a:lnTo>
                    <a:pt x="266700" y="133350"/>
                  </a:lnTo>
                  <a:cubicBezTo>
                    <a:pt x="266700" y="59703"/>
                    <a:pt x="206997" y="0"/>
                    <a:pt x="133350" y="0"/>
                  </a:cubicBezTo>
                  <a:cubicBezTo>
                    <a:pt x="59703" y="0"/>
                    <a:pt x="0" y="59703"/>
                    <a:pt x="0" y="133350"/>
                  </a:cubicBezTo>
                  <a:lnTo>
                    <a:pt x="0" y="228600"/>
                  </a:lnTo>
                  <a:cubicBezTo>
                    <a:pt x="0" y="260164"/>
                    <a:pt x="25587" y="285750"/>
                    <a:pt x="57150" y="285750"/>
                  </a:cubicBezTo>
                  <a:lnTo>
                    <a:pt x="95250" y="285750"/>
                  </a:lnTo>
                  <a:lnTo>
                    <a:pt x="95250" y="152400"/>
                  </a:lnTo>
                  <a:lnTo>
                    <a:pt x="38100" y="152400"/>
                  </a:lnTo>
                  <a:lnTo>
                    <a:pt x="38100" y="133350"/>
                  </a:lnTo>
                  <a:close/>
                </a:path>
              </a:pathLst>
            </a:custGeom>
            <a:solidFill>
              <a:srgbClr val="00B8D9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5381754" y="4660582"/>
              <a:ext cx="611376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3150" b="1" dirty="0">
                  <a:solidFill>
                    <a:srgbClr val="00B8D9">
                      <a:alphaMod val="25000"/>
                    </a:srgbClr>
                  </a:solidFill>
                  <a:latin typeface="Impact"/>
                  <a:ea typeface="Microsoft YaHei"/>
                  <a:cs typeface="Impact"/>
                </a:rPr>
                <a:t>02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642360" y="5171122"/>
              <a:ext cx="1739091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NEON CLOUD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655695" y="5522595"/>
              <a:ext cx="120980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00B8D9"/>
                  </a:solidFill>
                  <a:latin typeface="Impact"/>
                  <a:ea typeface="Microsoft YaHei"/>
                  <a:cs typeface="Impact"/>
                </a:rPr>
                <a:t>ELECTRO · 电子 DJ</a:t>
              </a:r>
            </a:p>
          </p:txBody>
        </p:sp>
        <p:sp>
          <p:nvSpPr>
            <p:cNvPr id="30" name="Line 30"/>
            <p:cNvSpPr/>
            <p:nvPr/>
          </p:nvSpPr>
          <p:spPr>
            <a:xfrm>
              <a:off x="3667125" y="5715000"/>
              <a:ext cx="2381250" cy="9525"/>
            </a:xfrm>
            <a:custGeom>
              <a:avLst/>
              <a:gdLst/>
              <a:ahLst/>
              <a:cxnLst/>
              <a:rect l="l" t="t" r="r" b="b"/>
              <a:pathLst>
                <a:path w="2381250" h="9525">
                  <a:moveTo>
                    <a:pt x="0" y="0"/>
                  </a:moveTo>
                  <a:lnTo>
                    <a:pt x="2381250" y="0"/>
                  </a:lnTo>
                </a:path>
              </a:pathLst>
            </a:custGeom>
            <a:noFill/>
            <a:ln w="14288">
              <a:solidFill>
                <a:srgbClr val="1A1A2E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3653790" y="5839778"/>
              <a:ext cx="169322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代表作: "3AM Mirror"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654742" y="6038374"/>
              <a:ext cx="220026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柏林 Berghain 常驻 · DJ Mag 30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381750" y="4476750"/>
            <a:ext cx="2762250" cy="1809750"/>
            <a:chOff x="6381750" y="4476750"/>
            <a:chExt cx="2762250" cy="1809750"/>
          </a:xfrm>
        </p:grpSpPr>
        <p:sp>
          <p:nvSpPr>
            <p:cNvPr id="34" name="Rectangle 34"/>
            <p:cNvSpPr/>
            <p:nvPr/>
          </p:nvSpPr>
          <p:spPr>
            <a:xfrm>
              <a:off x="6381750" y="4476750"/>
              <a:ext cx="2762250" cy="1809750"/>
            </a:xfrm>
            <a:prstGeom prst="roundRect">
              <a:avLst>
                <a:gd name="adj" fmla="val 6316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35" name="Rectangle 35"/>
            <p:cNvSpPr/>
            <p:nvPr/>
          </p:nvSpPr>
          <p:spPr>
            <a:xfrm>
              <a:off x="6381750" y="4476750"/>
              <a:ext cx="2762250" cy="133350"/>
            </a:xfrm>
            <a:prstGeom prst="rect">
              <a:avLst/>
            </a:prstGeom>
            <a:solidFill>
              <a:srgbClr val="00C896"/>
            </a:solidFill>
            <a:ln>
              <a:noFill/>
            </a:ln>
          </p:spPr>
        </p:sp>
        <p:sp>
          <p:nvSpPr>
            <p:cNvPr id="36" name="Freeform 36"/>
            <p:cNvSpPr/>
            <p:nvPr/>
          </p:nvSpPr>
          <p:spPr>
            <a:xfrm>
              <a:off x="6572250" y="4781550"/>
              <a:ext cx="304800" cy="266700"/>
            </a:xfrm>
            <a:custGeom>
              <a:avLst/>
              <a:gdLst/>
              <a:ahLst/>
              <a:cxnLst/>
              <a:rect l="l" t="t" r="r" b="b"/>
              <a:pathLst>
                <a:path w="304800" h="266700">
                  <a:moveTo>
                    <a:pt x="23672" y="137972"/>
                  </a:moveTo>
                  <a:lnTo>
                    <a:pt x="152400" y="266700"/>
                  </a:lnTo>
                  <a:lnTo>
                    <a:pt x="281128" y="137972"/>
                  </a:lnTo>
                  <a:cubicBezTo>
                    <a:pt x="296285" y="122815"/>
                    <a:pt x="304800" y="102258"/>
                    <a:pt x="304800" y="80822"/>
                  </a:cubicBezTo>
                  <a:lnTo>
                    <a:pt x="304800" y="77197"/>
                  </a:lnTo>
                  <a:cubicBezTo>
                    <a:pt x="304800" y="34562"/>
                    <a:pt x="270238" y="0"/>
                    <a:pt x="227604" y="0"/>
                  </a:cubicBezTo>
                  <a:cubicBezTo>
                    <a:pt x="204151" y="0"/>
                    <a:pt x="181972" y="10660"/>
                    <a:pt x="167322" y="28972"/>
                  </a:cubicBezTo>
                  <a:lnTo>
                    <a:pt x="152400" y="47625"/>
                  </a:lnTo>
                  <a:lnTo>
                    <a:pt x="137478" y="28972"/>
                  </a:lnTo>
                  <a:cubicBezTo>
                    <a:pt x="122828" y="10660"/>
                    <a:pt x="100648" y="0"/>
                    <a:pt x="77197" y="0"/>
                  </a:cubicBezTo>
                  <a:cubicBezTo>
                    <a:pt x="34562" y="0"/>
                    <a:pt x="0" y="34562"/>
                    <a:pt x="0" y="77197"/>
                  </a:cubicBezTo>
                  <a:lnTo>
                    <a:pt x="0" y="80822"/>
                  </a:lnTo>
                  <a:cubicBezTo>
                    <a:pt x="0" y="102258"/>
                    <a:pt x="8515" y="122815"/>
                    <a:pt x="23672" y="137972"/>
                  </a:cubicBezTo>
                  <a:close/>
                </a:path>
              </a:pathLst>
            </a:custGeom>
            <a:solidFill>
              <a:srgbClr val="00C896"/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8286879" y="4660582"/>
              <a:ext cx="611376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3150" b="1" dirty="0">
                  <a:solidFill>
                    <a:srgbClr val="00C896">
                      <a:alphaMod val="25000"/>
                    </a:srgbClr>
                  </a:solidFill>
                  <a:latin typeface="Impact"/>
                  <a:ea typeface="Microsoft YaHei"/>
                  <a:cs typeface="Impact"/>
                </a:rPr>
                <a:t>03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547485" y="5171122"/>
              <a:ext cx="1499861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MINT FOLK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560820" y="5522595"/>
              <a:ext cx="120290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00C896"/>
                  </a:solidFill>
                  <a:latin typeface="Impact"/>
                  <a:ea typeface="Microsoft YaHei"/>
                  <a:cs typeface="Impact"/>
                </a:rPr>
                <a:t>FOLK · 民谣吉他手</a:t>
              </a:r>
            </a:p>
          </p:txBody>
        </p:sp>
        <p:sp>
          <p:nvSpPr>
            <p:cNvPr id="40" name="Line 40"/>
            <p:cNvSpPr/>
            <p:nvPr/>
          </p:nvSpPr>
          <p:spPr>
            <a:xfrm>
              <a:off x="6572250" y="5715000"/>
              <a:ext cx="2381250" cy="9525"/>
            </a:xfrm>
            <a:custGeom>
              <a:avLst/>
              <a:gdLst/>
              <a:ahLst/>
              <a:cxnLst/>
              <a:rect l="l" t="t" r="r" b="b"/>
              <a:pathLst>
                <a:path w="2381250" h="9525">
                  <a:moveTo>
                    <a:pt x="0" y="0"/>
                  </a:moveTo>
                  <a:lnTo>
                    <a:pt x="2381250" y="0"/>
                  </a:lnTo>
                </a:path>
              </a:pathLst>
            </a:custGeom>
            <a:noFill/>
            <a:ln w="14288">
              <a:solidFill>
                <a:srgbClr val="1A1A2E"/>
              </a:solidFill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6558915" y="5839778"/>
              <a:ext cx="169322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代表作: "Slow Lemon"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559868" y="6038374"/>
              <a:ext cx="154238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Spotify 月听众 480 万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286875" y="4476750"/>
            <a:ext cx="2333625" cy="1809750"/>
            <a:chOff x="9286875" y="4476750"/>
            <a:chExt cx="2333625" cy="1809750"/>
          </a:xfrm>
        </p:grpSpPr>
        <p:sp>
          <p:nvSpPr>
            <p:cNvPr id="44" name="Rectangle 44"/>
            <p:cNvSpPr/>
            <p:nvPr/>
          </p:nvSpPr>
          <p:spPr>
            <a:xfrm>
              <a:off x="9286875" y="4476750"/>
              <a:ext cx="2333625" cy="1809750"/>
            </a:xfrm>
            <a:prstGeom prst="roundRect">
              <a:avLst>
                <a:gd name="adj" fmla="val 6316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45" name="Rectangle 45"/>
            <p:cNvSpPr/>
            <p:nvPr/>
          </p:nvSpPr>
          <p:spPr>
            <a:xfrm>
              <a:off x="9286875" y="4476750"/>
              <a:ext cx="2333625" cy="13335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  <p:sp>
          <p:nvSpPr>
            <p:cNvPr id="46" name="Freeform 46"/>
            <p:cNvSpPr/>
            <p:nvPr/>
          </p:nvSpPr>
          <p:spPr>
            <a:xfrm>
              <a:off x="9477375" y="4781550"/>
              <a:ext cx="285750" cy="266700"/>
            </a:xfrm>
            <a:custGeom>
              <a:avLst/>
              <a:gdLst/>
              <a:ahLst/>
              <a:cxnLst/>
              <a:rect l="l" t="t" r="r" b="b"/>
              <a:pathLst>
                <a:path w="285750" h="266700">
                  <a:moveTo>
                    <a:pt x="285750" y="0"/>
                  </a:moveTo>
                  <a:lnTo>
                    <a:pt x="76200" y="0"/>
                  </a:lnTo>
                  <a:lnTo>
                    <a:pt x="76200" y="152400"/>
                  </a:lnTo>
                  <a:lnTo>
                    <a:pt x="57150" y="152400"/>
                  </a:lnTo>
                  <a:cubicBezTo>
                    <a:pt x="25587" y="152400"/>
                    <a:pt x="0" y="177986"/>
                    <a:pt x="0" y="209550"/>
                  </a:cubicBezTo>
                  <a:cubicBezTo>
                    <a:pt x="0" y="241114"/>
                    <a:pt x="25587" y="266700"/>
                    <a:pt x="57150" y="266700"/>
                  </a:cubicBezTo>
                  <a:cubicBezTo>
                    <a:pt x="88713" y="266700"/>
                    <a:pt x="114300" y="241114"/>
                    <a:pt x="114300" y="209550"/>
                  </a:cubicBezTo>
                  <a:lnTo>
                    <a:pt x="114300" y="76200"/>
                  </a:lnTo>
                  <a:lnTo>
                    <a:pt x="247650" y="76200"/>
                  </a:lnTo>
                  <a:lnTo>
                    <a:pt x="247650" y="152400"/>
                  </a:lnTo>
                  <a:lnTo>
                    <a:pt x="228600" y="152400"/>
                  </a:lnTo>
                  <a:cubicBezTo>
                    <a:pt x="197036" y="152400"/>
                    <a:pt x="171450" y="177986"/>
                    <a:pt x="171450" y="209550"/>
                  </a:cubicBezTo>
                  <a:cubicBezTo>
                    <a:pt x="171450" y="241114"/>
                    <a:pt x="197036" y="266700"/>
                    <a:pt x="228600" y="266700"/>
                  </a:cubicBezTo>
                  <a:cubicBezTo>
                    <a:pt x="260164" y="266700"/>
                    <a:pt x="285750" y="241114"/>
                    <a:pt x="285750" y="209550"/>
                  </a:cubicBezTo>
                  <a:lnTo>
                    <a:pt x="285750" y="0"/>
                  </a:lnTo>
                  <a:close/>
                </a:path>
              </a:pathLst>
            </a:custGeom>
            <a:solidFill>
              <a:srgbClr val="FFD93D"/>
            </a:solidFill>
            <a:ln>
              <a:noFill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10811004" y="4660582"/>
              <a:ext cx="611376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3150" b="1" dirty="0">
                  <a:solidFill>
                    <a:srgbClr val="FFD93D">
                      <a:alphaMod val="45000"/>
                    </a:srgbClr>
                  </a:solidFill>
                  <a:latin typeface="Impact"/>
                  <a:ea typeface="Microsoft YaHei"/>
                  <a:cs typeface="Impact"/>
                </a:rPr>
                <a:t>04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9454515" y="5187315"/>
              <a:ext cx="2060772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YELLOW HUSTLE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9465945" y="5522595"/>
              <a:ext cx="140303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FFD93D"/>
                  </a:solidFill>
                  <a:latin typeface="Impact"/>
                  <a:ea typeface="Microsoft YaHei"/>
                  <a:cs typeface="Impact"/>
                </a:rPr>
                <a:t>HIPHOP · 嘻哈 rapper</a:t>
              </a:r>
            </a:p>
          </p:txBody>
        </p:sp>
        <p:sp>
          <p:nvSpPr>
            <p:cNvPr id="50" name="Line 50"/>
            <p:cNvSpPr/>
            <p:nvPr/>
          </p:nvSpPr>
          <p:spPr>
            <a:xfrm>
              <a:off x="9477375" y="5715000"/>
              <a:ext cx="2000250" cy="9525"/>
            </a:xfrm>
            <a:custGeom>
              <a:avLst/>
              <a:gdLst/>
              <a:ahLst/>
              <a:cxnLst/>
              <a:rect l="l" t="t" r="r" b="b"/>
              <a:pathLst>
                <a:path w="2000250" h="9525">
                  <a:moveTo>
                    <a:pt x="0" y="0"/>
                  </a:moveTo>
                  <a:lnTo>
                    <a:pt x="2000250" y="0"/>
                  </a:lnTo>
                </a:path>
              </a:pathLst>
            </a:custGeom>
            <a:noFill/>
            <a:ln w="14288">
              <a:solidFill>
                <a:srgbClr val="1A1A2E"/>
              </a:solidFill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9464040" y="5839778"/>
              <a:ext cx="162882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代表作: "Sugar High"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9464992" y="6038374"/>
              <a:ext cx="199841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XXL Freshman 2025 · 双白金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560070" y="6554152"/>
            <a:ext cx="11073765" cy="213360"/>
            <a:chOff x="560070" y="6554152"/>
            <a:chExt cx="11073765" cy="213360"/>
          </a:xfrm>
        </p:grpSpPr>
        <p:sp>
          <p:nvSpPr>
            <p:cNvPr id="54" name="TextBox 54"/>
            <p:cNvSpPr txBox="1"/>
            <p:nvPr/>
          </p:nvSpPr>
          <p:spPr>
            <a:xfrm>
              <a:off x="560070" y="6570345"/>
              <a:ext cx="2776304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阵容截至 2026-04-30 · 实际演出以现场为准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1108003" y="6554152"/>
              <a:ext cx="5258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06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8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1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7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33" grpId="0"/>
      <p:bldP spid="43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E"/>
          </a:solidFill>
          <a:ln>
            <a:noFill/>
          </a:ln>
        </p:spPr>
      </p:sp>
      <p:grpSp>
        <p:nvGrpSpPr>
          <p:cNvPr id="11" name="Group 11"/>
          <p:cNvGrpSpPr/>
          <p:nvPr/>
        </p:nvGrpSpPr>
        <p:grpSpPr>
          <a:xfrm>
            <a:off x="571500" y="516255"/>
            <a:ext cx="10801350" cy="802957"/>
            <a:chOff x="571500" y="516255"/>
            <a:chExt cx="10801350" cy="802957"/>
          </a:xfrm>
        </p:grpSpPr>
        <p:sp>
          <p:nvSpPr>
            <p:cNvPr id="3" name="Rectangle 3"/>
            <p:cNvSpPr/>
            <p:nvPr/>
          </p:nvSpPr>
          <p:spPr>
            <a:xfrm>
              <a:off x="571500" y="523875"/>
              <a:ext cx="133350" cy="571500"/>
            </a:xfrm>
            <a:prstGeom prst="rect">
              <a:avLst/>
            </a:prstGeom>
            <a:solidFill>
              <a:srgbClr val="00C896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811530" y="516255"/>
              <a:ext cx="7765199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FOUR FLAVORS, ONE FESTIVAL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40105" y="1044892"/>
              <a:ext cx="312932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四大风格阵营 · TASTE YOUR OWN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0858500" y="571500"/>
              <a:ext cx="514350" cy="514350"/>
              <a:chOff x="10858500" y="571500"/>
              <a:chExt cx="514350" cy="514350"/>
            </a:xfrm>
          </p:grpSpPr>
          <p:sp>
            <p:nvSpPr>
              <p:cNvPr id="6" name="Rectangle 6"/>
              <p:cNvSpPr/>
              <p:nvPr/>
            </p:nvSpPr>
            <p:spPr>
              <a:xfrm>
                <a:off x="10858500" y="571500"/>
                <a:ext cx="247650" cy="247650"/>
              </a:xfrm>
              <a:prstGeom prst="rect">
                <a:avLst/>
              </a:prstGeom>
              <a:solidFill>
                <a:srgbClr val="FF3DA5"/>
              </a:solidFill>
              <a:ln w="19050">
                <a:solidFill>
                  <a:srgbClr val="1A1A2E"/>
                </a:solidFill>
              </a:ln>
            </p:spPr>
          </p:sp>
          <p:sp>
            <p:nvSpPr>
              <p:cNvPr id="7" name="Rectangle 7"/>
              <p:cNvSpPr/>
              <p:nvPr/>
            </p:nvSpPr>
            <p:spPr>
              <a:xfrm>
                <a:off x="11125200" y="571500"/>
                <a:ext cx="247650" cy="247650"/>
              </a:xfrm>
              <a:prstGeom prst="rect">
                <a:avLst/>
              </a:prstGeom>
              <a:solidFill>
                <a:srgbClr val="00B8D9"/>
              </a:solidFill>
              <a:ln w="19050">
                <a:solidFill>
                  <a:srgbClr val="1A1A2E"/>
                </a:solidFill>
              </a:ln>
            </p:spPr>
          </p:sp>
          <p:sp>
            <p:nvSpPr>
              <p:cNvPr id="8" name="Rectangle 8"/>
              <p:cNvSpPr/>
              <p:nvPr/>
            </p:nvSpPr>
            <p:spPr>
              <a:xfrm>
                <a:off x="10858500" y="838200"/>
                <a:ext cx="247650" cy="247650"/>
              </a:xfrm>
              <a:prstGeom prst="rect">
                <a:avLst/>
              </a:prstGeom>
              <a:solidFill>
                <a:srgbClr val="00C896"/>
              </a:solidFill>
              <a:ln w="19050">
                <a:solidFill>
                  <a:srgbClr val="1A1A2E"/>
                </a:solidFill>
              </a:ln>
            </p:spPr>
          </p:sp>
          <p:sp>
            <p:nvSpPr>
              <p:cNvPr id="9" name="Rectangle 9"/>
              <p:cNvSpPr/>
              <p:nvPr/>
            </p:nvSpPr>
            <p:spPr>
              <a:xfrm>
                <a:off x="11125200" y="838200"/>
                <a:ext cx="247650" cy="247650"/>
              </a:xfrm>
              <a:prstGeom prst="rect">
                <a:avLst/>
              </a:prstGeom>
              <a:solidFill>
                <a:srgbClr val="FFD93D"/>
              </a:solidFill>
              <a:ln w="19050">
                <a:solidFill>
                  <a:srgbClr val="1A1A2E"/>
                </a:solidFill>
              </a:ln>
            </p:spPr>
          </p:sp>
        </p:grpSp>
      </p:grpSp>
      <p:grpSp>
        <p:nvGrpSpPr>
          <p:cNvPr id="26" name="Group 26"/>
          <p:cNvGrpSpPr/>
          <p:nvPr/>
        </p:nvGrpSpPr>
        <p:grpSpPr>
          <a:xfrm>
            <a:off x="571500" y="1619250"/>
            <a:ext cx="5572125" cy="2286000"/>
            <a:chOff x="571500" y="1619250"/>
            <a:chExt cx="5572125" cy="2286000"/>
          </a:xfrm>
        </p:grpSpPr>
        <p:sp>
          <p:nvSpPr>
            <p:cNvPr id="12" name="Rectangle 12"/>
            <p:cNvSpPr/>
            <p:nvPr/>
          </p:nvSpPr>
          <p:spPr>
            <a:xfrm>
              <a:off x="571500" y="1619250"/>
              <a:ext cx="5572125" cy="2286000"/>
            </a:xfrm>
            <a:prstGeom prst="roundRect">
              <a:avLst>
                <a:gd name="adj" fmla="val 5833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13" name="Freeform 13"/>
            <p:cNvSpPr/>
            <p:nvPr/>
          </p:nvSpPr>
          <p:spPr>
            <a:xfrm>
              <a:off x="571500" y="1619250"/>
              <a:ext cx="5572125" cy="571500"/>
            </a:xfrm>
            <a:custGeom>
              <a:avLst/>
              <a:gdLst/>
              <a:ahLst/>
              <a:cxnLst/>
              <a:rect l="l" t="t" r="r" b="b"/>
              <a:pathLst>
                <a:path w="5572125" h="571500">
                  <a:moveTo>
                    <a:pt x="38100" y="0"/>
                  </a:moveTo>
                  <a:lnTo>
                    <a:pt x="5534025" y="0"/>
                  </a:lnTo>
                  <a:cubicBezTo>
                    <a:pt x="5550127" y="8768"/>
                    <a:pt x="5563357" y="21998"/>
                    <a:pt x="5572125" y="38100"/>
                  </a:cubicBezTo>
                  <a:lnTo>
                    <a:pt x="5572125" y="571500"/>
                  </a:lnTo>
                  <a:lnTo>
                    <a:pt x="0" y="5715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  <p:sp>
          <p:nvSpPr>
            <p:cNvPr id="14" name="Freeform 14"/>
            <p:cNvSpPr/>
            <p:nvPr/>
          </p:nvSpPr>
          <p:spPr>
            <a:xfrm>
              <a:off x="766762" y="1714500"/>
              <a:ext cx="257175" cy="342900"/>
            </a:xfrm>
            <a:custGeom>
              <a:avLst/>
              <a:gdLst/>
              <a:ahLst/>
              <a:cxnLst/>
              <a:rect l="l" t="t" r="r" b="b"/>
              <a:pathLst>
                <a:path w="257175" h="342900">
                  <a:moveTo>
                    <a:pt x="150019" y="150019"/>
                  </a:moveTo>
                  <a:lnTo>
                    <a:pt x="171450" y="0"/>
                  </a:lnTo>
                  <a:lnTo>
                    <a:pt x="128588" y="0"/>
                  </a:lnTo>
                  <a:lnTo>
                    <a:pt x="0" y="150019"/>
                  </a:lnTo>
                  <a:lnTo>
                    <a:pt x="0" y="192881"/>
                  </a:lnTo>
                  <a:lnTo>
                    <a:pt x="107156" y="192881"/>
                  </a:lnTo>
                  <a:lnTo>
                    <a:pt x="85725" y="342900"/>
                  </a:lnTo>
                  <a:lnTo>
                    <a:pt x="128588" y="342900"/>
                  </a:lnTo>
                  <a:lnTo>
                    <a:pt x="257175" y="192881"/>
                  </a:lnTo>
                  <a:lnTo>
                    <a:pt x="257175" y="150019"/>
                  </a:lnTo>
                  <a:lnTo>
                    <a:pt x="150019" y="150019"/>
                  </a:lnTo>
                  <a:close/>
                </a:path>
              </a:pathLst>
            </a:custGeom>
            <a:solidFill>
              <a:srgbClr val="1A1A2E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35380" y="1754505"/>
              <a:ext cx="1840663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ROCK · 摇滚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4667250" y="1752600"/>
              <a:ext cx="1333500" cy="266700"/>
            </a:xfrm>
            <a:prstGeom prst="roundRect">
              <a:avLst>
                <a:gd name="adj" fmla="val 50000"/>
              </a:avLst>
            </a:prstGeom>
            <a:solidFill>
              <a:srgbClr val="FFF8EE"/>
            </a:solidFill>
            <a:ln w="19050">
              <a:solidFill>
                <a:srgbClr val="1A1A2E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4992676" y="1828324"/>
              <a:ext cx="68264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3DA5"/>
                  </a:solidFill>
                  <a:latin typeface="Impact"/>
                  <a:ea typeface="Microsoft YaHei"/>
                  <a:cs typeface="Impact"/>
                </a:rPr>
                <a:t>25 组艺人</a:t>
              </a:r>
            </a:p>
          </p:txBody>
        </p:sp>
        <p:sp>
          <p:nvSpPr>
            <p:cNvPr id="18" name="Ellipse 18"/>
            <p:cNvSpPr/>
            <p:nvPr/>
          </p:nvSpPr>
          <p:spPr>
            <a:xfrm>
              <a:off x="762000" y="2514600"/>
              <a:ext cx="114300" cy="11430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994410" y="2499360"/>
              <a:ext cx="208233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关键词: </a:t>
              </a:r>
              <a:r>
                <a:rPr lang="zh-CN" sz="1200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噪音 · 燃 · 释放</a:t>
              </a:r>
            </a:p>
          </p:txBody>
        </p:sp>
        <p:sp>
          <p:nvSpPr>
            <p:cNvPr id="20" name="Ellipse 20"/>
            <p:cNvSpPr/>
            <p:nvPr/>
          </p:nvSpPr>
          <p:spPr>
            <a:xfrm>
              <a:off x="762000" y="2857500"/>
              <a:ext cx="114300" cy="11430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994410" y="2842260"/>
              <a:ext cx="276322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舞台: CHERRY STAGE · 容量 5000</a:t>
              </a:r>
            </a:p>
          </p:txBody>
        </p:sp>
        <p:sp>
          <p:nvSpPr>
            <p:cNvPr id="22" name="Ellipse 22"/>
            <p:cNvSpPr/>
            <p:nvPr/>
          </p:nvSpPr>
          <p:spPr>
            <a:xfrm>
              <a:off x="762000" y="3200400"/>
              <a:ext cx="114300" cy="11430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994410" y="3185160"/>
              <a:ext cx="256079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主场日: </a:t>
              </a:r>
              <a:r>
                <a:rPr lang="zh-CN" sz="1200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Day 2 · 7.19</a:t>
              </a:r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整夜不停</a:t>
              </a:r>
            </a:p>
          </p:txBody>
        </p:sp>
        <p:sp>
          <p:nvSpPr>
            <p:cNvPr id="24" name="Ellipse 24"/>
            <p:cNvSpPr/>
            <p:nvPr/>
          </p:nvSpPr>
          <p:spPr>
            <a:xfrm>
              <a:off x="762000" y="3543300"/>
              <a:ext cx="114300" cy="11430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994410" y="3528060"/>
              <a:ext cx="308526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头牌: CHERRY BOMB + 24 组独立乐队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286500" y="1619250"/>
            <a:ext cx="5334000" cy="2286000"/>
            <a:chOff x="6286500" y="1619250"/>
            <a:chExt cx="5334000" cy="2286000"/>
          </a:xfrm>
        </p:grpSpPr>
        <p:sp>
          <p:nvSpPr>
            <p:cNvPr id="27" name="Rectangle 27"/>
            <p:cNvSpPr/>
            <p:nvPr/>
          </p:nvSpPr>
          <p:spPr>
            <a:xfrm>
              <a:off x="6286500" y="1619250"/>
              <a:ext cx="5334000" cy="2286000"/>
            </a:xfrm>
            <a:prstGeom prst="roundRect">
              <a:avLst>
                <a:gd name="adj" fmla="val 5833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28" name="Freeform 28"/>
            <p:cNvSpPr/>
            <p:nvPr/>
          </p:nvSpPr>
          <p:spPr>
            <a:xfrm>
              <a:off x="6286500" y="1619250"/>
              <a:ext cx="5334000" cy="571500"/>
            </a:xfrm>
            <a:custGeom>
              <a:avLst/>
              <a:gdLst/>
              <a:ahLst/>
              <a:cxnLst/>
              <a:rect l="l" t="t" r="r" b="b"/>
              <a:pathLst>
                <a:path w="5334000" h="571500">
                  <a:moveTo>
                    <a:pt x="38100" y="0"/>
                  </a:moveTo>
                  <a:lnTo>
                    <a:pt x="5295900" y="0"/>
                  </a:lnTo>
                  <a:cubicBezTo>
                    <a:pt x="5312002" y="8768"/>
                    <a:pt x="5325232" y="21998"/>
                    <a:pt x="5334000" y="38100"/>
                  </a:cubicBezTo>
                  <a:lnTo>
                    <a:pt x="5334000" y="571500"/>
                  </a:lnTo>
                  <a:lnTo>
                    <a:pt x="0" y="5715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00B8D9"/>
            </a:solidFill>
            <a:ln>
              <a:noFill/>
            </a:ln>
          </p:spPr>
        </p:sp>
        <p:sp>
          <p:nvSpPr>
            <p:cNvPr id="29" name="Freeform 29"/>
            <p:cNvSpPr/>
            <p:nvPr/>
          </p:nvSpPr>
          <p:spPr>
            <a:xfrm>
              <a:off x="6460331" y="1714500"/>
              <a:ext cx="300038" cy="321469"/>
            </a:xfrm>
            <a:custGeom>
              <a:avLst/>
              <a:gdLst/>
              <a:ahLst/>
              <a:cxnLst/>
              <a:rect l="l" t="t" r="r" b="b"/>
              <a:pathLst>
                <a:path w="300038" h="321469">
                  <a:moveTo>
                    <a:pt x="42862" y="150019"/>
                  </a:moveTo>
                  <a:cubicBezTo>
                    <a:pt x="42862" y="90838"/>
                    <a:pt x="90838" y="42862"/>
                    <a:pt x="150019" y="42862"/>
                  </a:cubicBezTo>
                  <a:cubicBezTo>
                    <a:pt x="209199" y="42862"/>
                    <a:pt x="257175" y="90838"/>
                    <a:pt x="257175" y="150019"/>
                  </a:cubicBezTo>
                  <a:lnTo>
                    <a:pt x="257175" y="171450"/>
                  </a:lnTo>
                  <a:lnTo>
                    <a:pt x="192881" y="171450"/>
                  </a:lnTo>
                  <a:lnTo>
                    <a:pt x="192881" y="321469"/>
                  </a:lnTo>
                  <a:lnTo>
                    <a:pt x="235744" y="321469"/>
                  </a:lnTo>
                  <a:cubicBezTo>
                    <a:pt x="271253" y="321469"/>
                    <a:pt x="300038" y="292684"/>
                    <a:pt x="300038" y="257175"/>
                  </a:cubicBezTo>
                  <a:lnTo>
                    <a:pt x="300038" y="150019"/>
                  </a:lnTo>
                  <a:cubicBezTo>
                    <a:pt x="300038" y="67166"/>
                    <a:pt x="232872" y="0"/>
                    <a:pt x="150019" y="0"/>
                  </a:cubicBezTo>
                  <a:cubicBezTo>
                    <a:pt x="67166" y="0"/>
                    <a:pt x="0" y="67166"/>
                    <a:pt x="0" y="150019"/>
                  </a:cubicBezTo>
                  <a:lnTo>
                    <a:pt x="0" y="257175"/>
                  </a:lnTo>
                  <a:cubicBezTo>
                    <a:pt x="0" y="292684"/>
                    <a:pt x="28785" y="321469"/>
                    <a:pt x="64294" y="321469"/>
                  </a:cubicBezTo>
                  <a:lnTo>
                    <a:pt x="107156" y="321469"/>
                  </a:lnTo>
                  <a:lnTo>
                    <a:pt x="107156" y="171450"/>
                  </a:lnTo>
                  <a:lnTo>
                    <a:pt x="42862" y="171450"/>
                  </a:lnTo>
                  <a:lnTo>
                    <a:pt x="42862" y="150019"/>
                  </a:lnTo>
                  <a:close/>
                </a:path>
              </a:pathLst>
            </a:custGeom>
            <a:solidFill>
              <a:srgbClr val="1A1A2E"/>
            </a:solidFill>
            <a:ln>
              <a:noFill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6850380" y="1754505"/>
              <a:ext cx="2372030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ELECTRO · 电子</a:t>
              </a: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10144125" y="1752600"/>
              <a:ext cx="1333500" cy="266700"/>
            </a:xfrm>
            <a:prstGeom prst="roundRect">
              <a:avLst>
                <a:gd name="adj" fmla="val 50000"/>
              </a:avLst>
            </a:prstGeom>
            <a:solidFill>
              <a:srgbClr val="FFF8EE"/>
            </a:solidFill>
            <a:ln w="19050">
              <a:solidFill>
                <a:srgbClr val="1A1A2E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0469551" y="1828324"/>
              <a:ext cx="68264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00B8D9"/>
                  </a:solidFill>
                  <a:latin typeface="Impact"/>
                  <a:ea typeface="Microsoft YaHei"/>
                  <a:cs typeface="Impact"/>
                </a:rPr>
                <a:t>30 组艺人</a:t>
              </a:r>
            </a:p>
          </p:txBody>
        </p:sp>
        <p:sp>
          <p:nvSpPr>
            <p:cNvPr id="33" name="Ellipse 33"/>
            <p:cNvSpPr/>
            <p:nvPr/>
          </p:nvSpPr>
          <p:spPr>
            <a:xfrm>
              <a:off x="6477000" y="2514600"/>
              <a:ext cx="114300" cy="114300"/>
            </a:xfrm>
            <a:prstGeom prst="ellipse">
              <a:avLst/>
            </a:prstGeom>
            <a:solidFill>
              <a:srgbClr val="00B8D9"/>
            </a:solidFill>
            <a:ln w="19050">
              <a:solidFill>
                <a:srgbClr val="1A1A2E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6709410" y="2499360"/>
              <a:ext cx="226635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关键词: </a:t>
              </a:r>
              <a:r>
                <a:rPr lang="zh-CN" sz="1200" b="1" dirty="0">
                  <a:solidFill>
                    <a:srgbClr val="00B8D9"/>
                  </a:solidFill>
                  <a:latin typeface="Arial"/>
                  <a:ea typeface="Microsoft YaHei"/>
                  <a:cs typeface="Arial"/>
                </a:rPr>
                <a:t>律动 · 深夜 · 迷幻</a:t>
              </a:r>
            </a:p>
          </p:txBody>
        </p:sp>
        <p:sp>
          <p:nvSpPr>
            <p:cNvPr id="35" name="Ellipse 35"/>
            <p:cNvSpPr/>
            <p:nvPr/>
          </p:nvSpPr>
          <p:spPr>
            <a:xfrm>
              <a:off x="6477000" y="2857500"/>
              <a:ext cx="114300" cy="114300"/>
            </a:xfrm>
            <a:prstGeom prst="ellipse">
              <a:avLst/>
            </a:prstGeom>
            <a:solidFill>
              <a:srgbClr val="00B8D9"/>
            </a:solidFill>
            <a:ln w="19050">
              <a:solidFill>
                <a:srgbClr val="1A1A2E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6709410" y="2842260"/>
              <a:ext cx="245038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舞台: NEON GRID · 容量 5000</a:t>
              </a:r>
            </a:p>
          </p:txBody>
        </p:sp>
        <p:sp>
          <p:nvSpPr>
            <p:cNvPr id="37" name="Ellipse 37"/>
            <p:cNvSpPr/>
            <p:nvPr/>
          </p:nvSpPr>
          <p:spPr>
            <a:xfrm>
              <a:off x="6477000" y="3200400"/>
              <a:ext cx="114300" cy="114300"/>
            </a:xfrm>
            <a:prstGeom prst="ellipse">
              <a:avLst/>
            </a:prstGeom>
            <a:solidFill>
              <a:srgbClr val="00B8D9"/>
            </a:solidFill>
            <a:ln w="19050">
              <a:solidFill>
                <a:srgbClr val="1A1A2E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6709410" y="3185160"/>
              <a:ext cx="255159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主场日: </a:t>
              </a:r>
              <a:r>
                <a:rPr lang="zh-CN" sz="1200" b="1" dirty="0">
                  <a:solidFill>
                    <a:srgbClr val="00B8D9"/>
                  </a:solidFill>
                  <a:latin typeface="Arial"/>
                  <a:ea typeface="Microsoft YaHei"/>
                  <a:cs typeface="Arial"/>
                </a:rPr>
                <a:t>Day 3 · 7.20</a:t>
              </a:r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通宵 12h</a:t>
              </a:r>
            </a:p>
          </p:txBody>
        </p:sp>
        <p:sp>
          <p:nvSpPr>
            <p:cNvPr id="39" name="Ellipse 39"/>
            <p:cNvSpPr/>
            <p:nvPr/>
          </p:nvSpPr>
          <p:spPr>
            <a:xfrm>
              <a:off x="6477000" y="3543300"/>
              <a:ext cx="114300" cy="114300"/>
            </a:xfrm>
            <a:prstGeom prst="ellipse">
              <a:avLst/>
            </a:prstGeom>
            <a:solidFill>
              <a:srgbClr val="00B8D9"/>
            </a:solidFill>
            <a:ln w="19050">
              <a:solidFill>
                <a:srgbClr val="1A1A2E"/>
              </a:solidFill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6709410" y="3528060"/>
              <a:ext cx="287363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头牌: NEON CLOUD + 29 组国际 DJ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571500" y="4095750"/>
            <a:ext cx="5572125" cy="2286000"/>
            <a:chOff x="571500" y="4095750"/>
            <a:chExt cx="5572125" cy="2286000"/>
          </a:xfrm>
        </p:grpSpPr>
        <p:sp>
          <p:nvSpPr>
            <p:cNvPr id="42" name="Rectangle 42"/>
            <p:cNvSpPr/>
            <p:nvPr/>
          </p:nvSpPr>
          <p:spPr>
            <a:xfrm>
              <a:off x="571500" y="4095750"/>
              <a:ext cx="5572125" cy="2286000"/>
            </a:xfrm>
            <a:prstGeom prst="roundRect">
              <a:avLst>
                <a:gd name="adj" fmla="val 5833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43" name="Freeform 43"/>
            <p:cNvSpPr/>
            <p:nvPr/>
          </p:nvSpPr>
          <p:spPr>
            <a:xfrm>
              <a:off x="571500" y="4095750"/>
              <a:ext cx="5572125" cy="571500"/>
            </a:xfrm>
            <a:custGeom>
              <a:avLst/>
              <a:gdLst/>
              <a:ahLst/>
              <a:cxnLst/>
              <a:rect l="l" t="t" r="r" b="b"/>
              <a:pathLst>
                <a:path w="5572125" h="571500">
                  <a:moveTo>
                    <a:pt x="38100" y="0"/>
                  </a:moveTo>
                  <a:lnTo>
                    <a:pt x="5534025" y="0"/>
                  </a:lnTo>
                  <a:cubicBezTo>
                    <a:pt x="5550127" y="8768"/>
                    <a:pt x="5563357" y="21998"/>
                    <a:pt x="5572125" y="38100"/>
                  </a:cubicBezTo>
                  <a:lnTo>
                    <a:pt x="5572125" y="571500"/>
                  </a:lnTo>
                  <a:lnTo>
                    <a:pt x="0" y="5715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00C896"/>
            </a:solidFill>
            <a:ln>
              <a:noFill/>
            </a:ln>
          </p:spPr>
        </p:sp>
        <p:sp>
          <p:nvSpPr>
            <p:cNvPr id="44" name="Freeform 44"/>
            <p:cNvSpPr/>
            <p:nvPr/>
          </p:nvSpPr>
          <p:spPr>
            <a:xfrm>
              <a:off x="723900" y="4212431"/>
              <a:ext cx="342900" cy="300038"/>
            </a:xfrm>
            <a:custGeom>
              <a:avLst/>
              <a:gdLst/>
              <a:ahLst/>
              <a:cxnLst/>
              <a:rect l="l" t="t" r="r" b="b"/>
              <a:pathLst>
                <a:path w="342900" h="300038">
                  <a:moveTo>
                    <a:pt x="26631" y="155219"/>
                  </a:moveTo>
                  <a:lnTo>
                    <a:pt x="171450" y="300038"/>
                  </a:lnTo>
                  <a:lnTo>
                    <a:pt x="316270" y="155219"/>
                  </a:lnTo>
                  <a:cubicBezTo>
                    <a:pt x="333320" y="138167"/>
                    <a:pt x="342900" y="115040"/>
                    <a:pt x="342900" y="90925"/>
                  </a:cubicBezTo>
                  <a:lnTo>
                    <a:pt x="342900" y="86847"/>
                  </a:lnTo>
                  <a:cubicBezTo>
                    <a:pt x="342900" y="38883"/>
                    <a:pt x="304017" y="0"/>
                    <a:pt x="256054" y="0"/>
                  </a:cubicBezTo>
                  <a:cubicBezTo>
                    <a:pt x="229670" y="0"/>
                    <a:pt x="204718" y="11993"/>
                    <a:pt x="188237" y="32594"/>
                  </a:cubicBezTo>
                  <a:lnTo>
                    <a:pt x="171450" y="53578"/>
                  </a:lnTo>
                  <a:lnTo>
                    <a:pt x="154663" y="32594"/>
                  </a:lnTo>
                  <a:cubicBezTo>
                    <a:pt x="138182" y="11993"/>
                    <a:pt x="113229" y="0"/>
                    <a:pt x="86847" y="0"/>
                  </a:cubicBezTo>
                  <a:cubicBezTo>
                    <a:pt x="38883" y="0"/>
                    <a:pt x="0" y="38883"/>
                    <a:pt x="0" y="86847"/>
                  </a:cubicBezTo>
                  <a:lnTo>
                    <a:pt x="0" y="90925"/>
                  </a:lnTo>
                  <a:cubicBezTo>
                    <a:pt x="0" y="115040"/>
                    <a:pt x="9580" y="138167"/>
                    <a:pt x="26631" y="155219"/>
                  </a:cubicBezTo>
                  <a:close/>
                </a:path>
              </a:pathLst>
            </a:custGeom>
            <a:solidFill>
              <a:srgbClr val="1A1A2E"/>
            </a:solidFill>
            <a:ln>
              <a:noFill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1135380" y="4231005"/>
              <a:ext cx="1840663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FOLK · 民谣</a:t>
              </a:r>
            </a:p>
          </p:txBody>
        </p:sp>
        <p:sp>
          <p:nvSpPr>
            <p:cNvPr id="46" name="Rectangle 46"/>
            <p:cNvSpPr/>
            <p:nvPr/>
          </p:nvSpPr>
          <p:spPr>
            <a:xfrm>
              <a:off x="4667250" y="4229100"/>
              <a:ext cx="1333500" cy="266700"/>
            </a:xfrm>
            <a:prstGeom prst="roundRect">
              <a:avLst>
                <a:gd name="adj" fmla="val 50000"/>
              </a:avLst>
            </a:prstGeom>
            <a:solidFill>
              <a:srgbClr val="FFF8EE"/>
            </a:solidFill>
            <a:ln w="19050">
              <a:solidFill>
                <a:srgbClr val="1A1A2E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5011366" y="4304824"/>
              <a:ext cx="64526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00C896"/>
                  </a:solidFill>
                  <a:latin typeface="Impact"/>
                  <a:ea typeface="Microsoft YaHei"/>
                  <a:cs typeface="Impact"/>
                </a:rPr>
                <a:t>15 组艺人</a:t>
              </a:r>
            </a:p>
          </p:txBody>
        </p:sp>
        <p:sp>
          <p:nvSpPr>
            <p:cNvPr id="48" name="Ellipse 48"/>
            <p:cNvSpPr/>
            <p:nvPr/>
          </p:nvSpPr>
          <p:spPr>
            <a:xfrm>
              <a:off x="762000" y="4991100"/>
              <a:ext cx="114300" cy="11430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994410" y="4975860"/>
              <a:ext cx="208233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关键词: </a:t>
              </a:r>
              <a:r>
                <a:rPr lang="zh-CN" sz="1200" b="1" dirty="0">
                  <a:solidFill>
                    <a:srgbClr val="00C896"/>
                  </a:solidFill>
                  <a:latin typeface="Arial"/>
                  <a:ea typeface="Microsoft YaHei"/>
                  <a:cs typeface="Arial"/>
                </a:rPr>
                <a:t>故事 · 慢 · 温度</a:t>
              </a:r>
            </a:p>
          </p:txBody>
        </p:sp>
        <p:sp>
          <p:nvSpPr>
            <p:cNvPr id="50" name="Ellipse 50"/>
            <p:cNvSpPr/>
            <p:nvPr/>
          </p:nvSpPr>
          <p:spPr>
            <a:xfrm>
              <a:off x="762000" y="5334000"/>
              <a:ext cx="114300" cy="11430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994410" y="5318760"/>
              <a:ext cx="25884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舞台: MINT GROVE · 容量 3000</a:t>
              </a:r>
            </a:p>
          </p:txBody>
        </p:sp>
        <p:sp>
          <p:nvSpPr>
            <p:cNvPr id="52" name="Ellipse 52"/>
            <p:cNvSpPr/>
            <p:nvPr/>
          </p:nvSpPr>
          <p:spPr>
            <a:xfrm>
              <a:off x="762000" y="5676900"/>
              <a:ext cx="114300" cy="11430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994410" y="5661660"/>
              <a:ext cx="256079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主场日: </a:t>
              </a:r>
              <a:r>
                <a:rPr lang="zh-CN" sz="1200" b="1" dirty="0">
                  <a:solidFill>
                    <a:srgbClr val="00C896"/>
                  </a:solidFill>
                  <a:latin typeface="Arial"/>
                  <a:ea typeface="Microsoft YaHei"/>
                  <a:cs typeface="Arial"/>
                </a:rPr>
                <a:t>Day 4 · 7.21</a:t>
              </a:r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黄昏专场</a:t>
              </a:r>
            </a:p>
          </p:txBody>
        </p:sp>
        <p:sp>
          <p:nvSpPr>
            <p:cNvPr id="54" name="Ellipse 54"/>
            <p:cNvSpPr/>
            <p:nvPr/>
          </p:nvSpPr>
          <p:spPr>
            <a:xfrm>
              <a:off x="762000" y="6019800"/>
              <a:ext cx="114300" cy="114300"/>
            </a:xfrm>
            <a:prstGeom prst="ellipse">
              <a:avLst/>
            </a:prstGeom>
            <a:solidFill>
              <a:srgbClr val="00C896"/>
            </a:solidFill>
            <a:ln w="19050">
              <a:solidFill>
                <a:srgbClr val="1A1A2E"/>
              </a:solidFill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994410" y="6004560"/>
              <a:ext cx="260680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头牌: MINT FOLK + 14 组创作人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6286500" y="4095750"/>
            <a:ext cx="5334000" cy="2286000"/>
            <a:chOff x="6286500" y="4095750"/>
            <a:chExt cx="5334000" cy="2286000"/>
          </a:xfrm>
        </p:grpSpPr>
        <p:sp>
          <p:nvSpPr>
            <p:cNvPr id="57" name="Rectangle 57"/>
            <p:cNvSpPr/>
            <p:nvPr/>
          </p:nvSpPr>
          <p:spPr>
            <a:xfrm>
              <a:off x="6286500" y="4095750"/>
              <a:ext cx="5334000" cy="2286000"/>
            </a:xfrm>
            <a:prstGeom prst="roundRect">
              <a:avLst>
                <a:gd name="adj" fmla="val 5833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58" name="Freeform 58"/>
            <p:cNvSpPr/>
            <p:nvPr/>
          </p:nvSpPr>
          <p:spPr>
            <a:xfrm>
              <a:off x="6286500" y="4095750"/>
              <a:ext cx="5334000" cy="571500"/>
            </a:xfrm>
            <a:custGeom>
              <a:avLst/>
              <a:gdLst/>
              <a:ahLst/>
              <a:cxnLst/>
              <a:rect l="l" t="t" r="r" b="b"/>
              <a:pathLst>
                <a:path w="5334000" h="571500">
                  <a:moveTo>
                    <a:pt x="38100" y="0"/>
                  </a:moveTo>
                  <a:lnTo>
                    <a:pt x="5295900" y="0"/>
                  </a:lnTo>
                  <a:cubicBezTo>
                    <a:pt x="5312002" y="8768"/>
                    <a:pt x="5325232" y="21998"/>
                    <a:pt x="5334000" y="38100"/>
                  </a:cubicBezTo>
                  <a:lnTo>
                    <a:pt x="5334000" y="571500"/>
                  </a:lnTo>
                  <a:lnTo>
                    <a:pt x="0" y="571500"/>
                  </a:lnTo>
                  <a:lnTo>
                    <a:pt x="0" y="38100"/>
                  </a:lnTo>
                  <a:cubicBezTo>
                    <a:pt x="8768" y="21998"/>
                    <a:pt x="21998" y="8768"/>
                    <a:pt x="38100" y="0"/>
                  </a:cubicBezTo>
                  <a:close/>
                </a:path>
              </a:pathLst>
            </a:custGeom>
            <a:solidFill>
              <a:srgbClr val="FFD93D"/>
            </a:solidFill>
            <a:ln>
              <a:noFill/>
            </a:ln>
          </p:spPr>
        </p:sp>
        <p:sp>
          <p:nvSpPr>
            <p:cNvPr id="59" name="Freeform 59"/>
            <p:cNvSpPr/>
            <p:nvPr/>
          </p:nvSpPr>
          <p:spPr>
            <a:xfrm>
              <a:off x="6438900" y="4212431"/>
              <a:ext cx="321469" cy="300038"/>
            </a:xfrm>
            <a:custGeom>
              <a:avLst/>
              <a:gdLst/>
              <a:ahLst/>
              <a:cxnLst/>
              <a:rect l="l" t="t" r="r" b="b"/>
              <a:pathLst>
                <a:path w="321469" h="300038">
                  <a:moveTo>
                    <a:pt x="321469" y="0"/>
                  </a:moveTo>
                  <a:lnTo>
                    <a:pt x="85725" y="0"/>
                  </a:lnTo>
                  <a:lnTo>
                    <a:pt x="85725" y="171450"/>
                  </a:lnTo>
                  <a:lnTo>
                    <a:pt x="64294" y="171450"/>
                  </a:lnTo>
                  <a:cubicBezTo>
                    <a:pt x="28785" y="171450"/>
                    <a:pt x="0" y="200234"/>
                    <a:pt x="0" y="235744"/>
                  </a:cubicBezTo>
                  <a:cubicBezTo>
                    <a:pt x="0" y="271253"/>
                    <a:pt x="28785" y="300038"/>
                    <a:pt x="64294" y="300038"/>
                  </a:cubicBezTo>
                  <a:cubicBezTo>
                    <a:pt x="99802" y="300038"/>
                    <a:pt x="128588" y="271253"/>
                    <a:pt x="128588" y="235744"/>
                  </a:cubicBezTo>
                  <a:lnTo>
                    <a:pt x="128588" y="85725"/>
                  </a:lnTo>
                  <a:lnTo>
                    <a:pt x="278606" y="85725"/>
                  </a:lnTo>
                  <a:lnTo>
                    <a:pt x="278606" y="171450"/>
                  </a:lnTo>
                  <a:lnTo>
                    <a:pt x="257175" y="171450"/>
                  </a:lnTo>
                  <a:cubicBezTo>
                    <a:pt x="221666" y="171450"/>
                    <a:pt x="192881" y="200234"/>
                    <a:pt x="192881" y="235744"/>
                  </a:cubicBezTo>
                  <a:cubicBezTo>
                    <a:pt x="192881" y="271253"/>
                    <a:pt x="221666" y="300038"/>
                    <a:pt x="257175" y="300038"/>
                  </a:cubicBezTo>
                  <a:cubicBezTo>
                    <a:pt x="292684" y="300038"/>
                    <a:pt x="321469" y="271253"/>
                    <a:pt x="321469" y="235744"/>
                  </a:cubicBezTo>
                  <a:lnTo>
                    <a:pt x="321469" y="0"/>
                  </a:lnTo>
                  <a:close/>
                </a:path>
              </a:pathLst>
            </a:custGeom>
            <a:solidFill>
              <a:srgbClr val="1A1A2E"/>
            </a:solidFill>
            <a:ln>
              <a:noFill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6850380" y="4231005"/>
              <a:ext cx="2114398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HIPHOP · 嘻哈</a:t>
              </a:r>
            </a:p>
          </p:txBody>
        </p:sp>
        <p:sp>
          <p:nvSpPr>
            <p:cNvPr id="61" name="Rectangle 61"/>
            <p:cNvSpPr/>
            <p:nvPr/>
          </p:nvSpPr>
          <p:spPr>
            <a:xfrm>
              <a:off x="10144125" y="4229100"/>
              <a:ext cx="1333500" cy="266700"/>
            </a:xfrm>
            <a:prstGeom prst="roundRect">
              <a:avLst>
                <a:gd name="adj" fmla="val 50000"/>
              </a:avLst>
            </a:prstGeom>
            <a:solidFill>
              <a:srgbClr val="FFF8EE"/>
            </a:solidFill>
            <a:ln w="19050">
              <a:solidFill>
                <a:srgbClr val="1A1A2E"/>
              </a:solidFill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10488241" y="4304824"/>
              <a:ext cx="64526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6B4A"/>
                  </a:solidFill>
                  <a:latin typeface="Impact"/>
                  <a:ea typeface="Microsoft YaHei"/>
                  <a:cs typeface="Impact"/>
                </a:rPr>
                <a:t>10 组艺人</a:t>
              </a:r>
            </a:p>
          </p:txBody>
        </p:sp>
        <p:sp>
          <p:nvSpPr>
            <p:cNvPr id="63" name="Ellipse 63"/>
            <p:cNvSpPr/>
            <p:nvPr/>
          </p:nvSpPr>
          <p:spPr>
            <a:xfrm>
              <a:off x="6477000" y="4991100"/>
              <a:ext cx="114300" cy="11430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6709410" y="4975860"/>
              <a:ext cx="226635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关键词: </a:t>
              </a:r>
              <a:r>
                <a:rPr lang="zh-CN" sz="1200" b="1" dirty="0">
                  <a:solidFill>
                    <a:srgbClr val="FF6B4A"/>
                  </a:solidFill>
                  <a:latin typeface="Arial"/>
                  <a:ea typeface="Microsoft YaHei"/>
                  <a:cs typeface="Arial"/>
                </a:rPr>
                <a:t>街头 · 节拍 · 态度</a:t>
              </a:r>
            </a:p>
          </p:txBody>
        </p:sp>
        <p:sp>
          <p:nvSpPr>
            <p:cNvPr id="65" name="Ellipse 65"/>
            <p:cNvSpPr/>
            <p:nvPr/>
          </p:nvSpPr>
          <p:spPr>
            <a:xfrm>
              <a:off x="6477000" y="5334000"/>
              <a:ext cx="114300" cy="11430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6709410" y="5318760"/>
              <a:ext cx="287363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舞台: YELLOW BLOCK · 容量 7000</a:t>
              </a:r>
            </a:p>
          </p:txBody>
        </p:sp>
        <p:sp>
          <p:nvSpPr>
            <p:cNvPr id="67" name="Ellipse 67"/>
            <p:cNvSpPr/>
            <p:nvPr/>
          </p:nvSpPr>
          <p:spPr>
            <a:xfrm>
              <a:off x="6477000" y="5676900"/>
              <a:ext cx="114300" cy="11430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6709410" y="5661660"/>
              <a:ext cx="260680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主场日: </a:t>
              </a:r>
              <a:r>
                <a:rPr lang="zh-CN" sz="1200" b="1" dirty="0">
                  <a:solidFill>
                    <a:srgbClr val="FF6B4A"/>
                  </a:solidFill>
                  <a:latin typeface="Arial"/>
                  <a:ea typeface="Microsoft YaHei"/>
                  <a:cs typeface="Arial"/>
                </a:rPr>
                <a:t>Day 5 · 7.22</a:t>
              </a:r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 午夜炸场</a:t>
              </a:r>
            </a:p>
          </p:txBody>
        </p:sp>
        <p:sp>
          <p:nvSpPr>
            <p:cNvPr id="69" name="Ellipse 69"/>
            <p:cNvSpPr/>
            <p:nvPr/>
          </p:nvSpPr>
          <p:spPr>
            <a:xfrm>
              <a:off x="6477000" y="6019800"/>
              <a:ext cx="114300" cy="114300"/>
            </a:xfrm>
            <a:prstGeom prst="ellipse">
              <a:avLst/>
            </a:prstGeom>
            <a:solidFill>
              <a:srgbClr val="FFD93D"/>
            </a:solidFill>
            <a:ln w="19050">
              <a:solidFill>
                <a:srgbClr val="1A1A2E"/>
              </a:solidFill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6709410" y="6004560"/>
              <a:ext cx="311286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头牌: YELLOW HUSTLE + 9 组 rapper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560070" y="6554152"/>
            <a:ext cx="11073765" cy="213360"/>
            <a:chOff x="560070" y="6554152"/>
            <a:chExt cx="11073765" cy="213360"/>
          </a:xfrm>
        </p:grpSpPr>
        <p:sp>
          <p:nvSpPr>
            <p:cNvPr id="72" name="TextBox 72"/>
            <p:cNvSpPr txBox="1"/>
            <p:nvPr/>
          </p:nvSpPr>
          <p:spPr>
            <a:xfrm>
              <a:off x="560070" y="6570345"/>
              <a:ext cx="3093744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第五阵营 CROSSOVER · 见 Day 6 · 7.23 跨界之夜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11108003" y="6554152"/>
              <a:ext cx="5258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07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3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4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6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4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4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56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71500" y="476250"/>
            <a:ext cx="1714500" cy="471488"/>
            <a:chOff x="571500" y="476250"/>
            <a:chExt cx="1714500" cy="471488"/>
          </a:xfrm>
        </p:grpSpPr>
        <p:sp>
          <p:nvSpPr>
            <p:cNvPr id="3" name="Rectangle 3"/>
            <p:cNvSpPr/>
            <p:nvPr/>
          </p:nvSpPr>
          <p:spPr>
            <a:xfrm>
              <a:off x="571500" y="476250"/>
              <a:ext cx="1714500" cy="457200"/>
            </a:xfrm>
            <a:prstGeom prst="rect">
              <a:avLst/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4" name="Rectangle 4"/>
            <p:cNvSpPr/>
            <p:nvPr/>
          </p:nvSpPr>
          <p:spPr>
            <a:xfrm>
              <a:off x="571500" y="476250"/>
              <a:ext cx="133350" cy="457200"/>
            </a:xfrm>
            <a:prstGeom prst="rect">
              <a:avLst/>
            </a:prstGeom>
            <a:solidFill>
              <a:srgbClr val="00C896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855345" y="612458"/>
              <a:ext cx="88956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FFF8EE"/>
                  </a:solidFill>
                  <a:latin typeface="Impact"/>
                  <a:ea typeface="Microsoft YaHei"/>
                  <a:cs typeface="Impact"/>
                </a:rPr>
                <a:t>CH · 03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23198" y="800100"/>
            <a:ext cx="6745605" cy="2438400"/>
            <a:chOff x="2723198" y="800100"/>
            <a:chExt cx="6745605" cy="2438400"/>
          </a:xfrm>
        </p:grpSpPr>
        <p:sp>
          <p:nvSpPr>
            <p:cNvPr id="7" name="TextBox 7"/>
            <p:cNvSpPr txBox="1"/>
            <p:nvPr/>
          </p:nvSpPr>
          <p:spPr>
            <a:xfrm>
              <a:off x="2723198" y="800100"/>
              <a:ext cx="6745605" cy="2438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WHERE.</a:t>
              </a:r>
            </a:p>
          </p:txBody>
        </p:sp>
        <p:sp>
          <p:nvSpPr>
            <p:cNvPr id="8" name="Rectangle 8"/>
            <p:cNvSpPr/>
            <p:nvPr/>
          </p:nvSpPr>
          <p:spPr>
            <a:xfrm>
              <a:off x="3810000" y="2286000"/>
              <a:ext cx="4572000" cy="133350"/>
            </a:xfrm>
            <a:prstGeom prst="rect">
              <a:avLst/>
            </a:prstGeom>
            <a:solidFill>
              <a:srgbClr val="00C896"/>
            </a:solidFill>
            <a:ln>
              <a:noFill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524000" y="2762250"/>
            <a:ext cx="9144000" cy="762000"/>
            <a:chOff x="1524000" y="2762250"/>
            <a:chExt cx="9144000" cy="762000"/>
          </a:xfrm>
        </p:grpSpPr>
        <p:sp>
          <p:nvSpPr>
            <p:cNvPr id="10" name="Rectangle 10"/>
            <p:cNvSpPr/>
            <p:nvPr/>
          </p:nvSpPr>
          <p:spPr>
            <a:xfrm>
              <a:off x="1524000" y="2762250"/>
              <a:ext cx="9144000" cy="762000"/>
            </a:xfrm>
            <a:prstGeom prst="roundRect">
              <a:avLst>
                <a:gd name="adj" fmla="val 15000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3806027" y="3047048"/>
              <a:ext cx="4579946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9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 xml:space="preserve">椰岛大草原 · </a:t>
              </a:r>
              <a:r>
                <a:rPr lang="zh-CN" sz="1950" b="1" dirty="0">
                  <a:solidFill>
                    <a:srgbClr val="00C896"/>
                  </a:solidFill>
                  <a:latin typeface="Arial"/>
                  <a:ea typeface="Microsoft YaHei"/>
                  <a:cs typeface="Arial"/>
                </a:rPr>
                <a:t>一座为夏天造的城市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71500" y="4095750"/>
            <a:ext cx="2286000" cy="742950"/>
            <a:chOff x="571500" y="4095750"/>
            <a:chExt cx="2286000" cy="742950"/>
          </a:xfrm>
        </p:grpSpPr>
        <p:sp>
          <p:nvSpPr>
            <p:cNvPr id="13" name="Rectangle 13"/>
            <p:cNvSpPr/>
            <p:nvPr/>
          </p:nvSpPr>
          <p:spPr>
            <a:xfrm>
              <a:off x="571500" y="4095750"/>
              <a:ext cx="2286000" cy="742950"/>
            </a:xfrm>
            <a:prstGeom prst="roundRect">
              <a:avLst>
                <a:gd name="adj" fmla="val 15385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14" name="Rectangle 14"/>
            <p:cNvSpPr/>
            <p:nvPr/>
          </p:nvSpPr>
          <p:spPr>
            <a:xfrm>
              <a:off x="571500" y="4095750"/>
              <a:ext cx="133350" cy="74295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15" name="Freeform 15"/>
            <p:cNvSpPr/>
            <p:nvPr/>
          </p:nvSpPr>
          <p:spPr>
            <a:xfrm>
              <a:off x="852488" y="4248150"/>
              <a:ext cx="200025" cy="266700"/>
            </a:xfrm>
            <a:custGeom>
              <a:avLst/>
              <a:gdLst/>
              <a:ahLst/>
              <a:cxnLst/>
              <a:rect l="l" t="t" r="r" b="b"/>
              <a:pathLst>
                <a:path w="200025" h="266700">
                  <a:moveTo>
                    <a:pt x="22985" y="170415"/>
                  </a:moveTo>
                  <a:lnTo>
                    <a:pt x="100012" y="266700"/>
                  </a:lnTo>
                  <a:lnTo>
                    <a:pt x="177040" y="170415"/>
                  </a:lnTo>
                  <a:cubicBezTo>
                    <a:pt x="191919" y="151817"/>
                    <a:pt x="200025" y="128708"/>
                    <a:pt x="200025" y="104891"/>
                  </a:cubicBezTo>
                  <a:lnTo>
                    <a:pt x="200025" y="100012"/>
                  </a:lnTo>
                  <a:cubicBezTo>
                    <a:pt x="200025" y="44777"/>
                    <a:pt x="155248" y="0"/>
                    <a:pt x="100012" y="0"/>
                  </a:cubicBezTo>
                  <a:cubicBezTo>
                    <a:pt x="44777" y="0"/>
                    <a:pt x="0" y="44777"/>
                    <a:pt x="0" y="100012"/>
                  </a:cubicBezTo>
                  <a:lnTo>
                    <a:pt x="0" y="104891"/>
                  </a:lnTo>
                  <a:cubicBezTo>
                    <a:pt x="0" y="128708"/>
                    <a:pt x="8106" y="151817"/>
                    <a:pt x="22985" y="170415"/>
                  </a:cubicBezTo>
                  <a:close/>
                  <a:moveTo>
                    <a:pt x="100012" y="133350"/>
                  </a:moveTo>
                  <a:cubicBezTo>
                    <a:pt x="118424" y="133350"/>
                    <a:pt x="133350" y="118424"/>
                    <a:pt x="133350" y="100012"/>
                  </a:cubicBezTo>
                  <a:cubicBezTo>
                    <a:pt x="133350" y="81601"/>
                    <a:pt x="118424" y="66675"/>
                    <a:pt x="100012" y="66675"/>
                  </a:cubicBezTo>
                  <a:cubicBezTo>
                    <a:pt x="81601" y="66675"/>
                    <a:pt x="66675" y="81601"/>
                    <a:pt x="66675" y="100012"/>
                  </a:cubicBezTo>
                  <a:cubicBezTo>
                    <a:pt x="66675" y="118424"/>
                    <a:pt x="81601" y="133350"/>
                    <a:pt x="100012" y="133350"/>
                  </a:cubicBez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8715" y="4334828"/>
              <a:ext cx="97668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VENUE · 场地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05815" y="4592002"/>
              <a:ext cx="16368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椰岛大草原 · CocoBay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000375" y="4095750"/>
            <a:ext cx="2286000" cy="742950"/>
            <a:chOff x="3000375" y="4095750"/>
            <a:chExt cx="2286000" cy="742950"/>
          </a:xfrm>
        </p:grpSpPr>
        <p:sp>
          <p:nvSpPr>
            <p:cNvPr id="19" name="Rectangle 19"/>
            <p:cNvSpPr/>
            <p:nvPr/>
          </p:nvSpPr>
          <p:spPr>
            <a:xfrm>
              <a:off x="3000375" y="4095750"/>
              <a:ext cx="2286000" cy="742950"/>
            </a:xfrm>
            <a:prstGeom prst="roundRect">
              <a:avLst>
                <a:gd name="adj" fmla="val 15385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20" name="Rectangle 20"/>
            <p:cNvSpPr/>
            <p:nvPr/>
          </p:nvSpPr>
          <p:spPr>
            <a:xfrm>
              <a:off x="3000375" y="4095750"/>
              <a:ext cx="133350" cy="742950"/>
            </a:xfrm>
            <a:prstGeom prst="rect">
              <a:avLst/>
            </a:prstGeom>
            <a:solidFill>
              <a:srgbClr val="00B8D9"/>
            </a:solidFill>
            <a:ln>
              <a:noFill/>
            </a:ln>
          </p:spPr>
        </p:sp>
        <p:grpSp>
          <p:nvGrpSpPr>
            <p:cNvPr id="26" name="Group 26"/>
            <p:cNvGrpSpPr/>
            <p:nvPr/>
          </p:nvGrpSpPr>
          <p:grpSpPr>
            <a:xfrm>
              <a:off x="3248025" y="4248150"/>
              <a:ext cx="266701" cy="266700"/>
              <a:chOff x="3248025" y="4248150"/>
              <a:chExt cx="266701" cy="2667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381375" y="4248150"/>
                <a:ext cx="116681" cy="116681"/>
              </a:xfrm>
              <a:custGeom>
                <a:avLst/>
                <a:gdLst/>
                <a:ahLst/>
                <a:cxnLst/>
                <a:rect l="l" t="t" r="r" b="b"/>
                <a:pathLst>
                  <a:path w="116681" h="116681">
                    <a:moveTo>
                      <a:pt x="0" y="50006"/>
                    </a:moveTo>
                    <a:lnTo>
                      <a:pt x="41672" y="41672"/>
                    </a:lnTo>
                    <a:lnTo>
                      <a:pt x="50006" y="0"/>
                    </a:lnTo>
                    <a:lnTo>
                      <a:pt x="66675" y="0"/>
                    </a:lnTo>
                    <a:lnTo>
                      <a:pt x="75009" y="41672"/>
                    </a:lnTo>
                    <a:lnTo>
                      <a:pt x="116681" y="50006"/>
                    </a:lnTo>
                    <a:lnTo>
                      <a:pt x="116681" y="66675"/>
                    </a:lnTo>
                    <a:lnTo>
                      <a:pt x="75009" y="75009"/>
                    </a:lnTo>
                    <a:lnTo>
                      <a:pt x="66675" y="116681"/>
                    </a:lnTo>
                    <a:lnTo>
                      <a:pt x="50006" y="116681"/>
                    </a:lnTo>
                    <a:lnTo>
                      <a:pt x="41672" y="75009"/>
                    </a:lnTo>
                    <a:lnTo>
                      <a:pt x="0" y="66675"/>
                    </a:lnTo>
                    <a:lnTo>
                      <a:pt x="0" y="50006"/>
                    </a:lnTo>
                    <a:close/>
                  </a:path>
                </a:pathLst>
              </a:custGeom>
              <a:solidFill>
                <a:srgbClr val="00B8D9"/>
              </a:solidFill>
              <a:ln>
                <a:noFill/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3248025" y="4331494"/>
                <a:ext cx="183356" cy="183356"/>
              </a:xfrm>
              <a:custGeom>
                <a:avLst/>
                <a:gdLst/>
                <a:ahLst/>
                <a:cxnLst/>
                <a:rect l="l" t="t" r="r" b="b"/>
                <a:pathLst>
                  <a:path w="183356" h="183356">
                    <a:moveTo>
                      <a:pt x="0" y="100012"/>
                    </a:moveTo>
                    <a:lnTo>
                      <a:pt x="0" y="83344"/>
                    </a:lnTo>
                    <a:lnTo>
                      <a:pt x="66675" y="66675"/>
                    </a:lnTo>
                    <a:lnTo>
                      <a:pt x="83344" y="0"/>
                    </a:lnTo>
                    <a:lnTo>
                      <a:pt x="100012" y="0"/>
                    </a:lnTo>
                    <a:lnTo>
                      <a:pt x="116681" y="66675"/>
                    </a:lnTo>
                    <a:lnTo>
                      <a:pt x="183356" y="83344"/>
                    </a:lnTo>
                    <a:lnTo>
                      <a:pt x="183356" y="100012"/>
                    </a:lnTo>
                    <a:lnTo>
                      <a:pt x="116681" y="116681"/>
                    </a:lnTo>
                    <a:lnTo>
                      <a:pt x="100012" y="183356"/>
                    </a:lnTo>
                    <a:lnTo>
                      <a:pt x="83344" y="183356"/>
                    </a:lnTo>
                    <a:lnTo>
                      <a:pt x="66675" y="116681"/>
                    </a:lnTo>
                    <a:lnTo>
                      <a:pt x="0" y="100012"/>
                    </a:lnTo>
                    <a:close/>
                  </a:path>
                </a:pathLst>
              </a:custGeom>
              <a:solidFill>
                <a:srgbClr val="00B8D9"/>
              </a:solidFill>
              <a:ln>
                <a:noFill/>
              </a:ln>
            </p:spPr>
          </p:sp>
          <p:sp>
            <p:nvSpPr>
              <p:cNvPr id="23" name="Freeform 23"/>
              <p:cNvSpPr/>
              <p:nvPr/>
            </p:nvSpPr>
            <p:spPr>
              <a:xfrm>
                <a:off x="3264694" y="4256484"/>
                <a:ext cx="50006" cy="50006"/>
              </a:xfrm>
              <a:custGeom>
                <a:avLst/>
                <a:gdLst/>
                <a:ahLst/>
                <a:cxnLst/>
                <a:rect l="l" t="t" r="r" b="b"/>
                <a:pathLst>
                  <a:path w="50006" h="50006">
                    <a:moveTo>
                      <a:pt x="0" y="25003"/>
                    </a:moveTo>
                    <a:lnTo>
                      <a:pt x="25003" y="0"/>
                    </a:lnTo>
                    <a:lnTo>
                      <a:pt x="50006" y="25003"/>
                    </a:lnTo>
                    <a:lnTo>
                      <a:pt x="25003" y="50006"/>
                    </a:lnTo>
                    <a:lnTo>
                      <a:pt x="0" y="25003"/>
                    </a:lnTo>
                    <a:close/>
                  </a:path>
                </a:pathLst>
              </a:custGeom>
              <a:solidFill>
                <a:srgbClr val="00B8D9"/>
              </a:solidFill>
              <a:ln>
                <a:noFill/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3431381" y="4448175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>
                    <a:moveTo>
                      <a:pt x="66675" y="33338"/>
                    </a:moveTo>
                    <a:lnTo>
                      <a:pt x="33338" y="0"/>
                    </a:lnTo>
                    <a:lnTo>
                      <a:pt x="0" y="33338"/>
                    </a:lnTo>
                    <a:lnTo>
                      <a:pt x="33338" y="66675"/>
                    </a:lnTo>
                    <a:lnTo>
                      <a:pt x="66675" y="33338"/>
                    </a:lnTo>
                    <a:close/>
                  </a:path>
                </a:pathLst>
              </a:custGeom>
              <a:solidFill>
                <a:srgbClr val="00B8D9"/>
              </a:solidFill>
              <a:ln>
                <a:noFill/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481388" y="4381500"/>
                <a:ext cx="333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33338" h="33338">
                    <a:moveTo>
                      <a:pt x="16669" y="33338"/>
                    </a:moveTo>
                    <a:cubicBezTo>
                      <a:pt x="25875" y="33338"/>
                      <a:pt x="33338" y="25875"/>
                      <a:pt x="33338" y="16669"/>
                    </a:cubicBezTo>
                    <a:cubicBezTo>
                      <a:pt x="33338" y="7463"/>
                      <a:pt x="25875" y="0"/>
                      <a:pt x="16669" y="0"/>
                    </a:cubicBezTo>
                    <a:cubicBezTo>
                      <a:pt x="7463" y="0"/>
                      <a:pt x="0" y="7463"/>
                      <a:pt x="0" y="16669"/>
                    </a:cubicBezTo>
                    <a:cubicBezTo>
                      <a:pt x="0" y="25875"/>
                      <a:pt x="7463" y="33338"/>
                      <a:pt x="16669" y="33338"/>
                    </a:cubicBezTo>
                    <a:close/>
                  </a:path>
                </a:pathLst>
              </a:custGeom>
              <a:solidFill>
                <a:srgbClr val="00B8D9"/>
              </a:solidFill>
              <a:ln>
                <a:noFill/>
              </a:ln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3577590" y="4334828"/>
              <a:ext cx="88812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AREA · 占地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234690" y="4592002"/>
              <a:ext cx="174958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120 公顷 · 5 大舞台环抱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429250" y="4095750"/>
            <a:ext cx="2286000" cy="742950"/>
            <a:chOff x="5429250" y="4095750"/>
            <a:chExt cx="2286000" cy="742950"/>
          </a:xfrm>
        </p:grpSpPr>
        <p:sp>
          <p:nvSpPr>
            <p:cNvPr id="30" name="Rectangle 30"/>
            <p:cNvSpPr/>
            <p:nvPr/>
          </p:nvSpPr>
          <p:spPr>
            <a:xfrm>
              <a:off x="5429250" y="4095750"/>
              <a:ext cx="2286000" cy="742950"/>
            </a:xfrm>
            <a:prstGeom prst="roundRect">
              <a:avLst>
                <a:gd name="adj" fmla="val 15385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31" name="Rectangle 31"/>
            <p:cNvSpPr/>
            <p:nvPr/>
          </p:nvSpPr>
          <p:spPr>
            <a:xfrm>
              <a:off x="5429250" y="4095750"/>
              <a:ext cx="133350" cy="74295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  <p:grpSp>
          <p:nvGrpSpPr>
            <p:cNvPr id="34" name="Group 34"/>
            <p:cNvGrpSpPr/>
            <p:nvPr/>
          </p:nvGrpSpPr>
          <p:grpSpPr>
            <a:xfrm>
              <a:off x="5693569" y="4248150"/>
              <a:ext cx="233362" cy="250031"/>
              <a:chOff x="5693569" y="4248150"/>
              <a:chExt cx="233362" cy="25003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5693569" y="4248150"/>
                <a:ext cx="233362" cy="83344"/>
              </a:xfrm>
              <a:custGeom>
                <a:avLst/>
                <a:gdLst/>
                <a:ahLst/>
                <a:cxnLst/>
                <a:rect l="l" t="t" r="r" b="b"/>
                <a:pathLst>
                  <a:path w="233362" h="83344">
                    <a:moveTo>
                      <a:pt x="83344" y="0"/>
                    </a:moveTo>
                    <a:lnTo>
                      <a:pt x="33338" y="0"/>
                    </a:lnTo>
                    <a:lnTo>
                      <a:pt x="33338" y="33338"/>
                    </a:lnTo>
                    <a:lnTo>
                      <a:pt x="0" y="33338"/>
                    </a:lnTo>
                    <a:lnTo>
                      <a:pt x="0" y="83344"/>
                    </a:lnTo>
                    <a:lnTo>
                      <a:pt x="233362" y="83344"/>
                    </a:lnTo>
                    <a:lnTo>
                      <a:pt x="233362" y="33338"/>
                    </a:lnTo>
                    <a:lnTo>
                      <a:pt x="200025" y="33338"/>
                    </a:lnTo>
                    <a:lnTo>
                      <a:pt x="200025" y="0"/>
                    </a:lnTo>
                    <a:lnTo>
                      <a:pt x="150019" y="0"/>
                    </a:lnTo>
                    <a:lnTo>
                      <a:pt x="150019" y="33338"/>
                    </a:lnTo>
                    <a:lnTo>
                      <a:pt x="83344" y="33338"/>
                    </a:lnTo>
                    <a:lnTo>
                      <a:pt x="83344" y="0"/>
                    </a:lnTo>
                    <a:close/>
                  </a:path>
                </a:pathLst>
              </a:custGeom>
              <a:solidFill>
                <a:srgbClr val="FFD93D"/>
              </a:solidFill>
              <a:ln>
                <a:noFill/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5693569" y="4364831"/>
                <a:ext cx="233362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233362" h="133350">
                    <a:moveTo>
                      <a:pt x="233362" y="0"/>
                    </a:moveTo>
                    <a:lnTo>
                      <a:pt x="0" y="0"/>
                    </a:lnTo>
                    <a:lnTo>
                      <a:pt x="0" y="133350"/>
                    </a:lnTo>
                    <a:lnTo>
                      <a:pt x="233362" y="133350"/>
                    </a:lnTo>
                    <a:lnTo>
                      <a:pt x="233362" y="0"/>
                    </a:lnTo>
                    <a:close/>
                  </a:path>
                </a:pathLst>
              </a:custGeom>
              <a:solidFill>
                <a:srgbClr val="FFD93D"/>
              </a:solidFill>
              <a:ln>
                <a:noFill/>
              </a:ln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6006465" y="4334828"/>
              <a:ext cx="9203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WHEN · 日期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663565" y="4592002"/>
              <a:ext cx="18059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2026.7.18 — 7.24 · 7 天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858125" y="4095750"/>
            <a:ext cx="2286000" cy="742950"/>
            <a:chOff x="7858125" y="4095750"/>
            <a:chExt cx="2286000" cy="742950"/>
          </a:xfrm>
        </p:grpSpPr>
        <p:sp>
          <p:nvSpPr>
            <p:cNvPr id="38" name="Rectangle 38"/>
            <p:cNvSpPr/>
            <p:nvPr/>
          </p:nvSpPr>
          <p:spPr>
            <a:xfrm>
              <a:off x="7858125" y="4095750"/>
              <a:ext cx="2286000" cy="742950"/>
            </a:xfrm>
            <a:prstGeom prst="roundRect">
              <a:avLst>
                <a:gd name="adj" fmla="val 15385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39" name="Rectangle 39"/>
            <p:cNvSpPr/>
            <p:nvPr/>
          </p:nvSpPr>
          <p:spPr>
            <a:xfrm>
              <a:off x="7858125" y="4095750"/>
              <a:ext cx="133350" cy="742950"/>
            </a:xfrm>
            <a:prstGeom prst="rect">
              <a:avLst/>
            </a:prstGeom>
            <a:solidFill>
              <a:srgbClr val="00C896"/>
            </a:solidFill>
            <a:ln>
              <a:noFill/>
            </a:ln>
          </p:spPr>
        </p:sp>
        <p:sp>
          <p:nvSpPr>
            <p:cNvPr id="40" name="Freeform 40"/>
            <p:cNvSpPr/>
            <p:nvPr/>
          </p:nvSpPr>
          <p:spPr>
            <a:xfrm>
              <a:off x="8105775" y="4281488"/>
              <a:ext cx="266700" cy="200025"/>
            </a:xfrm>
            <a:custGeom>
              <a:avLst/>
              <a:gdLst/>
              <a:ahLst/>
              <a:cxnLst/>
              <a:rect l="l" t="t" r="r" b="b"/>
              <a:pathLst>
                <a:path w="266700" h="200025">
                  <a:moveTo>
                    <a:pt x="133350" y="66675"/>
                  </a:moveTo>
                  <a:lnTo>
                    <a:pt x="133350" y="0"/>
                  </a:lnTo>
                  <a:lnTo>
                    <a:pt x="166688" y="0"/>
                  </a:lnTo>
                  <a:lnTo>
                    <a:pt x="266700" y="100012"/>
                  </a:lnTo>
                  <a:lnTo>
                    <a:pt x="166688" y="200025"/>
                  </a:lnTo>
                  <a:lnTo>
                    <a:pt x="133350" y="200025"/>
                  </a:lnTo>
                  <a:lnTo>
                    <a:pt x="133350" y="133350"/>
                  </a:lnTo>
                  <a:lnTo>
                    <a:pt x="0" y="133350"/>
                  </a:lnTo>
                  <a:lnTo>
                    <a:pt x="0" y="66675"/>
                  </a:lnTo>
                  <a:lnTo>
                    <a:pt x="133350" y="66675"/>
                  </a:lnTo>
                  <a:close/>
                </a:path>
              </a:pathLst>
            </a:custGeom>
            <a:solidFill>
              <a:srgbClr val="00C896"/>
            </a:solidFill>
            <a:ln>
              <a:noFill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8435340" y="4334828"/>
              <a:ext cx="10652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ACCESS · 交通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092440" y="4592002"/>
              <a:ext cx="183009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1A2E"/>
                  </a:solidFill>
                  <a:latin typeface="Arial"/>
                  <a:ea typeface="Microsoft YaHei"/>
                  <a:cs typeface="Arial"/>
                </a:rPr>
                <a:t>机场 30 km · 高铁 15 min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334625" y="5143500"/>
            <a:ext cx="1285875" cy="1157288"/>
            <a:chOff x="10334625" y="5143500"/>
            <a:chExt cx="1285875" cy="1157288"/>
          </a:xfrm>
        </p:grpSpPr>
        <p:sp>
          <p:nvSpPr>
            <p:cNvPr id="44" name="Rectangle 44"/>
            <p:cNvSpPr/>
            <p:nvPr/>
          </p:nvSpPr>
          <p:spPr>
            <a:xfrm>
              <a:off x="10334625" y="5143500"/>
              <a:ext cx="1285875" cy="1143000"/>
            </a:xfrm>
            <a:prstGeom prst="roundRect">
              <a:avLst>
                <a:gd name="adj" fmla="val 10000"/>
              </a:avLst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10461811" y="5203508"/>
              <a:ext cx="1021978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3150" b="1" dirty="0">
                  <a:solidFill>
                    <a:srgbClr val="FFD93D"/>
                  </a:solidFill>
                  <a:latin typeface="Impact"/>
                  <a:ea typeface="Microsoft YaHei"/>
                  <a:cs typeface="Impact"/>
                </a:rPr>
                <a:t>7.18</a:t>
              </a:r>
            </a:p>
          </p:txBody>
        </p:sp>
        <p:sp>
          <p:nvSpPr>
            <p:cNvPr id="46" name="Line 46"/>
            <p:cNvSpPr/>
            <p:nvPr/>
          </p:nvSpPr>
          <p:spPr>
            <a:xfrm>
              <a:off x="10477500" y="5667375"/>
              <a:ext cx="1000125" cy="9525"/>
            </a:xfrm>
            <a:custGeom>
              <a:avLst/>
              <a:gdLst/>
              <a:ahLst/>
              <a:cxnLst/>
              <a:rect l="l" t="t" r="r" b="b"/>
              <a:pathLst>
                <a:path w="1000125" h="9525">
                  <a:moveTo>
                    <a:pt x="0" y="0"/>
                  </a:moveTo>
                  <a:lnTo>
                    <a:pt x="1000125" y="0"/>
                  </a:lnTo>
                </a:path>
              </a:pathLst>
            </a:custGeom>
            <a:noFill/>
            <a:ln w="19050">
              <a:solidFill>
                <a:srgbClr val="FFF8EE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10401429" y="5660708"/>
              <a:ext cx="1142743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3150" b="1" dirty="0">
                  <a:solidFill>
                    <a:srgbClr val="FF3DA5"/>
                  </a:solidFill>
                  <a:latin typeface="Impact"/>
                  <a:ea typeface="Microsoft YaHei"/>
                  <a:cs typeface="Impact"/>
                </a:rPr>
                <a:t>7.24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0287000" y="571500"/>
            <a:ext cx="1238250" cy="476250"/>
            <a:chOff x="10287000" y="571500"/>
            <a:chExt cx="1238250" cy="476250"/>
          </a:xfrm>
        </p:grpSpPr>
        <p:sp>
          <p:nvSpPr>
            <p:cNvPr id="49" name="Freeform 49"/>
            <p:cNvSpPr/>
            <p:nvPr/>
          </p:nvSpPr>
          <p:spPr>
            <a:xfrm>
              <a:off x="10287000" y="571500"/>
              <a:ext cx="857250" cy="190500"/>
            </a:xfrm>
            <a:custGeom>
              <a:avLst/>
              <a:gdLst/>
              <a:ahLst/>
              <a:cxnLst/>
              <a:rect l="l" t="t" r="r" b="b"/>
              <a:pathLst>
                <a:path w="857250" h="190500">
                  <a:moveTo>
                    <a:pt x="0" y="190500"/>
                  </a:moveTo>
                  <a:lnTo>
                    <a:pt x="285750" y="0"/>
                  </a:lnTo>
                  <a:lnTo>
                    <a:pt x="285750" y="190500"/>
                  </a:lnTo>
                  <a:lnTo>
                    <a:pt x="571500" y="0"/>
                  </a:lnTo>
                  <a:lnTo>
                    <a:pt x="571500" y="190500"/>
                  </a:lnTo>
                  <a:lnTo>
                    <a:pt x="857250" y="0"/>
                  </a:lnTo>
                </a:path>
              </a:pathLst>
            </a:custGeom>
            <a:noFill/>
            <a:ln w="38100" cap="rnd">
              <a:solidFill>
                <a:srgbClr val="FF3DA5"/>
              </a:solidFill>
            </a:ln>
          </p:spPr>
        </p:sp>
        <p:sp>
          <p:nvSpPr>
            <p:cNvPr id="50" name="Ellipse 50"/>
            <p:cNvSpPr/>
            <p:nvPr/>
          </p:nvSpPr>
          <p:spPr>
            <a:xfrm>
              <a:off x="11334750" y="857250"/>
              <a:ext cx="190500" cy="190500"/>
            </a:xfrm>
            <a:prstGeom prst="ellipse">
              <a:avLst/>
            </a:prstGeom>
            <a:solidFill>
              <a:srgbClr val="FFD93D"/>
            </a:solidFill>
            <a:ln w="28575">
              <a:solidFill>
                <a:srgbClr val="1A1A2E"/>
              </a:solidFill>
            </a:ln>
          </p:spPr>
        </p:sp>
      </p:grpSp>
      <p:sp>
        <p:nvSpPr>
          <p:cNvPr id="52" name="TextBox 52"/>
          <p:cNvSpPr txBox="1"/>
          <p:nvPr/>
        </p:nvSpPr>
        <p:spPr>
          <a:xfrm>
            <a:off x="10077474" y="6554152"/>
            <a:ext cx="155636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b="1" dirty="0">
                <a:solidFill>
                  <a:srgbClr val="1A1A2E"/>
                </a:solidFill>
                <a:latin typeface="Impact"/>
                <a:ea typeface="Microsoft YaHei"/>
                <a:cs typeface="Impact"/>
              </a:rPr>
              <a:t>08 / 14 · SUGAR RUSH</a:t>
            </a:r>
          </a:p>
        </p:txBody>
      </p:sp>
    </p:spTree>
  </p:cSld>
  <p:clrMapOvr>
    <a:masterClrMapping/>
  </p:clrMapOvr>
  <p:transition xmlns:p14="http://schemas.microsoft.com/office/powerpoint/2010/main" p14:dur="4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11" dur="6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3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4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4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2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8" grpId="0"/>
      <p:bldP spid="29" grpId="0"/>
      <p:bldP spid="37" grpId="0"/>
      <p:bldP spid="43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E"/>
          </a:solidFill>
          <a:ln>
            <a:noFill/>
          </a:ln>
        </p:spPr>
      </p:sp>
      <p:grpSp>
        <p:nvGrpSpPr>
          <p:cNvPr id="6" name="Group 6"/>
          <p:cNvGrpSpPr/>
          <p:nvPr/>
        </p:nvGrpSpPr>
        <p:grpSpPr>
          <a:xfrm>
            <a:off x="571500" y="516255"/>
            <a:ext cx="6017781" cy="802957"/>
            <a:chOff x="571500" y="516255"/>
            <a:chExt cx="6017781" cy="802957"/>
          </a:xfrm>
        </p:grpSpPr>
        <p:sp>
          <p:nvSpPr>
            <p:cNvPr id="3" name="Rectangle 3"/>
            <p:cNvSpPr/>
            <p:nvPr/>
          </p:nvSpPr>
          <p:spPr>
            <a:xfrm>
              <a:off x="571500" y="523875"/>
              <a:ext cx="133350" cy="57150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811530" y="516255"/>
              <a:ext cx="5777751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5 STAGES, ONE WORLD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40105" y="1044892"/>
              <a:ext cx="336740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中央 SUGAR DOME · 四个分舞台辐射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29000" y="1333500"/>
            <a:ext cx="5334000" cy="5334000"/>
            <a:chOff x="3429000" y="1333500"/>
            <a:chExt cx="5334000" cy="5334000"/>
          </a:xfrm>
        </p:grpSpPr>
        <p:sp>
          <p:nvSpPr>
            <p:cNvPr id="7" name="Ellipse 7"/>
            <p:cNvSpPr/>
            <p:nvPr/>
          </p:nvSpPr>
          <p:spPr>
            <a:xfrm>
              <a:off x="3429000" y="1333500"/>
              <a:ext cx="5334000" cy="5334000"/>
            </a:xfrm>
            <a:prstGeom prst="ellipse">
              <a:avLst/>
            </a:prstGeom>
            <a:noFill/>
            <a:ln w="14288">
              <a:solidFill>
                <a:srgbClr val="1A1A2E">
                  <a:alpha val="25000"/>
                </a:srgbClr>
              </a:solidFill>
              <a:custDash>
                <a:ds d="200000" sp="533333"/>
              </a:custDash>
            </a:ln>
          </p:spPr>
        </p:sp>
        <p:sp>
          <p:nvSpPr>
            <p:cNvPr id="8" name="Ellipse 8"/>
            <p:cNvSpPr/>
            <p:nvPr/>
          </p:nvSpPr>
          <p:spPr>
            <a:xfrm>
              <a:off x="4381500" y="2286000"/>
              <a:ext cx="3429000" cy="3429000"/>
            </a:xfrm>
            <a:prstGeom prst="ellipse">
              <a:avLst/>
            </a:prstGeom>
            <a:noFill/>
            <a:ln w="14288">
              <a:solidFill>
                <a:srgbClr val="1A1A2E">
                  <a:alpha val="35000"/>
                </a:srgbClr>
              </a:solidFill>
              <a:custDash>
                <a:ds d="200000" sp="533333"/>
              </a:custDash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2667000" y="2667000"/>
            <a:ext cx="6858000" cy="2667000"/>
            <a:chOff x="2667000" y="2667000"/>
            <a:chExt cx="6858000" cy="2667000"/>
          </a:xfrm>
        </p:grpSpPr>
        <p:sp>
          <p:nvSpPr>
            <p:cNvPr id="10" name="Line 10"/>
            <p:cNvSpPr/>
            <p:nvPr/>
          </p:nvSpPr>
          <p:spPr>
            <a:xfrm>
              <a:off x="2667000" y="2667000"/>
              <a:ext cx="3429000" cy="1333500"/>
            </a:xfrm>
            <a:custGeom>
              <a:avLst/>
              <a:gdLst/>
              <a:ahLst/>
              <a:cxnLst/>
              <a:rect l="l" t="t" r="r" b="b"/>
              <a:pathLst>
                <a:path w="3429000" h="1333500">
                  <a:moveTo>
                    <a:pt x="3429000" y="133350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3DA5"/>
              </a:solidFill>
              <a:custDash>
                <a:ds d="200000" sp="200000"/>
              </a:custDash>
            </a:ln>
          </p:spPr>
        </p:sp>
        <p:sp>
          <p:nvSpPr>
            <p:cNvPr id="11" name="Line 11"/>
            <p:cNvSpPr/>
            <p:nvPr/>
          </p:nvSpPr>
          <p:spPr>
            <a:xfrm>
              <a:off x="6096000" y="2667000"/>
              <a:ext cx="3429000" cy="1333500"/>
            </a:xfrm>
            <a:custGeom>
              <a:avLst/>
              <a:gdLst/>
              <a:ahLst/>
              <a:cxnLst/>
              <a:rect l="l" t="t" r="r" b="b"/>
              <a:pathLst>
                <a:path w="3429000" h="1333500">
                  <a:moveTo>
                    <a:pt x="0" y="1333500"/>
                  </a:moveTo>
                  <a:lnTo>
                    <a:pt x="3429000" y="0"/>
                  </a:lnTo>
                </a:path>
              </a:pathLst>
            </a:custGeom>
            <a:noFill/>
            <a:ln w="28575">
              <a:solidFill>
                <a:srgbClr val="00B8D9"/>
              </a:solidFill>
              <a:custDash>
                <a:ds d="200000" sp="200000"/>
              </a:custDash>
            </a:ln>
          </p:spPr>
        </p:sp>
        <p:sp>
          <p:nvSpPr>
            <p:cNvPr id="12" name="Line 12"/>
            <p:cNvSpPr/>
            <p:nvPr/>
          </p:nvSpPr>
          <p:spPr>
            <a:xfrm>
              <a:off x="2667000" y="4000500"/>
              <a:ext cx="3429000" cy="1333500"/>
            </a:xfrm>
            <a:custGeom>
              <a:avLst/>
              <a:gdLst/>
              <a:ahLst/>
              <a:cxnLst/>
              <a:rect l="l" t="t" r="r" b="b"/>
              <a:pathLst>
                <a:path w="3429000" h="1333500">
                  <a:moveTo>
                    <a:pt x="3429000" y="0"/>
                  </a:moveTo>
                  <a:lnTo>
                    <a:pt x="0" y="1333500"/>
                  </a:lnTo>
                </a:path>
              </a:pathLst>
            </a:custGeom>
            <a:noFill/>
            <a:ln w="28575">
              <a:solidFill>
                <a:srgbClr val="00C896"/>
              </a:solidFill>
              <a:custDash>
                <a:ds d="200000" sp="200000"/>
              </a:custDash>
            </a:ln>
          </p:spPr>
        </p:sp>
        <p:sp>
          <p:nvSpPr>
            <p:cNvPr id="13" name="Line 13"/>
            <p:cNvSpPr/>
            <p:nvPr/>
          </p:nvSpPr>
          <p:spPr>
            <a:xfrm>
              <a:off x="6096000" y="4000500"/>
              <a:ext cx="3429000" cy="1333500"/>
            </a:xfrm>
            <a:custGeom>
              <a:avLst/>
              <a:gdLst/>
              <a:ahLst/>
              <a:cxnLst/>
              <a:rect l="l" t="t" r="r" b="b"/>
              <a:pathLst>
                <a:path w="3429000" h="1333500">
                  <a:moveTo>
                    <a:pt x="0" y="0"/>
                  </a:moveTo>
                  <a:lnTo>
                    <a:pt x="3429000" y="1333500"/>
                  </a:lnTo>
                </a:path>
              </a:pathLst>
            </a:custGeom>
            <a:noFill/>
            <a:ln w="28575">
              <a:solidFill>
                <a:srgbClr val="FFD93D"/>
              </a:solidFill>
              <a:custDash>
                <a:ds d="200000" sp="200000"/>
              </a:custDash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5048250" y="2952750"/>
            <a:ext cx="2095500" cy="2095500"/>
            <a:chOff x="5048250" y="2952750"/>
            <a:chExt cx="2095500" cy="2095500"/>
          </a:xfrm>
        </p:grpSpPr>
        <p:sp>
          <p:nvSpPr>
            <p:cNvPr id="15" name="Ellipse 15"/>
            <p:cNvSpPr/>
            <p:nvPr/>
          </p:nvSpPr>
          <p:spPr>
            <a:xfrm>
              <a:off x="5048250" y="2952750"/>
              <a:ext cx="2095500" cy="2095500"/>
            </a:xfrm>
            <a:prstGeom prst="ellipse">
              <a:avLst/>
            </a:prstGeom>
            <a:solidFill>
              <a:srgbClr val="FF3DA5"/>
            </a:solidFill>
            <a:ln w="47625">
              <a:solidFill>
                <a:srgbClr val="1A1A2E"/>
              </a:solidFill>
            </a:ln>
          </p:spPr>
        </p:sp>
        <p:sp>
          <p:nvSpPr>
            <p:cNvPr id="16" name="Ellipse 16"/>
            <p:cNvSpPr/>
            <p:nvPr/>
          </p:nvSpPr>
          <p:spPr>
            <a:xfrm>
              <a:off x="5238750" y="3143250"/>
              <a:ext cx="1714500" cy="1714500"/>
            </a:xfrm>
            <a:prstGeom prst="ellipse">
              <a:avLst/>
            </a:prstGeom>
            <a:solidFill>
              <a:srgbClr val="FFF8EE"/>
            </a:solidFill>
            <a:ln w="28575">
              <a:solidFill>
                <a:srgbClr val="1A1A2E"/>
              </a:solidFill>
            </a:ln>
          </p:spPr>
        </p:sp>
        <p:sp>
          <p:nvSpPr>
            <p:cNvPr id="17" name="Freeform 17"/>
            <p:cNvSpPr/>
            <p:nvPr/>
          </p:nvSpPr>
          <p:spPr>
            <a:xfrm>
              <a:off x="5867400" y="3438525"/>
              <a:ext cx="428625" cy="400050"/>
            </a:xfrm>
            <a:custGeom>
              <a:avLst/>
              <a:gdLst/>
              <a:ahLst/>
              <a:cxnLst/>
              <a:rect l="l" t="t" r="r" b="b"/>
              <a:pathLst>
                <a:path w="428625" h="400050">
                  <a:moveTo>
                    <a:pt x="428625" y="0"/>
                  </a:moveTo>
                  <a:lnTo>
                    <a:pt x="114300" y="0"/>
                  </a:lnTo>
                  <a:lnTo>
                    <a:pt x="114300" y="228600"/>
                  </a:lnTo>
                  <a:lnTo>
                    <a:pt x="85725" y="228600"/>
                  </a:lnTo>
                  <a:cubicBezTo>
                    <a:pt x="38381" y="228600"/>
                    <a:pt x="0" y="266979"/>
                    <a:pt x="0" y="314325"/>
                  </a:cubicBezTo>
                  <a:cubicBezTo>
                    <a:pt x="0" y="361671"/>
                    <a:pt x="38381" y="400050"/>
                    <a:pt x="85725" y="400050"/>
                  </a:cubicBezTo>
                  <a:cubicBezTo>
                    <a:pt x="133069" y="400050"/>
                    <a:pt x="171450" y="361671"/>
                    <a:pt x="171450" y="314325"/>
                  </a:cubicBezTo>
                  <a:lnTo>
                    <a:pt x="171450" y="114300"/>
                  </a:lnTo>
                  <a:lnTo>
                    <a:pt x="371475" y="114300"/>
                  </a:lnTo>
                  <a:lnTo>
                    <a:pt x="371475" y="228600"/>
                  </a:lnTo>
                  <a:lnTo>
                    <a:pt x="342900" y="228600"/>
                  </a:lnTo>
                  <a:cubicBezTo>
                    <a:pt x="295554" y="228600"/>
                    <a:pt x="257175" y="266979"/>
                    <a:pt x="257175" y="314325"/>
                  </a:cubicBezTo>
                  <a:cubicBezTo>
                    <a:pt x="257175" y="361671"/>
                    <a:pt x="295554" y="400050"/>
                    <a:pt x="342900" y="400050"/>
                  </a:cubicBezTo>
                  <a:cubicBezTo>
                    <a:pt x="390246" y="400050"/>
                    <a:pt x="428625" y="361671"/>
                    <a:pt x="428625" y="314325"/>
                  </a:cubicBezTo>
                  <a:lnTo>
                    <a:pt x="428625" y="0"/>
                  </a:ln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5660059" y="3885248"/>
              <a:ext cx="871883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9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SUGAR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682486" y="4170998"/>
              <a:ext cx="827027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9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DOME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608410" y="4551045"/>
              <a:ext cx="97517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FF3DA5"/>
                  </a:solidFill>
                  <a:latin typeface="Arial"/>
                  <a:ea typeface="Microsoft YaHei"/>
                  <a:cs typeface="Arial"/>
                </a:rPr>
                <a:t>主舞台 · 30000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2500" y="1905000"/>
            <a:ext cx="2667000" cy="1143000"/>
            <a:chOff x="952500" y="1905000"/>
            <a:chExt cx="2667000" cy="1143000"/>
          </a:xfrm>
        </p:grpSpPr>
        <p:sp>
          <p:nvSpPr>
            <p:cNvPr id="22" name="Rectangle 22"/>
            <p:cNvSpPr/>
            <p:nvPr/>
          </p:nvSpPr>
          <p:spPr>
            <a:xfrm>
              <a:off x="952500" y="1905000"/>
              <a:ext cx="2667000" cy="1143000"/>
            </a:xfrm>
            <a:prstGeom prst="roundRect">
              <a:avLst>
                <a:gd name="adj" fmla="val 11667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23" name="Rectangle 23"/>
            <p:cNvSpPr/>
            <p:nvPr/>
          </p:nvSpPr>
          <p:spPr>
            <a:xfrm>
              <a:off x="952500" y="1905000"/>
              <a:ext cx="2667000" cy="323850"/>
            </a:xfrm>
            <a:prstGeom prst="rect">
              <a:avLst/>
            </a:prstGeom>
            <a:solidFill>
              <a:srgbClr val="FF3DA5"/>
            </a:solidFill>
            <a:ln>
              <a:noFill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396651" y="1994535"/>
              <a:ext cx="177869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CHERRY STAGE · 摇滚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81100" y="2362200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33350" y="133350"/>
                  </a:moveTo>
                  <a:lnTo>
                    <a:pt x="152400" y="0"/>
                  </a:lnTo>
                  <a:lnTo>
                    <a:pt x="114300" y="0"/>
                  </a:lnTo>
                  <a:lnTo>
                    <a:pt x="0" y="133350"/>
                  </a:lnTo>
                  <a:lnTo>
                    <a:pt x="0" y="171450"/>
                  </a:lnTo>
                  <a:lnTo>
                    <a:pt x="95250" y="171450"/>
                  </a:lnTo>
                  <a:lnTo>
                    <a:pt x="76200" y="304800"/>
                  </a:lnTo>
                  <a:lnTo>
                    <a:pt x="114300" y="304800"/>
                  </a:lnTo>
                  <a:lnTo>
                    <a:pt x="228600" y="171450"/>
                  </a:lnTo>
                  <a:lnTo>
                    <a:pt x="228600" y="133350"/>
                  </a:lnTo>
                  <a:lnTo>
                    <a:pt x="133350" y="133350"/>
                  </a:lnTo>
                  <a:close/>
                </a:path>
              </a:pathLst>
            </a:custGeom>
            <a:solidFill>
              <a:srgbClr val="FF3DA5"/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1493520" y="2312670"/>
              <a:ext cx="1073086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5,000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11618" y="2656999"/>
              <a:ext cx="124334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观众容量 · 西北区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512570" y="2836545"/>
              <a:ext cx="139613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Day 2 主场 · 全程户外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572500" y="1905000"/>
            <a:ext cx="2667000" cy="1143000"/>
            <a:chOff x="8572500" y="1905000"/>
            <a:chExt cx="2667000" cy="1143000"/>
          </a:xfrm>
        </p:grpSpPr>
        <p:sp>
          <p:nvSpPr>
            <p:cNvPr id="30" name="Rectangle 30"/>
            <p:cNvSpPr/>
            <p:nvPr/>
          </p:nvSpPr>
          <p:spPr>
            <a:xfrm>
              <a:off x="8572500" y="1905000"/>
              <a:ext cx="2667000" cy="1143000"/>
            </a:xfrm>
            <a:prstGeom prst="roundRect">
              <a:avLst>
                <a:gd name="adj" fmla="val 11667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31" name="Rectangle 31"/>
            <p:cNvSpPr/>
            <p:nvPr/>
          </p:nvSpPr>
          <p:spPr>
            <a:xfrm>
              <a:off x="8572500" y="1905000"/>
              <a:ext cx="2667000" cy="323850"/>
            </a:xfrm>
            <a:prstGeom prst="rect">
              <a:avLst/>
            </a:prstGeom>
            <a:solidFill>
              <a:srgbClr val="00B8D9"/>
            </a:solidFill>
            <a:ln>
              <a:noFill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9173070" y="1994535"/>
              <a:ext cx="146585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NEON GRID · 电子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8782050" y="2362200"/>
              <a:ext cx="266700" cy="285750"/>
            </a:xfrm>
            <a:custGeom>
              <a:avLst/>
              <a:gdLst/>
              <a:ahLst/>
              <a:cxnLst/>
              <a:rect l="l" t="t" r="r" b="b"/>
              <a:pathLst>
                <a:path w="266700" h="285750">
                  <a:moveTo>
                    <a:pt x="38100" y="133350"/>
                  </a:moveTo>
                  <a:cubicBezTo>
                    <a:pt x="38100" y="80745"/>
                    <a:pt x="80745" y="38100"/>
                    <a:pt x="133350" y="38100"/>
                  </a:cubicBezTo>
                  <a:cubicBezTo>
                    <a:pt x="185955" y="38100"/>
                    <a:pt x="228600" y="80745"/>
                    <a:pt x="228600" y="133350"/>
                  </a:cubicBezTo>
                  <a:lnTo>
                    <a:pt x="228600" y="152400"/>
                  </a:lnTo>
                  <a:lnTo>
                    <a:pt x="171450" y="152400"/>
                  </a:lnTo>
                  <a:lnTo>
                    <a:pt x="171450" y="285750"/>
                  </a:lnTo>
                  <a:lnTo>
                    <a:pt x="209550" y="285750"/>
                  </a:lnTo>
                  <a:cubicBezTo>
                    <a:pt x="241114" y="285750"/>
                    <a:pt x="266700" y="260164"/>
                    <a:pt x="266700" y="228600"/>
                  </a:cubicBezTo>
                  <a:lnTo>
                    <a:pt x="266700" y="133350"/>
                  </a:lnTo>
                  <a:cubicBezTo>
                    <a:pt x="266700" y="59703"/>
                    <a:pt x="206997" y="0"/>
                    <a:pt x="133350" y="0"/>
                  </a:cubicBezTo>
                  <a:cubicBezTo>
                    <a:pt x="59703" y="0"/>
                    <a:pt x="0" y="59703"/>
                    <a:pt x="0" y="133350"/>
                  </a:cubicBezTo>
                  <a:lnTo>
                    <a:pt x="0" y="228600"/>
                  </a:lnTo>
                  <a:cubicBezTo>
                    <a:pt x="0" y="260164"/>
                    <a:pt x="25587" y="285750"/>
                    <a:pt x="57150" y="285750"/>
                  </a:cubicBezTo>
                  <a:lnTo>
                    <a:pt x="95250" y="285750"/>
                  </a:lnTo>
                  <a:lnTo>
                    <a:pt x="95250" y="152400"/>
                  </a:lnTo>
                  <a:lnTo>
                    <a:pt x="38100" y="152400"/>
                  </a:lnTo>
                  <a:lnTo>
                    <a:pt x="38100" y="133350"/>
                  </a:lnTo>
                  <a:close/>
                </a:path>
              </a:pathLst>
            </a:custGeom>
            <a:solidFill>
              <a:srgbClr val="00B8D9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9113520" y="2312670"/>
              <a:ext cx="1073086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5,000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131618" y="2656999"/>
              <a:ext cx="124334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观众容量 · 东北区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9132570" y="2836545"/>
              <a:ext cx="139613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Day 3 主场 · 半室内棚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52500" y="5143500"/>
            <a:ext cx="2667000" cy="1143000"/>
            <a:chOff x="952500" y="5143500"/>
            <a:chExt cx="2667000" cy="1143000"/>
          </a:xfrm>
        </p:grpSpPr>
        <p:sp>
          <p:nvSpPr>
            <p:cNvPr id="38" name="Rectangle 38"/>
            <p:cNvSpPr/>
            <p:nvPr/>
          </p:nvSpPr>
          <p:spPr>
            <a:xfrm>
              <a:off x="952500" y="5143500"/>
              <a:ext cx="2667000" cy="1143000"/>
            </a:xfrm>
            <a:prstGeom prst="roundRect">
              <a:avLst>
                <a:gd name="adj" fmla="val 11667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39" name="Rectangle 39"/>
            <p:cNvSpPr/>
            <p:nvPr/>
          </p:nvSpPr>
          <p:spPr>
            <a:xfrm>
              <a:off x="952500" y="5143500"/>
              <a:ext cx="2667000" cy="323850"/>
            </a:xfrm>
            <a:prstGeom prst="rect">
              <a:avLst/>
            </a:prstGeom>
            <a:solidFill>
              <a:srgbClr val="00C896"/>
            </a:solidFill>
            <a:ln>
              <a:noFill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1484062" y="5233035"/>
              <a:ext cx="160387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MINT GROVE · 民谣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1143000" y="5619750"/>
              <a:ext cx="304800" cy="266700"/>
            </a:xfrm>
            <a:custGeom>
              <a:avLst/>
              <a:gdLst/>
              <a:ahLst/>
              <a:cxnLst/>
              <a:rect l="l" t="t" r="r" b="b"/>
              <a:pathLst>
                <a:path w="304800" h="266700">
                  <a:moveTo>
                    <a:pt x="23672" y="137972"/>
                  </a:moveTo>
                  <a:lnTo>
                    <a:pt x="152400" y="266700"/>
                  </a:lnTo>
                  <a:lnTo>
                    <a:pt x="281128" y="137972"/>
                  </a:lnTo>
                  <a:cubicBezTo>
                    <a:pt x="296285" y="122815"/>
                    <a:pt x="304800" y="102258"/>
                    <a:pt x="304800" y="80822"/>
                  </a:cubicBezTo>
                  <a:lnTo>
                    <a:pt x="304800" y="77197"/>
                  </a:lnTo>
                  <a:cubicBezTo>
                    <a:pt x="304800" y="34562"/>
                    <a:pt x="270238" y="0"/>
                    <a:pt x="227604" y="0"/>
                  </a:cubicBezTo>
                  <a:cubicBezTo>
                    <a:pt x="204151" y="0"/>
                    <a:pt x="181972" y="10660"/>
                    <a:pt x="167322" y="28972"/>
                  </a:cubicBezTo>
                  <a:lnTo>
                    <a:pt x="152400" y="47625"/>
                  </a:lnTo>
                  <a:lnTo>
                    <a:pt x="137478" y="28972"/>
                  </a:lnTo>
                  <a:cubicBezTo>
                    <a:pt x="122828" y="10660"/>
                    <a:pt x="100648" y="0"/>
                    <a:pt x="77197" y="0"/>
                  </a:cubicBezTo>
                  <a:cubicBezTo>
                    <a:pt x="34562" y="0"/>
                    <a:pt x="0" y="34562"/>
                    <a:pt x="0" y="77197"/>
                  </a:cubicBezTo>
                  <a:lnTo>
                    <a:pt x="0" y="80822"/>
                  </a:lnTo>
                  <a:cubicBezTo>
                    <a:pt x="0" y="102258"/>
                    <a:pt x="8515" y="122815"/>
                    <a:pt x="23672" y="137972"/>
                  </a:cubicBezTo>
                  <a:close/>
                </a:path>
              </a:pathLst>
            </a:custGeom>
            <a:solidFill>
              <a:srgbClr val="00C896"/>
            </a:solidFill>
            <a:ln>
              <a:noFill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1493520" y="5551170"/>
              <a:ext cx="1073086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3,000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511618" y="5895499"/>
              <a:ext cx="124334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观众容量 · 西南区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512570" y="6075045"/>
              <a:ext cx="139613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Day 4 主场 · 椰林环抱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572500" y="5143500"/>
            <a:ext cx="2667000" cy="1143000"/>
            <a:chOff x="8572500" y="5143500"/>
            <a:chExt cx="2667000" cy="1143000"/>
          </a:xfrm>
        </p:grpSpPr>
        <p:sp>
          <p:nvSpPr>
            <p:cNvPr id="46" name="Rectangle 46"/>
            <p:cNvSpPr/>
            <p:nvPr/>
          </p:nvSpPr>
          <p:spPr>
            <a:xfrm>
              <a:off x="8572500" y="5143500"/>
              <a:ext cx="2667000" cy="1143000"/>
            </a:xfrm>
            <a:prstGeom prst="roundRect">
              <a:avLst>
                <a:gd name="adj" fmla="val 11667"/>
              </a:avLst>
            </a:prstGeom>
            <a:solidFill>
              <a:srgbClr val="FFF8EE"/>
            </a:solidFill>
            <a:ln w="38100">
              <a:solidFill>
                <a:srgbClr val="1A1A2E"/>
              </a:solidFill>
            </a:ln>
          </p:spPr>
        </p:sp>
        <p:sp>
          <p:nvSpPr>
            <p:cNvPr id="47" name="Rectangle 47"/>
            <p:cNvSpPr/>
            <p:nvPr/>
          </p:nvSpPr>
          <p:spPr>
            <a:xfrm>
              <a:off x="8572500" y="5143500"/>
              <a:ext cx="2667000" cy="323850"/>
            </a:xfrm>
            <a:prstGeom prst="rect">
              <a:avLst/>
            </a:prstGeom>
            <a:solidFill>
              <a:srgbClr val="FFD93D"/>
            </a:solidFill>
            <a:ln>
              <a:noFill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8961444" y="5233035"/>
              <a:ext cx="188911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YELLOW BLOCK · 嘻哈</a:t>
              </a:r>
            </a:p>
          </p:txBody>
        </p:sp>
        <p:sp>
          <p:nvSpPr>
            <p:cNvPr id="49" name="Freeform 49"/>
            <p:cNvSpPr/>
            <p:nvPr/>
          </p:nvSpPr>
          <p:spPr>
            <a:xfrm>
              <a:off x="8763000" y="5619750"/>
              <a:ext cx="285750" cy="266700"/>
            </a:xfrm>
            <a:custGeom>
              <a:avLst/>
              <a:gdLst/>
              <a:ahLst/>
              <a:cxnLst/>
              <a:rect l="l" t="t" r="r" b="b"/>
              <a:pathLst>
                <a:path w="285750" h="266700">
                  <a:moveTo>
                    <a:pt x="285750" y="0"/>
                  </a:moveTo>
                  <a:lnTo>
                    <a:pt x="76200" y="0"/>
                  </a:lnTo>
                  <a:lnTo>
                    <a:pt x="76200" y="152400"/>
                  </a:lnTo>
                  <a:lnTo>
                    <a:pt x="57150" y="152400"/>
                  </a:lnTo>
                  <a:cubicBezTo>
                    <a:pt x="25587" y="152400"/>
                    <a:pt x="0" y="177986"/>
                    <a:pt x="0" y="209550"/>
                  </a:cubicBezTo>
                  <a:cubicBezTo>
                    <a:pt x="0" y="241114"/>
                    <a:pt x="25587" y="266700"/>
                    <a:pt x="57150" y="266700"/>
                  </a:cubicBezTo>
                  <a:cubicBezTo>
                    <a:pt x="88713" y="266700"/>
                    <a:pt x="114300" y="241114"/>
                    <a:pt x="114300" y="209550"/>
                  </a:cubicBezTo>
                  <a:lnTo>
                    <a:pt x="114300" y="76200"/>
                  </a:lnTo>
                  <a:lnTo>
                    <a:pt x="247650" y="76200"/>
                  </a:lnTo>
                  <a:lnTo>
                    <a:pt x="247650" y="152400"/>
                  </a:lnTo>
                  <a:lnTo>
                    <a:pt x="228600" y="152400"/>
                  </a:lnTo>
                  <a:cubicBezTo>
                    <a:pt x="197036" y="152400"/>
                    <a:pt x="171450" y="177986"/>
                    <a:pt x="171450" y="209550"/>
                  </a:cubicBezTo>
                  <a:cubicBezTo>
                    <a:pt x="171450" y="241114"/>
                    <a:pt x="197036" y="266700"/>
                    <a:pt x="228600" y="266700"/>
                  </a:cubicBezTo>
                  <a:cubicBezTo>
                    <a:pt x="260164" y="266700"/>
                    <a:pt x="285750" y="241114"/>
                    <a:pt x="285750" y="209550"/>
                  </a:cubicBezTo>
                  <a:lnTo>
                    <a:pt x="285750" y="0"/>
                  </a:lnTo>
                  <a:close/>
                </a:path>
              </a:pathLst>
            </a:custGeom>
            <a:solidFill>
              <a:srgbClr val="FFD93D"/>
            </a:solidFill>
            <a:ln>
              <a:noFill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9113520" y="5551170"/>
              <a:ext cx="1073086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7,000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9131618" y="5895499"/>
              <a:ext cx="124334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观众容量 · 东南区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9132570" y="6075045"/>
              <a:ext cx="139613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Day 5 主场 · 街区氛围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5753100" y="1771650"/>
            <a:ext cx="685800" cy="4324350"/>
            <a:chOff x="5753100" y="1771650"/>
            <a:chExt cx="685800" cy="4324350"/>
          </a:xfrm>
        </p:grpSpPr>
        <p:sp>
          <p:nvSpPr>
            <p:cNvPr id="54" name="Ellipse 54"/>
            <p:cNvSpPr/>
            <p:nvPr/>
          </p:nvSpPr>
          <p:spPr>
            <a:xfrm>
              <a:off x="5962650" y="1771650"/>
              <a:ext cx="266700" cy="266700"/>
            </a:xfrm>
            <a:prstGeom prst="ellipse">
              <a:avLst/>
            </a:prstGeom>
            <a:solidFill>
              <a:srgbClr val="FFD93D"/>
            </a:solidFill>
            <a:ln w="28575">
              <a:solidFill>
                <a:srgbClr val="1A1A2E"/>
              </a:solidFill>
            </a:ln>
          </p:spPr>
        </p:sp>
        <p:sp>
          <p:nvSpPr>
            <p:cNvPr id="55" name="Ellipse 55"/>
            <p:cNvSpPr/>
            <p:nvPr/>
          </p:nvSpPr>
          <p:spPr>
            <a:xfrm>
              <a:off x="5753100" y="2038350"/>
              <a:ext cx="114300" cy="114300"/>
            </a:xfrm>
            <a:prstGeom prst="ellipse">
              <a:avLst/>
            </a:prstGeom>
            <a:solidFill>
              <a:srgbClr val="FF3DA5"/>
            </a:solidFill>
            <a:ln w="19050">
              <a:solidFill>
                <a:srgbClr val="1A1A2E"/>
              </a:solidFill>
            </a:ln>
          </p:spPr>
        </p:sp>
        <p:sp>
          <p:nvSpPr>
            <p:cNvPr id="56" name="Ellipse 56"/>
            <p:cNvSpPr/>
            <p:nvPr/>
          </p:nvSpPr>
          <p:spPr>
            <a:xfrm>
              <a:off x="6324600" y="2038350"/>
              <a:ext cx="114300" cy="114300"/>
            </a:xfrm>
            <a:prstGeom prst="ellipse">
              <a:avLst/>
            </a:prstGeom>
            <a:solidFill>
              <a:srgbClr val="00B8D9"/>
            </a:solidFill>
            <a:ln w="19050">
              <a:solidFill>
                <a:srgbClr val="1A1A2E"/>
              </a:solidFill>
            </a:ln>
          </p:spPr>
        </p:sp>
        <p:sp>
          <p:nvSpPr>
            <p:cNvPr id="57" name="Polygon 57"/>
            <p:cNvSpPr/>
            <p:nvPr/>
          </p:nvSpPr>
          <p:spPr>
            <a:xfrm>
              <a:off x="5905500" y="5810250"/>
              <a:ext cx="381000" cy="285750"/>
            </a:xfrm>
            <a:custGeom>
              <a:avLst/>
              <a:gdLst/>
              <a:ahLst/>
              <a:cxnLst/>
              <a:rect l="l" t="t" r="r" b="b"/>
              <a:pathLst>
                <a:path w="381000" h="285750">
                  <a:moveTo>
                    <a:pt x="190500" y="0"/>
                  </a:moveTo>
                  <a:lnTo>
                    <a:pt x="3810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00C896"/>
            </a:solidFill>
            <a:ln w="28575">
              <a:solidFill>
                <a:srgbClr val="1A1A2E"/>
              </a:solidFill>
            </a:ln>
          </p:spPr>
        </p:sp>
      </p:grpSp>
      <p:grpSp>
        <p:nvGrpSpPr>
          <p:cNvPr id="61" name="Group 61"/>
          <p:cNvGrpSpPr/>
          <p:nvPr/>
        </p:nvGrpSpPr>
        <p:grpSpPr>
          <a:xfrm>
            <a:off x="560070" y="6554152"/>
            <a:ext cx="11073765" cy="213360"/>
            <a:chOff x="560070" y="6554152"/>
            <a:chExt cx="11073765" cy="213360"/>
          </a:xfrm>
        </p:grpSpPr>
        <p:sp>
          <p:nvSpPr>
            <p:cNvPr id="59" name="TextBox 59"/>
            <p:cNvSpPr txBox="1"/>
            <p:nvPr/>
          </p:nvSpPr>
          <p:spPr>
            <a:xfrm>
              <a:off x="560070" y="6570345"/>
              <a:ext cx="313514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5C5C7A"/>
                  </a:solidFill>
                  <a:latin typeface="Arial"/>
                  <a:ea typeface="Microsoft YaHei"/>
                  <a:cs typeface="Arial"/>
                </a:rPr>
                <a:t>5 个舞台跨场地步行最远 600m · 30s shuttle 接驳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1108003" y="6554152"/>
              <a:ext cx="5258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1050" b="1" dirty="0">
                  <a:solidFill>
                    <a:srgbClr val="1A1A2E"/>
                  </a:solidFill>
                  <a:latin typeface="Impact"/>
                  <a:ea typeface="Microsoft YaHei"/>
                  <a:cs typeface="Impact"/>
                </a:rPr>
                <a:t>09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35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image">
                                      <p:cBhvr>
                                        <p:cTn id="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8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1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4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7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29" grpId="0"/>
      <p:bldP spid="37" grpId="0"/>
      <p:bldP spid="45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