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s>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大家好，今天这场 lecture 我们聊一个看起来很冷、其实关系到每一张幻灯片、每一篇文章、每一个网页的话题——网格系统。完整的题目叫"瑞士网格系统：The Grid as a Way of Seeing"。我会带大家从十九世纪末瑞士苏黎世的一所小学校讲起，一直走到屏幕上你今天写的 CSS Grid。整场大约二十五分钟。这本身就是一张瑞士极简风格的封面页——纯白底、几何网格、一枚红圆——它就是接下来要讲的内容的视觉提要。</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这一页我想单独停下来，讲第七条原则——留白即结构。看看背景这张图，整张画面 92% 是纯白，只有一枚红圆和一根极短的黑色水平线。这两个元素之间什么也没有，但你会强烈感觉到张力——红圆在哪里，黑线为什么这么短，为什么是水平的。这种感觉就是留白在工作。留白不是设计师不知道放什么的剩余，留白是信息的载体。瑞士国际主义最深刻的一条是：当你减少元素，剩下的元素就被赋予了重量。The space between is the message。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讲完风格本身，看它的影响。从 1960 年代开始，瑞士理性被输出到四个方向。第一个是企业 VI——IBM 在 Paul Rand 主导下、Knoll、Lufthansa、Olivetti、Braun 这一系列大公司，把瑞士理性变成了一个叫"识别系统"的产业；Müller-Brockmann 本人从 1967 年起任 IBM 顾问。第二个是机场和地铁标识——纽约地铁 1966 年的 Unimark 设计手册、戴高乐机场的 Frutiger 字体、慕尼黑奥运会的 Otl Aicher，公共空间的可读性其实是瑞士理性的直接延伸。第三个是出版业，从瑞士本土的 Du 杂志到 Eye、Domus、Wallpaper，至今仍是文化出版的范本。第四个是设计教育，巴塞尔和苏黎世两条教学路径，通过耶鲁、RISD、Cooper Union 这些学校的瑞士背景教师，一代一代地把这套语法传下去。</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风格从纸面跳到屏幕只用了二十年，但语法没有变。2008 年，Nathan Smith 做了 960 Grid System，12 栏、960 像素宽，第一次把网格语法系统地搬上 Web。2011 年，Twitter 开源了 Bootstrap，同样的 12 栏结构，把模数网格民主化到全球前端开发者手里。2017 年，CSS Grid 在所有主流浏览器获得原生支持，模数网格第一次成为 Web 平台的基础设施。再到 2020 年代，Material Design、苹果的人机界面指南、Adobe Spectrum、Microsoft Fluent，大企业 VI 完成了在屏幕上的延续，从一套规则变成了组件库。一句话——从印刷海报到 CSS Grid，介质变了，但模数、列、留白、数学比例这四件套从未改变。</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把目光投向你今天每天都在用的产品，瑞士血脉到处都是。Apple 是最显眼的继承者，从乔布斯时代的 Keynote 到今天的人机界面指南，极简理性是产品语言的底色。Google 的 Material 设计系统用 8dp 网格加几何字体，把瑞士工程化到了移动端。Spotify 的版面用大字号加网格分块，把音乐变成了视觉故事，是杂志感的延续。Airbnb 的 DLS 设计语言系统用模数 grid 加极简识别，连摄影都走客观纪实路线。IBM 是直系血统——1967 年 Müller-Brockmann 本人就在那里任顾问，Paul Rand 同期接手识别。Lufthansa 的 VI 是 Otl Aicher 1962 年的作品，基本沿用至今六十多年。半个世纪过去，这套语法仍然是当代品牌的默认坐标系。</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让我用穆勒·布罗克曼最常被引用的一句话结束——网格不是限制，是自由的语法。The grid is not a constraint. It is a grammar of freedom. 如果你今天只带走一个东西，希望是这个：当设计师抱怨网格限制创意，他真正抱怨的是自己还没有学会怎么用它；当设计师真正掌握网格，他得到的不是束缚，而是一种可以承载几乎任何内容、任何风格、任何媒介的通用骨架。谢谢大家。</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进入正题之前，先听一段穆勒·布罗克曼在 1981 年写下的话。他说：网格系统是一种辅助工具，不是一种保证。它允许多种用法，每个设计师可以找到适合自己个性的解决方案。但是，必须学会怎样去使用网格——它是一门需要练习的艺术。这句话定下了我们今天的基调。网格不会替你做设计，它只是给你一个可以让你做出好设计的骨架。</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很多人以为瑞士国际主义风格是一夜之间冒出来的几个大师做出来的事情，其实它来自整整六十年的累积。1896 年，柏林的 Berthold 铸字行发行了 Akzidenz-Grotesk，第一款现代意义的商业无衬线字体。1908 年，巴塞尔设计学院完成改革。1918 年，Ernst Keller 进入苏黎世应用艺术学院，奠定"形式跟随内容"的教学原则。1936 年，22 岁的穆勒·布罗克曼在苏黎世开设独立工作室。最后，1957 年，Helvetica 和 Univers 同年问世。理性主义不是凭空而至，它是字体、学校、教学这三条线索半个世纪共同长出来的果实。</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那么这套风格的核心原则是什么？穆勒·布罗克曼总结了八条。第一，客观先于表达——信息传达高于设计师的个人情绪。第二，数学网格为骨架——列、行、间距、模数都从基本单位派生。第三，非对称构图——拒绝古典对称带来的中心权威。第四，无衬线字体。第五，齐左不齐右，字距均匀。第六，客观摄影代替装饰性插画。第七，留白是结构而不是剩余——这一条是整个体系最容易被忽视也最难做到的，我们后面会单独用一页来讲它。第八，可重复、可教学、可规模化。</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这套体系不是一个人做出来的，它是一群人共同建造的。Ernst Keller 在苏黎世奠基；Théo Ballmer 把 De Stijl 的几何引入海报，是桥梁式人物；Max Bill 是包豪斯学生，后来去乌尔姆设计学院当首任校长，把瑞士理性延伸到产品设计；Emil Ruder 是巴塞尔学派核心，他写的 Typographie 至今是字体设计的圣经；Armin Hofmann 是巴塞尔另一根支柱，他的影响一直延续到耶鲁。Müller-Brockmann 是苏黎世学派的核心，我们下一页详细讲他。最后两位是字体设计师：Max Miedinger 在 1957 年和 Hoffmann 一起做出了 Helvetica；同一年，Adrian Frutiger 做出了 Univers。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让我们单独看一下 Müller-Brockmann 这个人。他 1914 年生于瑞士的小镇拉珀斯维尔，距苏黎世大约 40 公里。1936 年，22 岁的他在苏黎世开设独立工作室，做平面、做展览、做摄影三个方向。真正的转折点是 1950 年——他开始为苏黎世音乐厅设计 Musica Viva 系列海报，用圆、弧、线、矩形这些纯几何元素抽象表达音乐结构。这一系列直到今天都还是构成主义海报的教科书。1957 年他成为苏黎世应用艺术学院教授；1958 年和三位同道一起创办了三语并行的 Neue Grafik 期刊，把瑞士理念正式输出到国际设计共同体。1981 年他出版了 Grid Systems in Graphic Design——这本书就是我们今天讲座的底本。1996 年，他在 Unterengstringen 逝世，享年 82 岁。</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讲完了人，讲三款字体。Akzidenz-Grotesk，1896 年由柏林的 Berthold 铸字行发行——这是第一款现代意义的商业无衬线字体，比 Helvetica 早整整六十一年，奠定了无衬线美学全部的基调。Helvetica，1957 年由 Miedinger 和 Hoffmann 设计，它的字面意思就是"瑞士"，取自拉丁文 Helvetia；中性、客观、可读至极，是二十世纪传播范围最广的字体。同样在 1957 年，Adrian Frutiger 做出了 Univers——他第一次用 21 个字重的二维编号系统，把"家族、字重、宽度"这三个维度工程化，是现代字体家族结构的祖先。一年之内，瑞士同时拿出两款决定性字体——这是一个时代的爆发。</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Müller-Brockmann 把网格归纳为四种基本类型。第一种是手稿网格，单栏满版，最古老，书籍正文和长篇散文几乎只能用这一种。第二种是列状网格，多栏并列，列宽、行高、间距全部可以计算，是期刊报纸出版业的语法基础。第三种是模数网格——横列乘以纵行的方格矩阵，海报和目录的利器，也是瑞士国际主义最具识别度的网格类型；右下角这个红色的小方块标记，就是我们今天讲座背景里那张封面图的逻辑。第四种是层级网格，不规则但内部有逻辑，复合排版、杂志专题、网页布局都用它。四种网格的共同前提是一句话：所有距离都是可计算的。</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dirty="0"/>
              <a:t>这一页我们把抽象变具体。挑一个基本单位，比如 16 像素，然后所有其他尺寸都从它派生。安全边距 64 像素等于 4 个 16；列宽 264 像素是 16 的整数倍加八；列间距 32 像素等于 2 个 16；行高 96 像素等于 6 个 16；正文行高 27 像素是 1.5 倍正文字号；标题字号 32 像素等于 2 个 16。一旦这个基本单位确定下来，整个版面就成了一个可以计算的系统。右边这张图就是这场讲座所有内容页用的 4 列 6 行模数网格——红色高亮的两块是图像区，纯白色高亮的是文字区。设计师不再"画"版面，而是"建立系统并按系统落子"。</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99a4b5d2cf39bf7d.png"/>
  <Relationship Id="rId3" Type="http://schemas.openxmlformats.org/officeDocument/2006/relationships/notesSlide" Target="../notesSlides/notesSlide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3d500da3ad4cb9e9.png"/>
  <Relationship Id="rId3" Type="http://schemas.openxmlformats.org/officeDocument/2006/relationships/notesSlide" Target="../notesSlides/notesSlide10.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_5465de678fa6ab68.png"/>
  <Relationship Id="rId3" Type="http://schemas.openxmlformats.org/officeDocument/2006/relationships/notesSlide" Target="../notesSlides/notesSlide14.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pic>
          <p:nvPicPr>
            <p:cNvPr id="3" name="Image 3"/>
            <p:cNvPicPr>
              <a:picLocks noChangeAspect="1"/>
            </p:cNvPicPr>
            <p:nvPr/>
          </p:nvPicPr>
          <p:blipFill>
            <a:blip r:embed="rId2"/>
            <a:stretch>
              <a:fillRect/>
            </a:stretch>
          </p:blipFill>
          <p:spPr>
            <a:xfrm>
              <a:off x="0" y="0"/>
              <a:ext cx="12192000" cy="6858000"/>
            </a:xfrm>
            <a:prstGeom prst="rect">
              <a:avLst/>
            </a:prstGeom>
          </p:spPr>
        </p:pic>
      </p:grpSp>
      <p:grpSp>
        <p:nvGrpSpPr>
          <p:cNvPr id="7" name="Group 7"/>
          <p:cNvGrpSpPr/>
          <p:nvPr/>
        </p:nvGrpSpPr>
        <p:grpSpPr>
          <a:xfrm>
            <a:off x="597218" y="694849"/>
            <a:ext cx="1171075" cy="248126"/>
            <a:chOff x="597218" y="694849"/>
            <a:chExt cx="1171075" cy="248126"/>
          </a:xfrm>
        </p:grpSpPr>
        <p:sp>
          <p:nvSpPr>
            <p:cNvPr id="5" name="TextBox 5"/>
            <p:cNvSpPr txBox="1"/>
            <p:nvPr/>
          </p:nvSpPr>
          <p:spPr>
            <a:xfrm>
              <a:off x="597218" y="694849"/>
              <a:ext cx="117107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A LECTURE · 2026</a:t>
              </a:r>
            </a:p>
          </p:txBody>
        </p:sp>
        <p:sp>
          <p:nvSpPr>
            <p:cNvPr id="6" name="Line 6"/>
            <p:cNvSpPr/>
            <p:nvPr/>
          </p:nvSpPr>
          <p:spPr>
            <a:xfrm>
              <a:off x="609600" y="933450"/>
              <a:ext cx="1104900" cy="9525"/>
            </a:xfrm>
            <a:custGeom>
              <a:avLst/>
              <a:gdLst/>
              <a:ahLst/>
              <a:cxnLst/>
              <a:rect l="l" t="t" r="r" b="b"/>
              <a:pathLst>
                <a:path w="1104900" h="9525">
                  <a:moveTo>
                    <a:pt x="0" y="0"/>
                  </a:moveTo>
                  <a:lnTo>
                    <a:pt x="1104900" y="0"/>
                  </a:lnTo>
                </a:path>
              </a:pathLst>
            </a:custGeom>
            <a:noFill/>
            <a:ln w="9525">
              <a:solidFill>
                <a:srgbClr val="1A1A1A"/>
              </a:solidFill>
            </a:ln>
          </p:spPr>
        </p:sp>
      </p:grpSp>
      <p:grpSp>
        <p:nvGrpSpPr>
          <p:cNvPr id="10" name="Group 10"/>
          <p:cNvGrpSpPr/>
          <p:nvPr/>
        </p:nvGrpSpPr>
        <p:grpSpPr>
          <a:xfrm>
            <a:off x="529590" y="4082415"/>
            <a:ext cx="5517675" cy="1451610"/>
            <a:chOff x="529590" y="4082415"/>
            <a:chExt cx="5517675" cy="1451610"/>
          </a:xfrm>
        </p:grpSpPr>
        <p:sp>
          <p:nvSpPr>
            <p:cNvPr id="8" name="TextBox 8"/>
            <p:cNvSpPr txBox="1"/>
            <p:nvPr/>
          </p:nvSpPr>
          <p:spPr>
            <a:xfrm>
              <a:off x="529590" y="4082415"/>
              <a:ext cx="4024503" cy="1280160"/>
            </a:xfrm>
            <a:prstGeom prst="rect">
              <a:avLst/>
            </a:prstGeom>
            <a:noFill/>
            <a:ln>
              <a:noFill/>
            </a:ln>
          </p:spPr>
          <p:txBody>
            <a:bodyPr wrap="none" lIns="0" tIns="0" rIns="0" bIns="0" anchor="t" anchorCtr="0">
              <a:spAutoFit/>
            </a:bodyPr>
            <a:lstStyle/>
            <a:p>
              <a:pPr algn="l"/>
              <a:r>
                <a:rPr lang="zh-CN" sz="6300" b="1" dirty="0">
                  <a:solidFill>
                    <a:srgbClr val="1A1A1A"/>
                  </a:solidFill>
                  <a:latin typeface="Arial Black"/>
                  <a:ea typeface="Microsoft YaHei"/>
                  <a:cs typeface="Arial Black"/>
                </a:rPr>
                <a:t>网格系统</a:t>
              </a:r>
            </a:p>
          </p:txBody>
        </p:sp>
        <p:sp>
          <p:nvSpPr>
            <p:cNvPr id="9" name="TextBox 9"/>
            <p:cNvSpPr txBox="1"/>
            <p:nvPr/>
          </p:nvSpPr>
          <p:spPr>
            <a:xfrm>
              <a:off x="575310" y="4985385"/>
              <a:ext cx="5471955" cy="548640"/>
            </a:xfrm>
            <a:prstGeom prst="rect">
              <a:avLst/>
            </a:prstGeom>
            <a:noFill/>
            <a:ln>
              <a:noFill/>
            </a:ln>
          </p:spPr>
          <p:txBody>
            <a:bodyPr wrap="none" lIns="0" tIns="0" rIns="0" bIns="0" anchor="t" anchorCtr="0">
              <a:spAutoFit/>
            </a:bodyPr>
            <a:lstStyle/>
            <a:p>
              <a:pPr algn="l"/>
              <a:r>
                <a:rPr lang="zh-CN" sz="2700" b="1" dirty="0">
                  <a:solidFill>
                    <a:srgbClr val="1A1A1A"/>
                  </a:solidFill>
                  <a:latin typeface="Arial Black"/>
                  <a:ea typeface="Microsoft YaHei"/>
                  <a:cs typeface="Arial Black"/>
                </a:rPr>
                <a:t>The Grid as a Way of Seeing</a:t>
              </a:r>
            </a:p>
          </p:txBody>
        </p:sp>
      </p:grpSp>
      <p:grpSp>
        <p:nvGrpSpPr>
          <p:cNvPr id="14" name="Group 14"/>
          <p:cNvGrpSpPr/>
          <p:nvPr/>
        </p:nvGrpSpPr>
        <p:grpSpPr>
          <a:xfrm>
            <a:off x="609600" y="5676900"/>
            <a:ext cx="3912370" cy="492919"/>
            <a:chOff x="609600" y="5676900"/>
            <a:chExt cx="3912370" cy="492919"/>
          </a:xfrm>
        </p:grpSpPr>
        <p:sp>
          <p:nvSpPr>
            <p:cNvPr id="11" name="Line 11"/>
            <p:cNvSpPr/>
            <p:nvPr/>
          </p:nvSpPr>
          <p:spPr>
            <a:xfrm>
              <a:off x="609600" y="5676900"/>
              <a:ext cx="9525" cy="419100"/>
            </a:xfrm>
            <a:custGeom>
              <a:avLst/>
              <a:gdLst/>
              <a:ahLst/>
              <a:cxnLst/>
              <a:rect l="l" t="t" r="r" b="b"/>
              <a:pathLst>
                <a:path w="9525" h="419100">
                  <a:moveTo>
                    <a:pt x="0" y="0"/>
                  </a:moveTo>
                  <a:lnTo>
                    <a:pt x="0" y="419100"/>
                  </a:lnTo>
                </a:path>
              </a:pathLst>
            </a:custGeom>
            <a:noFill/>
            <a:ln w="28575">
              <a:solidFill>
                <a:srgbClr val="D9251D"/>
              </a:solidFill>
            </a:ln>
          </p:spPr>
        </p:sp>
        <p:sp>
          <p:nvSpPr>
            <p:cNvPr id="12" name="TextBox 12"/>
            <p:cNvSpPr txBox="1"/>
            <p:nvPr/>
          </p:nvSpPr>
          <p:spPr>
            <a:xfrm>
              <a:off x="786765" y="5754052"/>
              <a:ext cx="2833021" cy="213360"/>
            </a:xfrm>
            <a:prstGeom prst="rect">
              <a:avLst/>
            </a:prstGeom>
            <a:noFill/>
            <a:ln>
              <a:noFill/>
            </a:ln>
          </p:spPr>
          <p:txBody>
            <a:bodyPr wrap="none" lIns="0" tIns="0" rIns="0" bIns="0" anchor="t" anchorCtr="0">
              <a:spAutoFit/>
            </a:bodyPr>
            <a:lstStyle/>
            <a:p>
              <a:pPr algn="l"/>
              <a:r>
                <a:rPr lang="zh-CN" sz="1050" dirty="0">
                  <a:solidFill>
                    <a:srgbClr val="1A1A1A"/>
                  </a:solidFill>
                  <a:latin typeface="Arial"/>
                  <a:ea typeface="Microsoft YaHei"/>
                  <a:cs typeface="Arial"/>
                </a:rPr>
                <a:t>Swiss International Typographic Style</a:t>
              </a:r>
            </a:p>
          </p:txBody>
        </p:sp>
        <p:sp>
          <p:nvSpPr>
            <p:cNvPr id="13" name="TextBox 13"/>
            <p:cNvSpPr txBox="1"/>
            <p:nvPr/>
          </p:nvSpPr>
          <p:spPr>
            <a:xfrm>
              <a:off x="787718" y="5971699"/>
              <a:ext cx="37342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Müller-Brockmann · Helvetica · Univers · 1896 — Today</a:t>
              </a:r>
            </a:p>
          </p:txBody>
        </p:sp>
      </p:grpSp>
      <p:sp>
        <p:nvSpPr>
          <p:cNvPr id="15" name="TextBox 15"/>
          <p:cNvSpPr txBox="1"/>
          <p:nvPr/>
        </p:nvSpPr>
        <p:spPr>
          <a:xfrm>
            <a:off x="11228522" y="6464141"/>
            <a:ext cx="364355"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01 / 14</a:t>
            </a:r>
          </a:p>
        </p:txBody>
      </p:sp>
    </p:spTree>
  </p:cSld>
  <p:clrMapOvr>
    <a:masterClrMapping/>
  </p:clrMapOvr>
  <p:transition xmlns:p14="http://schemas.microsoft.com/office/powerpoint/2010/main" p14:dur="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50"/>
                                        <p:tgtEl>
                                          <p:spTgt spid="7"/>
                                        </p:tgtEl>
                                      </p:cBhvr>
                                    </p:animEffect>
                                  </p:childTnLst>
                                </p:cTn>
                              </p:par>
                            </p:childTnLst>
                          </p:cTn>
                        </p:par>
                        <p:par>
                          <p:cTn id="8" fill="hold">
                            <p:stCondLst>
                              <p:cond delay="7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00"/>
                                        <p:tgtEl>
                                          <p:spTgt spid="10"/>
                                        </p:tgtEl>
                                      </p:cBhvr>
                                    </p:animEffect>
                                  </p:childTnLst>
                                </p:cTn>
                              </p:par>
                            </p:childTnLst>
                          </p:cTn>
                        </p:par>
                        <p:par>
                          <p:cTn id="12" fill="hold">
                            <p:stCondLst>
                              <p:cond delay="16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pic>
          <p:nvPicPr>
            <p:cNvPr id="3" name="Image 3"/>
            <p:cNvPicPr>
              <a:picLocks noChangeAspect="1"/>
            </p:cNvPicPr>
            <p:nvPr/>
          </p:nvPicPr>
          <p:blipFill>
            <a:blip r:embed="rId2"/>
            <a:stretch>
              <a:fillRect/>
            </a:stretch>
          </p:blipFill>
          <p:spPr>
            <a:xfrm>
              <a:off x="0" y="0"/>
              <a:ext cx="12192000" cy="6858000"/>
            </a:xfrm>
            <a:prstGeom prst="rect">
              <a:avLst/>
            </a:prstGeom>
          </p:spPr>
        </p:pic>
      </p:grpSp>
      <p:sp>
        <p:nvSpPr>
          <p:cNvPr id="5" name="TextBox 5"/>
          <p:cNvSpPr txBox="1"/>
          <p:nvPr/>
        </p:nvSpPr>
        <p:spPr>
          <a:xfrm>
            <a:off x="599122" y="482441"/>
            <a:ext cx="328208"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10</a:t>
            </a:r>
          </a:p>
        </p:txBody>
      </p:sp>
      <p:grpSp>
        <p:nvGrpSpPr>
          <p:cNvPr id="10" name="Group 10"/>
          <p:cNvGrpSpPr/>
          <p:nvPr/>
        </p:nvGrpSpPr>
        <p:grpSpPr>
          <a:xfrm>
            <a:off x="7185660" y="1143000"/>
            <a:ext cx="5337353" cy="1490662"/>
            <a:chOff x="7185660" y="1143000"/>
            <a:chExt cx="5337353" cy="1490662"/>
          </a:xfrm>
        </p:grpSpPr>
        <p:sp>
          <p:nvSpPr>
            <p:cNvPr id="6" name="Line 6"/>
            <p:cNvSpPr/>
            <p:nvPr/>
          </p:nvSpPr>
          <p:spPr>
            <a:xfrm>
              <a:off x="7239000" y="1143000"/>
              <a:ext cx="9525" cy="419100"/>
            </a:xfrm>
            <a:custGeom>
              <a:avLst/>
              <a:gdLst/>
              <a:ahLst/>
              <a:cxnLst/>
              <a:rect l="l" t="t" r="r" b="b"/>
              <a:pathLst>
                <a:path w="9525" h="419100">
                  <a:moveTo>
                    <a:pt x="0" y="0"/>
                  </a:moveTo>
                  <a:lnTo>
                    <a:pt x="0" y="419100"/>
                  </a:lnTo>
                </a:path>
              </a:pathLst>
            </a:custGeom>
            <a:noFill/>
            <a:ln w="28575">
              <a:solidFill>
                <a:srgbClr val="D9251D"/>
              </a:solidFill>
            </a:ln>
          </p:spPr>
        </p:sp>
        <p:sp>
          <p:nvSpPr>
            <p:cNvPr id="7" name="TextBox 7"/>
            <p:cNvSpPr txBox="1"/>
            <p:nvPr/>
          </p:nvSpPr>
          <p:spPr>
            <a:xfrm>
              <a:off x="7457122" y="1320641"/>
              <a:ext cx="846320" cy="167640"/>
            </a:xfrm>
            <a:prstGeom prst="rect">
              <a:avLst/>
            </a:prstGeom>
            <a:noFill/>
            <a:ln>
              <a:noFill/>
            </a:ln>
          </p:spPr>
          <p:txBody>
            <a:bodyPr wrap="none" lIns="0" tIns="0" rIns="0" bIns="0" anchor="t" anchorCtr="0">
              <a:spAutoFit/>
            </a:bodyPr>
            <a:lstStyle/>
            <a:p>
              <a:pPr algn="l"/>
              <a:r>
                <a:rPr lang="zh-CN" sz="825" dirty="0">
                  <a:solidFill>
                    <a:srgbClr val="1A1A1A"/>
                  </a:solidFill>
                  <a:latin typeface="Arial"/>
                  <a:ea typeface="Microsoft YaHei"/>
                  <a:cs typeface="Arial"/>
                </a:rPr>
                <a:t>ARGUMENT · 07</a:t>
              </a:r>
            </a:p>
          </p:txBody>
        </p:sp>
        <p:sp>
          <p:nvSpPr>
            <p:cNvPr id="8" name="TextBox 8"/>
            <p:cNvSpPr txBox="1"/>
            <p:nvPr/>
          </p:nvSpPr>
          <p:spPr>
            <a:xfrm>
              <a:off x="7185660" y="1642110"/>
              <a:ext cx="3327082" cy="853440"/>
            </a:xfrm>
            <a:prstGeom prst="rect">
              <a:avLst/>
            </a:prstGeom>
            <a:noFill/>
            <a:ln>
              <a:noFill/>
            </a:ln>
          </p:spPr>
          <p:txBody>
            <a:bodyPr wrap="none" lIns="0" tIns="0" rIns="0" bIns="0" anchor="t" anchorCtr="0">
              <a:spAutoFit/>
            </a:bodyPr>
            <a:lstStyle/>
            <a:p>
              <a:pPr algn="l"/>
              <a:r>
                <a:rPr lang="zh-CN" sz="4200" b="1" dirty="0">
                  <a:solidFill>
                    <a:srgbClr val="1A1A1A"/>
                  </a:solidFill>
                  <a:latin typeface="Arial Black"/>
                  <a:ea typeface="Microsoft YaHei"/>
                  <a:cs typeface="Arial Black"/>
                </a:rPr>
                <a:t>留白即结构</a:t>
              </a:r>
            </a:p>
          </p:txBody>
        </p:sp>
        <p:sp>
          <p:nvSpPr>
            <p:cNvPr id="9" name="TextBox 9"/>
            <p:cNvSpPr txBox="1"/>
            <p:nvPr/>
          </p:nvSpPr>
          <p:spPr>
            <a:xfrm>
              <a:off x="7218045" y="2298382"/>
              <a:ext cx="5304968"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Negative space is structure, not absence.</a:t>
              </a:r>
            </a:p>
          </p:txBody>
        </p:sp>
      </p:grpSp>
      <p:grpSp>
        <p:nvGrpSpPr>
          <p:cNvPr id="14" name="Group 14"/>
          <p:cNvGrpSpPr/>
          <p:nvPr/>
        </p:nvGrpSpPr>
        <p:grpSpPr>
          <a:xfrm>
            <a:off x="7221855" y="5950268"/>
            <a:ext cx="2015728" cy="872013"/>
            <a:chOff x="7221855" y="5950268"/>
            <a:chExt cx="2015728" cy="872013"/>
          </a:xfrm>
        </p:grpSpPr>
        <p:sp>
          <p:nvSpPr>
            <p:cNvPr id="11" name="TextBox 11"/>
            <p:cNvSpPr txBox="1"/>
            <p:nvPr/>
          </p:nvSpPr>
          <p:spPr>
            <a:xfrm>
              <a:off x="7221855" y="5950268"/>
              <a:ext cx="1217295" cy="274320"/>
            </a:xfrm>
            <a:prstGeom prst="rect">
              <a:avLst/>
            </a:prstGeom>
            <a:noFill/>
            <a:ln>
              <a:noFill/>
            </a:ln>
          </p:spPr>
          <p:txBody>
            <a:bodyPr wrap="none" lIns="0" tIns="0" rIns="0" bIns="0" anchor="t" anchorCtr="0">
              <a:spAutoFit/>
            </a:bodyPr>
            <a:lstStyle/>
            <a:p>
              <a:pPr algn="l"/>
              <a:r>
                <a:rPr lang="zh-CN" sz="1350" dirty="0">
                  <a:solidFill>
                    <a:srgbClr val="1A1A1A"/>
                  </a:solidFill>
                  <a:latin typeface="Arial"/>
                  <a:ea typeface="Microsoft YaHei"/>
                  <a:cs typeface="Arial"/>
                </a:rPr>
                <a:t>留白不是剩余</a:t>
              </a:r>
            </a:p>
          </p:txBody>
        </p:sp>
        <p:sp>
          <p:nvSpPr>
            <p:cNvPr id="12" name="TextBox 12"/>
            <p:cNvSpPr txBox="1"/>
            <p:nvPr/>
          </p:nvSpPr>
          <p:spPr>
            <a:xfrm>
              <a:off x="7221855" y="6216968"/>
              <a:ext cx="1217295" cy="274320"/>
            </a:xfrm>
            <a:prstGeom prst="rect">
              <a:avLst/>
            </a:prstGeom>
            <a:noFill/>
            <a:ln>
              <a:noFill/>
            </a:ln>
          </p:spPr>
          <p:txBody>
            <a:bodyPr wrap="none" lIns="0" tIns="0" rIns="0" bIns="0" anchor="t" anchorCtr="0">
              <a:spAutoFit/>
            </a:bodyPr>
            <a:lstStyle/>
            <a:p>
              <a:pPr algn="l"/>
              <a:r>
                <a:rPr lang="zh-CN" sz="1350" dirty="0">
                  <a:solidFill>
                    <a:srgbClr val="1A1A1A"/>
                  </a:solidFill>
                  <a:latin typeface="Arial"/>
                  <a:ea typeface="Microsoft YaHei"/>
                  <a:cs typeface="Arial"/>
                </a:rPr>
                <a:t>是信息的载体</a:t>
              </a:r>
            </a:p>
          </p:txBody>
        </p:sp>
        <p:sp>
          <p:nvSpPr>
            <p:cNvPr id="13" name="TextBox 13"/>
            <p:cNvSpPr txBox="1"/>
            <p:nvPr/>
          </p:nvSpPr>
          <p:spPr>
            <a:xfrm>
              <a:off x="7228522" y="6654641"/>
              <a:ext cx="2009061"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THE SPACE BETWEEN IS THE MESSAGE</a:t>
              </a:r>
            </a:p>
          </p:txBody>
        </p:sp>
      </p:grpSp>
      <p:sp>
        <p:nvSpPr>
          <p:cNvPr id="15" name="TextBox 15"/>
          <p:cNvSpPr txBox="1"/>
          <p:nvPr/>
        </p:nvSpPr>
        <p:spPr>
          <a:xfrm>
            <a:off x="11228522" y="6464141"/>
            <a:ext cx="364355" cy="167640"/>
          </a:xfrm>
          <a:prstGeom prst="rect">
            <a:avLst/>
          </a:prstGeom>
          <a:noFill/>
          <a:ln>
            <a:noFill/>
          </a:ln>
        </p:spPr>
        <p:txBody>
          <a:bodyPr wrap="none" lIns="0" tIns="0" rIns="0" bIns="0" anchor="t" anchorCtr="0">
            <a:spAutoFit/>
          </a:bodyPr>
          <a:lstStyle/>
          <a:p>
            <a:pPr algn="r"/>
            <a:r>
              <a:rPr lang="zh-CN" sz="825" dirty="0">
                <a:solidFill>
                  <a:srgbClr val="1A1A1A"/>
                </a:solidFill>
                <a:latin typeface="Arial"/>
                <a:ea typeface="Microsoft YaHei"/>
                <a:cs typeface="Arial"/>
              </a:rPr>
              <a:t>10 / 14</a:t>
            </a:r>
          </a:p>
        </p:txBody>
      </p:sp>
    </p:spTree>
  </p:cSld>
  <p:clrMapOvr>
    <a:masterClrMapping/>
  </p:clrMapOvr>
  <p:transition xmlns:p14="http://schemas.microsoft.com/office/powerpoint/2010/main" p14:dur="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6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4322350" cy="1165384"/>
            <a:chOff x="579120" y="482441"/>
            <a:chExt cx="4322350" cy="1165384"/>
          </a:xfrm>
        </p:grpSpPr>
        <p:sp>
          <p:nvSpPr>
            <p:cNvPr id="3" name="TextBox 3"/>
            <p:cNvSpPr txBox="1"/>
            <p:nvPr/>
          </p:nvSpPr>
          <p:spPr>
            <a:xfrm>
              <a:off x="599122" y="482441"/>
              <a:ext cx="298085"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11</a:t>
              </a:r>
            </a:p>
          </p:txBody>
        </p:sp>
        <p:sp>
          <p:nvSpPr>
            <p:cNvPr id="4" name="TextBox 4"/>
            <p:cNvSpPr txBox="1"/>
            <p:nvPr/>
          </p:nvSpPr>
          <p:spPr>
            <a:xfrm>
              <a:off x="579120" y="883920"/>
              <a:ext cx="2637282"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输出到现代世界</a:t>
              </a:r>
            </a:p>
          </p:txBody>
        </p:sp>
        <p:sp>
          <p:nvSpPr>
            <p:cNvPr id="5" name="TextBox 5"/>
            <p:cNvSpPr txBox="1"/>
            <p:nvPr/>
          </p:nvSpPr>
          <p:spPr>
            <a:xfrm>
              <a:off x="596265" y="1296352"/>
              <a:ext cx="4305205"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1960s → · FROM SWITZERLAND TO THE GLOBAL DESIGN SYSTEM</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9" name="Group 19"/>
          <p:cNvGrpSpPr/>
          <p:nvPr/>
        </p:nvGrpSpPr>
        <p:grpSpPr>
          <a:xfrm>
            <a:off x="588645" y="2196941"/>
            <a:ext cx="2078355" cy="3710940"/>
            <a:chOff x="588645" y="2196941"/>
            <a:chExt cx="2078355" cy="3710940"/>
          </a:xfrm>
        </p:grpSpPr>
        <p:sp>
          <p:nvSpPr>
            <p:cNvPr id="8" name="TextBox 8"/>
            <p:cNvSpPr txBox="1"/>
            <p:nvPr/>
          </p:nvSpPr>
          <p:spPr>
            <a:xfrm>
              <a:off x="599122" y="2196941"/>
              <a:ext cx="123373"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Black"/>
                  <a:ea typeface="Microsoft YaHei"/>
                  <a:cs typeface="Arial Black"/>
                </a:rPr>
                <a:t>01</a:t>
              </a:r>
            </a:p>
          </p:txBody>
        </p:sp>
        <p:sp>
          <p:nvSpPr>
            <p:cNvPr id="9" name="Line 9"/>
            <p:cNvSpPr/>
            <p:nvPr/>
          </p:nvSpPr>
          <p:spPr>
            <a:xfrm>
              <a:off x="609600" y="2476500"/>
              <a:ext cx="2057400" cy="9525"/>
            </a:xfrm>
            <a:custGeom>
              <a:avLst/>
              <a:gdLst/>
              <a:ahLst/>
              <a:cxnLst/>
              <a:rect l="l" t="t" r="r" b="b"/>
              <a:pathLst>
                <a:path w="2057400" h="9525">
                  <a:moveTo>
                    <a:pt x="0" y="0"/>
                  </a:moveTo>
                  <a:lnTo>
                    <a:pt x="2057400" y="0"/>
                  </a:lnTo>
                </a:path>
              </a:pathLst>
            </a:custGeom>
            <a:noFill/>
            <a:ln w="19050">
              <a:solidFill>
                <a:srgbClr val="1A1A1A"/>
              </a:solidFill>
            </a:ln>
          </p:spPr>
        </p:sp>
        <p:sp>
          <p:nvSpPr>
            <p:cNvPr id="10" name="TextBox 10"/>
            <p:cNvSpPr txBox="1"/>
            <p:nvPr/>
          </p:nvSpPr>
          <p:spPr>
            <a:xfrm>
              <a:off x="588645" y="2641282"/>
              <a:ext cx="838960"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企业 VI</a:t>
              </a:r>
            </a:p>
          </p:txBody>
        </p:sp>
        <p:sp>
          <p:nvSpPr>
            <p:cNvPr id="11" name="TextBox 11"/>
            <p:cNvSpPr txBox="1"/>
            <p:nvPr/>
          </p:nvSpPr>
          <p:spPr>
            <a:xfrm>
              <a:off x="599122" y="2939891"/>
              <a:ext cx="1171646"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CORPORATE IDENTITY</a:t>
              </a:r>
            </a:p>
          </p:txBody>
        </p:sp>
        <p:sp>
          <p:nvSpPr>
            <p:cNvPr id="12" name="TextBox 12"/>
            <p:cNvSpPr txBox="1"/>
            <p:nvPr/>
          </p:nvSpPr>
          <p:spPr>
            <a:xfrm>
              <a:off x="597218" y="3304699"/>
              <a:ext cx="1747790"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把瑞士理性变成"识别系统"</a:t>
              </a:r>
            </a:p>
          </p:txBody>
        </p:sp>
        <p:sp>
          <p:nvSpPr>
            <p:cNvPr id="13" name="TextBox 13"/>
            <p:cNvSpPr txBox="1"/>
            <p:nvPr/>
          </p:nvSpPr>
          <p:spPr>
            <a:xfrm>
              <a:off x="597218" y="35142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产业的开端</a:t>
              </a:r>
            </a:p>
          </p:txBody>
        </p:sp>
        <p:sp>
          <p:nvSpPr>
            <p:cNvPr id="14" name="Line 14"/>
            <p:cNvSpPr/>
            <p:nvPr/>
          </p:nvSpPr>
          <p:spPr>
            <a:xfrm>
              <a:off x="609600" y="4095750"/>
              <a:ext cx="533400" cy="9525"/>
            </a:xfrm>
            <a:custGeom>
              <a:avLst/>
              <a:gdLst/>
              <a:ahLst/>
              <a:cxnLst/>
              <a:rect l="l" t="t" r="r" b="b"/>
              <a:pathLst>
                <a:path w="533400" h="9525">
                  <a:moveTo>
                    <a:pt x="0" y="0"/>
                  </a:moveTo>
                  <a:lnTo>
                    <a:pt x="533400" y="0"/>
                  </a:lnTo>
                </a:path>
              </a:pathLst>
            </a:custGeom>
            <a:noFill/>
            <a:ln w="9525">
              <a:solidFill>
                <a:srgbClr val="E8E8E8"/>
              </a:solidFill>
            </a:ln>
          </p:spPr>
        </p:sp>
        <p:sp>
          <p:nvSpPr>
            <p:cNvPr id="15" name="TextBox 15"/>
            <p:cNvSpPr txBox="1"/>
            <p:nvPr/>
          </p:nvSpPr>
          <p:spPr>
            <a:xfrm>
              <a:off x="597218" y="4276249"/>
              <a:ext cx="108563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IBM (Paul Rand)</a:t>
              </a:r>
            </a:p>
          </p:txBody>
        </p:sp>
        <p:sp>
          <p:nvSpPr>
            <p:cNvPr id="16" name="TextBox 16"/>
            <p:cNvSpPr txBox="1"/>
            <p:nvPr/>
          </p:nvSpPr>
          <p:spPr>
            <a:xfrm>
              <a:off x="597218" y="4485799"/>
              <a:ext cx="121379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Knoll · Lufthansa</a:t>
              </a:r>
            </a:p>
          </p:txBody>
        </p:sp>
        <p:sp>
          <p:nvSpPr>
            <p:cNvPr id="17" name="TextBox 17"/>
            <p:cNvSpPr txBox="1"/>
            <p:nvPr/>
          </p:nvSpPr>
          <p:spPr>
            <a:xfrm>
              <a:off x="597218" y="4695349"/>
              <a:ext cx="11283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Olivetti · Braun</a:t>
              </a:r>
            </a:p>
          </p:txBody>
        </p:sp>
        <p:sp>
          <p:nvSpPr>
            <p:cNvPr id="18" name="TextBox 18"/>
            <p:cNvSpPr txBox="1"/>
            <p:nvPr/>
          </p:nvSpPr>
          <p:spPr>
            <a:xfrm>
              <a:off x="599122" y="5740241"/>
              <a:ext cx="1436727"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JMB 任 IBM 顾问 · 1967 起</a:t>
              </a:r>
            </a:p>
          </p:txBody>
        </p:sp>
      </p:grpSp>
      <p:grpSp>
        <p:nvGrpSpPr>
          <p:cNvPr id="31" name="Group 31"/>
          <p:cNvGrpSpPr/>
          <p:nvPr/>
        </p:nvGrpSpPr>
        <p:grpSpPr>
          <a:xfrm>
            <a:off x="3484245" y="2196941"/>
            <a:ext cx="2078355" cy="3710940"/>
            <a:chOff x="3484245" y="2196941"/>
            <a:chExt cx="2078355" cy="3710940"/>
          </a:xfrm>
        </p:grpSpPr>
        <p:sp>
          <p:nvSpPr>
            <p:cNvPr id="20" name="TextBox 20"/>
            <p:cNvSpPr txBox="1"/>
            <p:nvPr/>
          </p:nvSpPr>
          <p:spPr>
            <a:xfrm>
              <a:off x="3494722" y="21969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Black"/>
                  <a:ea typeface="Microsoft YaHei"/>
                  <a:cs typeface="Arial Black"/>
                </a:rPr>
                <a:t>02</a:t>
              </a:r>
            </a:p>
          </p:txBody>
        </p:sp>
        <p:sp>
          <p:nvSpPr>
            <p:cNvPr id="21" name="Line 21"/>
            <p:cNvSpPr/>
            <p:nvPr/>
          </p:nvSpPr>
          <p:spPr>
            <a:xfrm>
              <a:off x="3505200" y="2476500"/>
              <a:ext cx="2057400" cy="9525"/>
            </a:xfrm>
            <a:custGeom>
              <a:avLst/>
              <a:gdLst/>
              <a:ahLst/>
              <a:cxnLst/>
              <a:rect l="l" t="t" r="r" b="b"/>
              <a:pathLst>
                <a:path w="2057400" h="9525">
                  <a:moveTo>
                    <a:pt x="0" y="0"/>
                  </a:moveTo>
                  <a:lnTo>
                    <a:pt x="2057400" y="0"/>
                  </a:lnTo>
                </a:path>
              </a:pathLst>
            </a:custGeom>
            <a:noFill/>
            <a:ln w="19050">
              <a:solidFill>
                <a:srgbClr val="1A1A1A"/>
              </a:solidFill>
            </a:ln>
          </p:spPr>
        </p:sp>
        <p:sp>
          <p:nvSpPr>
            <p:cNvPr id="22" name="TextBox 22"/>
            <p:cNvSpPr txBox="1"/>
            <p:nvPr/>
          </p:nvSpPr>
          <p:spPr>
            <a:xfrm>
              <a:off x="3484245" y="2641282"/>
              <a:ext cx="185108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机场 / 地铁标识</a:t>
              </a:r>
            </a:p>
          </p:txBody>
        </p:sp>
        <p:sp>
          <p:nvSpPr>
            <p:cNvPr id="23" name="TextBox 23"/>
            <p:cNvSpPr txBox="1"/>
            <p:nvPr/>
          </p:nvSpPr>
          <p:spPr>
            <a:xfrm>
              <a:off x="3494722" y="2939891"/>
              <a:ext cx="978860"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SIGNAGE SYSTEMS</a:t>
              </a:r>
            </a:p>
          </p:txBody>
        </p:sp>
        <p:sp>
          <p:nvSpPr>
            <p:cNvPr id="24" name="TextBox 24"/>
            <p:cNvSpPr txBox="1"/>
            <p:nvPr/>
          </p:nvSpPr>
          <p:spPr>
            <a:xfrm>
              <a:off x="3492818" y="3304699"/>
              <a:ext cx="1163955"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公共空间的可读性</a:t>
              </a:r>
            </a:p>
          </p:txBody>
        </p:sp>
        <p:sp>
          <p:nvSpPr>
            <p:cNvPr id="25" name="TextBox 25"/>
            <p:cNvSpPr txBox="1"/>
            <p:nvPr/>
          </p:nvSpPr>
          <p:spPr>
            <a:xfrm>
              <a:off x="3492818" y="3514249"/>
              <a:ext cx="1163955"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是瑞士理性的延伸</a:t>
              </a:r>
            </a:p>
          </p:txBody>
        </p:sp>
        <p:sp>
          <p:nvSpPr>
            <p:cNvPr id="26" name="Line 26"/>
            <p:cNvSpPr/>
            <p:nvPr/>
          </p:nvSpPr>
          <p:spPr>
            <a:xfrm>
              <a:off x="3505200" y="4095750"/>
              <a:ext cx="533400" cy="9525"/>
            </a:xfrm>
            <a:custGeom>
              <a:avLst/>
              <a:gdLst/>
              <a:ahLst/>
              <a:cxnLst/>
              <a:rect l="l" t="t" r="r" b="b"/>
              <a:pathLst>
                <a:path w="533400" h="9525">
                  <a:moveTo>
                    <a:pt x="0" y="0"/>
                  </a:moveTo>
                  <a:lnTo>
                    <a:pt x="533400" y="0"/>
                  </a:lnTo>
                </a:path>
              </a:pathLst>
            </a:custGeom>
            <a:noFill/>
            <a:ln w="9525">
              <a:solidFill>
                <a:srgbClr val="E8E8E8"/>
              </a:solidFill>
            </a:ln>
          </p:spPr>
        </p:sp>
        <p:sp>
          <p:nvSpPr>
            <p:cNvPr id="27" name="TextBox 27"/>
            <p:cNvSpPr txBox="1"/>
            <p:nvPr/>
          </p:nvSpPr>
          <p:spPr>
            <a:xfrm>
              <a:off x="3492818" y="4276249"/>
              <a:ext cx="117819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纽约地铁 Unimark</a:t>
              </a:r>
            </a:p>
          </p:txBody>
        </p:sp>
        <p:sp>
          <p:nvSpPr>
            <p:cNvPr id="28" name="TextBox 28"/>
            <p:cNvSpPr txBox="1"/>
            <p:nvPr/>
          </p:nvSpPr>
          <p:spPr>
            <a:xfrm>
              <a:off x="3492818" y="4485799"/>
              <a:ext cx="15555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巴黎机场 Frutiger 字体</a:t>
              </a:r>
            </a:p>
          </p:txBody>
        </p:sp>
        <p:sp>
          <p:nvSpPr>
            <p:cNvPr id="29" name="TextBox 29"/>
            <p:cNvSpPr txBox="1"/>
            <p:nvPr/>
          </p:nvSpPr>
          <p:spPr>
            <a:xfrm>
              <a:off x="3492818" y="4695349"/>
              <a:ext cx="11995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慕尼黑 Otl Aicher</a:t>
              </a:r>
            </a:p>
          </p:txBody>
        </p:sp>
        <p:sp>
          <p:nvSpPr>
            <p:cNvPr id="30" name="TextBox 30"/>
            <p:cNvSpPr txBox="1"/>
            <p:nvPr/>
          </p:nvSpPr>
          <p:spPr>
            <a:xfrm>
              <a:off x="3494722" y="5740241"/>
              <a:ext cx="1460825"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Vignelli 1966 纽约地铁手册</a:t>
              </a:r>
            </a:p>
          </p:txBody>
        </p:sp>
      </p:grpSp>
      <p:grpSp>
        <p:nvGrpSpPr>
          <p:cNvPr id="43" name="Group 43"/>
          <p:cNvGrpSpPr/>
          <p:nvPr/>
        </p:nvGrpSpPr>
        <p:grpSpPr>
          <a:xfrm>
            <a:off x="6379845" y="2196941"/>
            <a:ext cx="2078355" cy="3710940"/>
            <a:chOff x="6379845" y="2196941"/>
            <a:chExt cx="2078355" cy="3710940"/>
          </a:xfrm>
        </p:grpSpPr>
        <p:sp>
          <p:nvSpPr>
            <p:cNvPr id="32" name="TextBox 32"/>
            <p:cNvSpPr txBox="1"/>
            <p:nvPr/>
          </p:nvSpPr>
          <p:spPr>
            <a:xfrm>
              <a:off x="6390322" y="21969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Black"/>
                  <a:ea typeface="Microsoft YaHei"/>
                  <a:cs typeface="Arial Black"/>
                </a:rPr>
                <a:t>03</a:t>
              </a:r>
            </a:p>
          </p:txBody>
        </p:sp>
        <p:sp>
          <p:nvSpPr>
            <p:cNvPr id="33" name="Line 33"/>
            <p:cNvSpPr/>
            <p:nvPr/>
          </p:nvSpPr>
          <p:spPr>
            <a:xfrm>
              <a:off x="6400800" y="2476500"/>
              <a:ext cx="2057400" cy="9525"/>
            </a:xfrm>
            <a:custGeom>
              <a:avLst/>
              <a:gdLst/>
              <a:ahLst/>
              <a:cxnLst/>
              <a:rect l="l" t="t" r="r" b="b"/>
              <a:pathLst>
                <a:path w="2057400" h="9525">
                  <a:moveTo>
                    <a:pt x="0" y="0"/>
                  </a:moveTo>
                  <a:lnTo>
                    <a:pt x="2057400" y="0"/>
                  </a:lnTo>
                </a:path>
              </a:pathLst>
            </a:custGeom>
            <a:noFill/>
            <a:ln w="19050">
              <a:solidFill>
                <a:srgbClr val="1A1A1A"/>
              </a:solidFill>
            </a:ln>
          </p:spPr>
        </p:sp>
        <p:sp>
          <p:nvSpPr>
            <p:cNvPr id="34" name="TextBox 34"/>
            <p:cNvSpPr txBox="1"/>
            <p:nvPr/>
          </p:nvSpPr>
          <p:spPr>
            <a:xfrm>
              <a:off x="6379845" y="2641282"/>
              <a:ext cx="801005"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出版业</a:t>
              </a:r>
            </a:p>
          </p:txBody>
        </p:sp>
        <p:sp>
          <p:nvSpPr>
            <p:cNvPr id="35" name="TextBox 35"/>
            <p:cNvSpPr txBox="1"/>
            <p:nvPr/>
          </p:nvSpPr>
          <p:spPr>
            <a:xfrm>
              <a:off x="6390322" y="2939891"/>
              <a:ext cx="984885"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EDITORIAL DESIGN</a:t>
              </a:r>
            </a:p>
          </p:txBody>
        </p:sp>
        <p:sp>
          <p:nvSpPr>
            <p:cNvPr id="36" name="TextBox 36"/>
            <p:cNvSpPr txBox="1"/>
            <p:nvPr/>
          </p:nvSpPr>
          <p:spPr>
            <a:xfrm>
              <a:off x="6388418" y="3304699"/>
              <a:ext cx="1491472"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期刊 · 杂志 · 文化出版</a:t>
              </a:r>
            </a:p>
          </p:txBody>
        </p:sp>
        <p:sp>
          <p:nvSpPr>
            <p:cNvPr id="37" name="TextBox 37"/>
            <p:cNvSpPr txBox="1"/>
            <p:nvPr/>
          </p:nvSpPr>
          <p:spPr>
            <a:xfrm>
              <a:off x="6388418" y="35142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的版面语法</a:t>
              </a:r>
            </a:p>
          </p:txBody>
        </p:sp>
        <p:sp>
          <p:nvSpPr>
            <p:cNvPr id="38" name="Line 38"/>
            <p:cNvSpPr/>
            <p:nvPr/>
          </p:nvSpPr>
          <p:spPr>
            <a:xfrm>
              <a:off x="6400800" y="4095750"/>
              <a:ext cx="533400" cy="9525"/>
            </a:xfrm>
            <a:custGeom>
              <a:avLst/>
              <a:gdLst/>
              <a:ahLst/>
              <a:cxnLst/>
              <a:rect l="l" t="t" r="r" b="b"/>
              <a:pathLst>
                <a:path w="533400" h="9525">
                  <a:moveTo>
                    <a:pt x="0" y="0"/>
                  </a:moveTo>
                  <a:lnTo>
                    <a:pt x="533400" y="0"/>
                  </a:lnTo>
                </a:path>
              </a:pathLst>
            </a:custGeom>
            <a:noFill/>
            <a:ln w="9525">
              <a:solidFill>
                <a:srgbClr val="E8E8E8"/>
              </a:solidFill>
            </a:ln>
          </p:spPr>
        </p:sp>
        <p:sp>
          <p:nvSpPr>
            <p:cNvPr id="39" name="TextBox 39"/>
            <p:cNvSpPr txBox="1"/>
            <p:nvPr/>
          </p:nvSpPr>
          <p:spPr>
            <a:xfrm>
              <a:off x="6388418" y="4276249"/>
              <a:ext cx="95035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Du 杂志(瑞士)</a:t>
              </a:r>
            </a:p>
          </p:txBody>
        </p:sp>
        <p:sp>
          <p:nvSpPr>
            <p:cNvPr id="40" name="TextBox 40"/>
            <p:cNvSpPr txBox="1"/>
            <p:nvPr/>
          </p:nvSpPr>
          <p:spPr>
            <a:xfrm>
              <a:off x="6388418" y="4485799"/>
              <a:ext cx="92187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Eye Magazine</a:t>
              </a:r>
            </a:p>
          </p:txBody>
        </p:sp>
        <p:sp>
          <p:nvSpPr>
            <p:cNvPr id="41" name="TextBox 41"/>
            <p:cNvSpPr txBox="1"/>
            <p:nvPr/>
          </p:nvSpPr>
          <p:spPr>
            <a:xfrm>
              <a:off x="6388418" y="4695349"/>
              <a:ext cx="134907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Domus · Wallpaper*</a:t>
              </a:r>
            </a:p>
          </p:txBody>
        </p:sp>
        <p:sp>
          <p:nvSpPr>
            <p:cNvPr id="42" name="TextBox 42"/>
            <p:cNvSpPr txBox="1"/>
            <p:nvPr/>
          </p:nvSpPr>
          <p:spPr>
            <a:xfrm>
              <a:off x="6390322" y="5740241"/>
              <a:ext cx="1346359"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至今仍是文化出版的范本</a:t>
              </a:r>
            </a:p>
          </p:txBody>
        </p:sp>
      </p:grpSp>
      <p:grpSp>
        <p:nvGrpSpPr>
          <p:cNvPr id="55" name="Group 55"/>
          <p:cNvGrpSpPr/>
          <p:nvPr/>
        </p:nvGrpSpPr>
        <p:grpSpPr>
          <a:xfrm>
            <a:off x="9275445" y="2196941"/>
            <a:ext cx="2078355" cy="3710940"/>
            <a:chOff x="9275445" y="2196941"/>
            <a:chExt cx="2078355" cy="3710940"/>
          </a:xfrm>
        </p:grpSpPr>
        <p:sp>
          <p:nvSpPr>
            <p:cNvPr id="44" name="TextBox 44"/>
            <p:cNvSpPr txBox="1"/>
            <p:nvPr/>
          </p:nvSpPr>
          <p:spPr>
            <a:xfrm>
              <a:off x="9285922" y="21969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Black"/>
                  <a:ea typeface="Microsoft YaHei"/>
                  <a:cs typeface="Arial Black"/>
                </a:rPr>
                <a:t>04</a:t>
              </a:r>
            </a:p>
          </p:txBody>
        </p:sp>
        <p:sp>
          <p:nvSpPr>
            <p:cNvPr id="45" name="Line 45"/>
            <p:cNvSpPr/>
            <p:nvPr/>
          </p:nvSpPr>
          <p:spPr>
            <a:xfrm>
              <a:off x="9296400" y="2476500"/>
              <a:ext cx="2057400" cy="9525"/>
            </a:xfrm>
            <a:custGeom>
              <a:avLst/>
              <a:gdLst/>
              <a:ahLst/>
              <a:cxnLst/>
              <a:rect l="l" t="t" r="r" b="b"/>
              <a:pathLst>
                <a:path w="2057400" h="9525">
                  <a:moveTo>
                    <a:pt x="0" y="0"/>
                  </a:moveTo>
                  <a:lnTo>
                    <a:pt x="2057400" y="0"/>
                  </a:lnTo>
                </a:path>
              </a:pathLst>
            </a:custGeom>
            <a:noFill/>
            <a:ln w="19050">
              <a:solidFill>
                <a:srgbClr val="1A1A1A"/>
              </a:solidFill>
            </a:ln>
          </p:spPr>
        </p:sp>
        <p:sp>
          <p:nvSpPr>
            <p:cNvPr id="46" name="TextBox 46"/>
            <p:cNvSpPr txBox="1"/>
            <p:nvPr/>
          </p:nvSpPr>
          <p:spPr>
            <a:xfrm>
              <a:off x="9275445" y="2641282"/>
              <a:ext cx="105403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设计教育</a:t>
              </a:r>
            </a:p>
          </p:txBody>
        </p:sp>
        <p:sp>
          <p:nvSpPr>
            <p:cNvPr id="47" name="TextBox 47"/>
            <p:cNvSpPr txBox="1"/>
            <p:nvPr/>
          </p:nvSpPr>
          <p:spPr>
            <a:xfrm>
              <a:off x="9285922" y="2939891"/>
              <a:ext cx="1015008"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DESIGN EDUCATION</a:t>
              </a:r>
            </a:p>
          </p:txBody>
        </p:sp>
        <p:sp>
          <p:nvSpPr>
            <p:cNvPr id="48" name="TextBox 48"/>
            <p:cNvSpPr txBox="1"/>
            <p:nvPr/>
          </p:nvSpPr>
          <p:spPr>
            <a:xfrm>
              <a:off x="9284018" y="3304699"/>
              <a:ext cx="104291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巴塞尔 + 苏黎世</a:t>
              </a:r>
            </a:p>
          </p:txBody>
        </p:sp>
        <p:sp>
          <p:nvSpPr>
            <p:cNvPr id="49" name="TextBox 49"/>
            <p:cNvSpPr txBox="1"/>
            <p:nvPr/>
          </p:nvSpPr>
          <p:spPr>
            <a:xfrm>
              <a:off x="9284018" y="3514249"/>
              <a:ext cx="130635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两条教学路径全球化</a:t>
              </a:r>
            </a:p>
          </p:txBody>
        </p:sp>
        <p:sp>
          <p:nvSpPr>
            <p:cNvPr id="50" name="Line 50"/>
            <p:cNvSpPr/>
            <p:nvPr/>
          </p:nvSpPr>
          <p:spPr>
            <a:xfrm>
              <a:off x="9296400" y="4095750"/>
              <a:ext cx="533400" cy="9525"/>
            </a:xfrm>
            <a:custGeom>
              <a:avLst/>
              <a:gdLst/>
              <a:ahLst/>
              <a:cxnLst/>
              <a:rect l="l" t="t" r="r" b="b"/>
              <a:pathLst>
                <a:path w="533400" h="9525">
                  <a:moveTo>
                    <a:pt x="0" y="0"/>
                  </a:moveTo>
                  <a:lnTo>
                    <a:pt x="533400" y="0"/>
                  </a:lnTo>
                </a:path>
              </a:pathLst>
            </a:custGeom>
            <a:noFill/>
            <a:ln w="9525">
              <a:solidFill>
                <a:srgbClr val="E8E8E8"/>
              </a:solidFill>
            </a:ln>
          </p:spPr>
        </p:sp>
        <p:sp>
          <p:nvSpPr>
            <p:cNvPr id="51" name="TextBox 51"/>
            <p:cNvSpPr txBox="1"/>
            <p:nvPr/>
          </p:nvSpPr>
          <p:spPr>
            <a:xfrm>
              <a:off x="9284018" y="4276249"/>
              <a:ext cx="107851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Yale (Hofmann)</a:t>
              </a:r>
            </a:p>
          </p:txBody>
        </p:sp>
        <p:sp>
          <p:nvSpPr>
            <p:cNvPr id="52" name="TextBox 52"/>
            <p:cNvSpPr txBox="1"/>
            <p:nvPr/>
          </p:nvSpPr>
          <p:spPr>
            <a:xfrm>
              <a:off x="9284018" y="4485799"/>
              <a:ext cx="133483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RISD · Cooper Union</a:t>
              </a:r>
            </a:p>
          </p:txBody>
        </p:sp>
        <p:sp>
          <p:nvSpPr>
            <p:cNvPr id="53" name="TextBox 53"/>
            <p:cNvSpPr txBox="1"/>
            <p:nvPr/>
          </p:nvSpPr>
          <p:spPr>
            <a:xfrm>
              <a:off x="9284018" y="4695349"/>
              <a:ext cx="836438"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东京 GS 学派</a:t>
              </a:r>
            </a:p>
          </p:txBody>
        </p:sp>
        <p:sp>
          <p:nvSpPr>
            <p:cNvPr id="54" name="TextBox 54"/>
            <p:cNvSpPr txBox="1"/>
            <p:nvPr/>
          </p:nvSpPr>
          <p:spPr>
            <a:xfrm>
              <a:off x="9285922" y="5740241"/>
              <a:ext cx="1105376"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学生输出半世纪不绝</a:t>
              </a:r>
            </a:p>
          </p:txBody>
        </p:sp>
      </p:grpSp>
      <p:sp>
        <p:nvSpPr>
          <p:cNvPr id="56" name="TextBox 56"/>
          <p:cNvSpPr txBox="1"/>
          <p:nvPr/>
        </p:nvSpPr>
        <p:spPr>
          <a:xfrm>
            <a:off x="11258645" y="6464141"/>
            <a:ext cx="334232"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11 / 14</a:t>
            </a:r>
          </a:p>
        </p:txBody>
      </p:sp>
    </p:spTree>
  </p:cSld>
  <p:clrMapOvr>
    <a:masterClrMapping/>
  </p:clrMapOvr>
  <p:transition xmlns:p14="http://schemas.microsoft.com/office/powerpoint/2010/main" p14:dur="4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50"/>
                                        <p:tgtEl>
                                          <p:spTgt spid="19"/>
                                        </p:tgtEl>
                                      </p:cBhvr>
                                    </p:animEffect>
                                  </p:childTnLst>
                                </p:cTn>
                              </p:par>
                            </p:childTnLst>
                          </p:cTn>
                        </p:par>
                        <p:par>
                          <p:cTn id="8" fill="hold">
                            <p:stCondLst>
                              <p:cond delay="55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350"/>
                                        <p:tgtEl>
                                          <p:spTgt spid="31"/>
                                        </p:tgtEl>
                                      </p:cBhvr>
                                    </p:animEffect>
                                  </p:childTnLst>
                                </p:cTn>
                              </p:par>
                            </p:childTnLst>
                          </p:cTn>
                        </p:par>
                        <p:par>
                          <p:cTn id="12" fill="hold">
                            <p:stCondLst>
                              <p:cond delay="11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350"/>
                                        <p:tgtEl>
                                          <p:spTgt spid="43"/>
                                        </p:tgtEl>
                                      </p:cBhvr>
                                    </p:animEffect>
                                  </p:childTnLst>
                                </p:cTn>
                              </p:par>
                            </p:childTnLst>
                          </p:cTn>
                        </p:par>
                        <p:par>
                          <p:cTn id="16" fill="hold">
                            <p:stCondLst>
                              <p:cond delay="165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3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P spid="43"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2637282" cy="1165384"/>
            <a:chOff x="579120" y="482441"/>
            <a:chExt cx="2637282" cy="1165384"/>
          </a:xfrm>
        </p:grpSpPr>
        <p:sp>
          <p:nvSpPr>
            <p:cNvPr id="3" name="TextBox 3"/>
            <p:cNvSpPr txBox="1"/>
            <p:nvPr/>
          </p:nvSpPr>
          <p:spPr>
            <a:xfrm>
              <a:off x="599122" y="482441"/>
              <a:ext cx="328208"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12</a:t>
              </a:r>
            </a:p>
          </p:txBody>
        </p:sp>
        <p:sp>
          <p:nvSpPr>
            <p:cNvPr id="4" name="TextBox 4"/>
            <p:cNvSpPr txBox="1"/>
            <p:nvPr/>
          </p:nvSpPr>
          <p:spPr>
            <a:xfrm>
              <a:off x="579120" y="883920"/>
              <a:ext cx="2637282"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数字时代的延续</a:t>
              </a:r>
            </a:p>
          </p:txBody>
        </p:sp>
        <p:sp>
          <p:nvSpPr>
            <p:cNvPr id="5" name="TextBox 5"/>
            <p:cNvSpPr txBox="1"/>
            <p:nvPr/>
          </p:nvSpPr>
          <p:spPr>
            <a:xfrm>
              <a:off x="596265" y="1296352"/>
              <a:ext cx="2564654"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THE GRID ON SCREEN · 2008 — TODAY</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9" name="Group 9"/>
          <p:cNvGrpSpPr/>
          <p:nvPr/>
        </p:nvGrpSpPr>
        <p:grpSpPr>
          <a:xfrm>
            <a:off x="1238250" y="3238500"/>
            <a:ext cx="10344150" cy="9525"/>
            <a:chOff x="1238250" y="3238500"/>
            <a:chExt cx="10344150" cy="9525"/>
          </a:xfrm>
        </p:grpSpPr>
        <p:sp>
          <p:nvSpPr>
            <p:cNvPr id="8" name="Line 8"/>
            <p:cNvSpPr/>
            <p:nvPr/>
          </p:nvSpPr>
          <p:spPr>
            <a:xfrm>
              <a:off x="1238250" y="3238500"/>
              <a:ext cx="10344150" cy="9525"/>
            </a:xfrm>
            <a:custGeom>
              <a:avLst/>
              <a:gdLst/>
              <a:ahLst/>
              <a:cxnLst/>
              <a:rect l="l" t="t" r="r" b="b"/>
              <a:pathLst>
                <a:path w="10344150" h="9525">
                  <a:moveTo>
                    <a:pt x="0" y="0"/>
                  </a:moveTo>
                  <a:lnTo>
                    <a:pt x="10344150" y="0"/>
                  </a:lnTo>
                </a:path>
              </a:pathLst>
            </a:custGeom>
            <a:noFill/>
            <a:ln w="19050">
              <a:solidFill>
                <a:srgbClr val="1A1A1A"/>
              </a:solidFill>
            </a:ln>
          </p:spPr>
        </p:sp>
      </p:grpSp>
      <p:grpSp>
        <p:nvGrpSpPr>
          <p:cNvPr id="18" name="Group 18"/>
          <p:cNvGrpSpPr/>
          <p:nvPr/>
        </p:nvGrpSpPr>
        <p:grpSpPr>
          <a:xfrm>
            <a:off x="1090805" y="1691640"/>
            <a:ext cx="1628389" cy="2725579"/>
            <a:chOff x="1090805" y="1691640"/>
            <a:chExt cx="1628389" cy="2725579"/>
          </a:xfrm>
        </p:grpSpPr>
        <p:sp>
          <p:nvSpPr>
            <p:cNvPr id="10" name="TextBox 10"/>
            <p:cNvSpPr txBox="1"/>
            <p:nvPr/>
          </p:nvSpPr>
          <p:spPr>
            <a:xfrm>
              <a:off x="1577340" y="1691640"/>
              <a:ext cx="747598" cy="975360"/>
            </a:xfrm>
            <a:prstGeom prst="rect">
              <a:avLst/>
            </a:prstGeom>
            <a:noFill/>
            <a:ln>
              <a:noFill/>
            </a:ln>
          </p:spPr>
          <p:txBody>
            <a:bodyPr wrap="none" lIns="0" tIns="0" rIns="0" bIns="0" anchor="t" anchorCtr="0">
              <a:spAutoFit/>
            </a:bodyPr>
            <a:lstStyle/>
            <a:p>
              <a:pPr algn="l"/>
              <a:r>
                <a:rPr lang="zh-CN" sz="4800" b="1" dirty="0">
                  <a:solidFill>
                    <a:srgbClr val="E8E8E8"/>
                  </a:solidFill>
                  <a:latin typeface="Arial Black"/>
                  <a:ea typeface="Microsoft YaHei"/>
                  <a:cs typeface="Arial Black"/>
                </a:rPr>
                <a:t>01</a:t>
              </a:r>
            </a:p>
          </p:txBody>
        </p:sp>
        <p:sp>
          <p:nvSpPr>
            <p:cNvPr id="11" name="TextBox 11"/>
            <p:cNvSpPr txBox="1"/>
            <p:nvPr/>
          </p:nvSpPr>
          <p:spPr>
            <a:xfrm>
              <a:off x="1761982" y="2539841"/>
              <a:ext cx="286036" cy="167640"/>
            </a:xfrm>
            <a:prstGeom prst="rect">
              <a:avLst/>
            </a:prstGeom>
            <a:noFill/>
            <a:ln>
              <a:noFill/>
            </a:ln>
          </p:spPr>
          <p:txBody>
            <a:bodyPr wrap="none" lIns="0" tIns="0" rIns="0" bIns="0" anchor="t" anchorCtr="0">
              <a:spAutoFit/>
            </a:bodyPr>
            <a:lstStyle/>
            <a:p>
              <a:pPr algn="ctr"/>
              <a:r>
                <a:rPr lang="zh-CN" sz="825" dirty="0">
                  <a:solidFill>
                    <a:srgbClr val="D9251D"/>
                  </a:solidFill>
                  <a:latin typeface="Arial"/>
                  <a:ea typeface="Microsoft YaHei"/>
                  <a:cs typeface="Arial"/>
                </a:rPr>
                <a:t>2008</a:t>
              </a:r>
            </a:p>
          </p:txBody>
        </p:sp>
        <p:sp>
          <p:nvSpPr>
            <p:cNvPr id="12" name="TextBox 12"/>
            <p:cNvSpPr txBox="1"/>
            <p:nvPr/>
          </p:nvSpPr>
          <p:spPr>
            <a:xfrm>
              <a:off x="1090805" y="2826068"/>
              <a:ext cx="1628389" cy="274320"/>
            </a:xfrm>
            <a:prstGeom prst="rect">
              <a:avLst/>
            </a:prstGeom>
            <a:noFill/>
            <a:ln>
              <a:noFill/>
            </a:ln>
          </p:spPr>
          <p:txBody>
            <a:bodyPr wrap="none" lIns="0" tIns="0" rIns="0" bIns="0" anchor="t" anchorCtr="0">
              <a:spAutoFit/>
            </a:bodyPr>
            <a:lstStyle/>
            <a:p>
              <a:pPr algn="ctr"/>
              <a:r>
                <a:rPr lang="zh-CN" sz="1350" b="1" dirty="0">
                  <a:solidFill>
                    <a:srgbClr val="1A1A1A"/>
                  </a:solidFill>
                  <a:latin typeface="Arial Black"/>
                  <a:ea typeface="Microsoft YaHei"/>
                  <a:cs typeface="Arial Black"/>
                </a:rPr>
                <a:t>960 Grid System</a:t>
              </a:r>
            </a:p>
          </p:txBody>
        </p:sp>
        <p:sp>
          <p:nvSpPr>
            <p:cNvPr id="13" name="Ellipse 13"/>
            <p:cNvSpPr/>
            <p:nvPr/>
          </p:nvSpPr>
          <p:spPr>
            <a:xfrm>
              <a:off x="1828800" y="3162300"/>
              <a:ext cx="152400" cy="152400"/>
            </a:xfrm>
            <a:prstGeom prst="ellipse">
              <a:avLst/>
            </a:prstGeom>
            <a:solidFill>
              <a:srgbClr val="1A1A1A"/>
            </a:solidFill>
            <a:ln>
              <a:noFill/>
            </a:ln>
          </p:spPr>
        </p:sp>
        <p:sp>
          <p:nvSpPr>
            <p:cNvPr id="14" name="TextBox 14"/>
            <p:cNvSpPr txBox="1"/>
            <p:nvPr/>
          </p:nvSpPr>
          <p:spPr>
            <a:xfrm>
              <a:off x="1369302" y="3647599"/>
              <a:ext cx="107139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12 栏 · 960px 宽</a:t>
              </a:r>
            </a:p>
          </p:txBody>
        </p:sp>
        <p:sp>
          <p:nvSpPr>
            <p:cNvPr id="15" name="TextBox 15"/>
            <p:cNvSpPr txBox="1"/>
            <p:nvPr/>
          </p:nvSpPr>
          <p:spPr>
            <a:xfrm>
              <a:off x="1323022" y="3838099"/>
              <a:ext cx="1163955"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第一次把网格语法</a:t>
              </a:r>
            </a:p>
          </p:txBody>
        </p:sp>
        <p:sp>
          <p:nvSpPr>
            <p:cNvPr id="16" name="TextBox 16"/>
            <p:cNvSpPr txBox="1"/>
            <p:nvPr/>
          </p:nvSpPr>
          <p:spPr>
            <a:xfrm>
              <a:off x="1454741" y="4028599"/>
              <a:ext cx="90051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系统搬上 Web</a:t>
              </a:r>
            </a:p>
          </p:txBody>
        </p:sp>
        <p:sp>
          <p:nvSpPr>
            <p:cNvPr id="17" name="TextBox 17"/>
            <p:cNvSpPr txBox="1"/>
            <p:nvPr/>
          </p:nvSpPr>
          <p:spPr>
            <a:xfrm>
              <a:off x="1280303" y="4219099"/>
              <a:ext cx="1249394"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Nathan Smith 出品</a:t>
              </a:r>
            </a:p>
          </p:txBody>
        </p:sp>
      </p:grpSp>
      <p:grpSp>
        <p:nvGrpSpPr>
          <p:cNvPr id="27" name="Group 27"/>
          <p:cNvGrpSpPr/>
          <p:nvPr/>
        </p:nvGrpSpPr>
        <p:grpSpPr>
          <a:xfrm>
            <a:off x="3788859" y="1691640"/>
            <a:ext cx="1566281" cy="2725579"/>
            <a:chOff x="3788859" y="1691640"/>
            <a:chExt cx="1566281" cy="2725579"/>
          </a:xfrm>
        </p:grpSpPr>
        <p:sp>
          <p:nvSpPr>
            <p:cNvPr id="19" name="TextBox 19"/>
            <p:cNvSpPr txBox="1"/>
            <p:nvPr/>
          </p:nvSpPr>
          <p:spPr>
            <a:xfrm>
              <a:off x="4244340" y="1691640"/>
              <a:ext cx="931621" cy="975360"/>
            </a:xfrm>
            <a:prstGeom prst="rect">
              <a:avLst/>
            </a:prstGeom>
            <a:noFill/>
            <a:ln>
              <a:noFill/>
            </a:ln>
          </p:spPr>
          <p:txBody>
            <a:bodyPr wrap="none" lIns="0" tIns="0" rIns="0" bIns="0" anchor="t" anchorCtr="0">
              <a:spAutoFit/>
            </a:bodyPr>
            <a:lstStyle/>
            <a:p>
              <a:pPr algn="l"/>
              <a:r>
                <a:rPr lang="zh-CN" sz="4800" b="1" dirty="0">
                  <a:solidFill>
                    <a:srgbClr val="E8E8E8"/>
                  </a:solidFill>
                  <a:latin typeface="Arial Black"/>
                  <a:ea typeface="Microsoft YaHei"/>
                  <a:cs typeface="Arial Black"/>
                </a:rPr>
                <a:t>02</a:t>
              </a:r>
            </a:p>
          </p:txBody>
        </p:sp>
        <p:sp>
          <p:nvSpPr>
            <p:cNvPr id="20" name="TextBox 20"/>
            <p:cNvSpPr txBox="1"/>
            <p:nvPr/>
          </p:nvSpPr>
          <p:spPr>
            <a:xfrm>
              <a:off x="4459105" y="2539841"/>
              <a:ext cx="225790" cy="167640"/>
            </a:xfrm>
            <a:prstGeom prst="rect">
              <a:avLst/>
            </a:prstGeom>
            <a:noFill/>
            <a:ln>
              <a:noFill/>
            </a:ln>
          </p:spPr>
          <p:txBody>
            <a:bodyPr wrap="none" lIns="0" tIns="0" rIns="0" bIns="0" anchor="t" anchorCtr="0">
              <a:spAutoFit/>
            </a:bodyPr>
            <a:lstStyle/>
            <a:p>
              <a:pPr algn="ctr"/>
              <a:r>
                <a:rPr lang="zh-CN" sz="825" dirty="0">
                  <a:solidFill>
                    <a:srgbClr val="D9251D"/>
                  </a:solidFill>
                  <a:latin typeface="Arial"/>
                  <a:ea typeface="Microsoft YaHei"/>
                  <a:cs typeface="Arial"/>
                </a:rPr>
                <a:t>2011</a:t>
              </a:r>
            </a:p>
          </p:txBody>
        </p:sp>
        <p:sp>
          <p:nvSpPr>
            <p:cNvPr id="21" name="TextBox 21"/>
            <p:cNvSpPr txBox="1"/>
            <p:nvPr/>
          </p:nvSpPr>
          <p:spPr>
            <a:xfrm>
              <a:off x="3788859" y="2826068"/>
              <a:ext cx="1566281" cy="274320"/>
            </a:xfrm>
            <a:prstGeom prst="rect">
              <a:avLst/>
            </a:prstGeom>
            <a:noFill/>
            <a:ln>
              <a:noFill/>
            </a:ln>
          </p:spPr>
          <p:txBody>
            <a:bodyPr wrap="none" lIns="0" tIns="0" rIns="0" bIns="0" anchor="t" anchorCtr="0">
              <a:spAutoFit/>
            </a:bodyPr>
            <a:lstStyle/>
            <a:p>
              <a:pPr algn="ctr"/>
              <a:r>
                <a:rPr lang="zh-CN" sz="1350" b="1" dirty="0">
                  <a:solidFill>
                    <a:srgbClr val="1A1A1A"/>
                  </a:solidFill>
                  <a:latin typeface="Arial Black"/>
                  <a:ea typeface="Microsoft YaHei"/>
                  <a:cs typeface="Arial Black"/>
                </a:rPr>
                <a:t>Bootstrap 12 栏</a:t>
              </a:r>
            </a:p>
          </p:txBody>
        </p:sp>
        <p:sp>
          <p:nvSpPr>
            <p:cNvPr id="22" name="Ellipse 22"/>
            <p:cNvSpPr/>
            <p:nvPr/>
          </p:nvSpPr>
          <p:spPr>
            <a:xfrm>
              <a:off x="4495800" y="3162300"/>
              <a:ext cx="152400" cy="152400"/>
            </a:xfrm>
            <a:prstGeom prst="ellipse">
              <a:avLst/>
            </a:prstGeom>
            <a:solidFill>
              <a:srgbClr val="1A1A1A"/>
            </a:solidFill>
            <a:ln>
              <a:noFill/>
            </a:ln>
          </p:spPr>
        </p:sp>
        <p:sp>
          <p:nvSpPr>
            <p:cNvPr id="23" name="TextBox 23"/>
            <p:cNvSpPr txBox="1"/>
            <p:nvPr/>
          </p:nvSpPr>
          <p:spPr>
            <a:xfrm>
              <a:off x="4125301" y="3647599"/>
              <a:ext cx="89339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Twitter 开源</a:t>
              </a:r>
            </a:p>
          </p:txBody>
        </p:sp>
        <p:sp>
          <p:nvSpPr>
            <p:cNvPr id="24" name="TextBox 24"/>
            <p:cNvSpPr txBox="1"/>
            <p:nvPr/>
          </p:nvSpPr>
          <p:spPr>
            <a:xfrm>
              <a:off x="4203621" y="3838099"/>
              <a:ext cx="736759"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把模数网格</a:t>
              </a:r>
            </a:p>
          </p:txBody>
        </p:sp>
        <p:sp>
          <p:nvSpPr>
            <p:cNvPr id="25" name="TextBox 25"/>
            <p:cNvSpPr txBox="1"/>
            <p:nvPr/>
          </p:nvSpPr>
          <p:spPr>
            <a:xfrm>
              <a:off x="4132421" y="40285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民主化到全球</a:t>
              </a:r>
            </a:p>
          </p:txBody>
        </p:sp>
        <p:sp>
          <p:nvSpPr>
            <p:cNvPr id="26" name="TextBox 26"/>
            <p:cNvSpPr txBox="1"/>
            <p:nvPr/>
          </p:nvSpPr>
          <p:spPr>
            <a:xfrm>
              <a:off x="4132421" y="42190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前端开发标配</a:t>
              </a:r>
            </a:p>
          </p:txBody>
        </p:sp>
      </p:grpSp>
      <p:grpSp>
        <p:nvGrpSpPr>
          <p:cNvPr id="36" name="Group 36"/>
          <p:cNvGrpSpPr/>
          <p:nvPr/>
        </p:nvGrpSpPr>
        <p:grpSpPr>
          <a:xfrm>
            <a:off x="6585823" y="1691640"/>
            <a:ext cx="1306354" cy="2725579"/>
            <a:chOff x="6585823" y="1691640"/>
            <a:chExt cx="1306354" cy="2725579"/>
          </a:xfrm>
        </p:grpSpPr>
        <p:sp>
          <p:nvSpPr>
            <p:cNvPr id="28" name="TextBox 28"/>
            <p:cNvSpPr txBox="1"/>
            <p:nvPr/>
          </p:nvSpPr>
          <p:spPr>
            <a:xfrm>
              <a:off x="6911340" y="1691640"/>
              <a:ext cx="931621" cy="975360"/>
            </a:xfrm>
            <a:prstGeom prst="rect">
              <a:avLst/>
            </a:prstGeom>
            <a:noFill/>
            <a:ln>
              <a:noFill/>
            </a:ln>
          </p:spPr>
          <p:txBody>
            <a:bodyPr wrap="none" lIns="0" tIns="0" rIns="0" bIns="0" anchor="t" anchorCtr="0">
              <a:spAutoFit/>
            </a:bodyPr>
            <a:lstStyle/>
            <a:p>
              <a:pPr algn="l"/>
              <a:r>
                <a:rPr lang="zh-CN" sz="4800" b="1" dirty="0">
                  <a:solidFill>
                    <a:srgbClr val="E8E8E8"/>
                  </a:solidFill>
                  <a:latin typeface="Arial Black"/>
                  <a:ea typeface="Microsoft YaHei"/>
                  <a:cs typeface="Arial Black"/>
                </a:rPr>
                <a:t>03</a:t>
              </a:r>
            </a:p>
          </p:txBody>
        </p:sp>
        <p:sp>
          <p:nvSpPr>
            <p:cNvPr id="29" name="TextBox 29"/>
            <p:cNvSpPr txBox="1"/>
            <p:nvPr/>
          </p:nvSpPr>
          <p:spPr>
            <a:xfrm>
              <a:off x="7111044" y="2539841"/>
              <a:ext cx="255913" cy="167640"/>
            </a:xfrm>
            <a:prstGeom prst="rect">
              <a:avLst/>
            </a:prstGeom>
            <a:noFill/>
            <a:ln>
              <a:noFill/>
            </a:ln>
          </p:spPr>
          <p:txBody>
            <a:bodyPr wrap="none" lIns="0" tIns="0" rIns="0" bIns="0" anchor="t" anchorCtr="0">
              <a:spAutoFit/>
            </a:bodyPr>
            <a:lstStyle/>
            <a:p>
              <a:pPr algn="ctr"/>
              <a:r>
                <a:rPr lang="zh-CN" sz="825" dirty="0">
                  <a:solidFill>
                    <a:srgbClr val="D9251D"/>
                  </a:solidFill>
                  <a:latin typeface="Arial"/>
                  <a:ea typeface="Microsoft YaHei"/>
                  <a:cs typeface="Arial"/>
                </a:rPr>
                <a:t>2017</a:t>
              </a:r>
            </a:p>
          </p:txBody>
        </p:sp>
        <p:sp>
          <p:nvSpPr>
            <p:cNvPr id="30" name="TextBox 30"/>
            <p:cNvSpPr txBox="1"/>
            <p:nvPr/>
          </p:nvSpPr>
          <p:spPr>
            <a:xfrm>
              <a:off x="6818155" y="2826068"/>
              <a:ext cx="841691" cy="274320"/>
            </a:xfrm>
            <a:prstGeom prst="rect">
              <a:avLst/>
            </a:prstGeom>
            <a:noFill/>
            <a:ln>
              <a:noFill/>
            </a:ln>
          </p:spPr>
          <p:txBody>
            <a:bodyPr wrap="none" lIns="0" tIns="0" rIns="0" bIns="0" anchor="t" anchorCtr="0">
              <a:spAutoFit/>
            </a:bodyPr>
            <a:lstStyle/>
            <a:p>
              <a:pPr algn="ctr"/>
              <a:r>
                <a:rPr lang="zh-CN" sz="1350" b="1" dirty="0">
                  <a:solidFill>
                    <a:srgbClr val="1A1A1A"/>
                  </a:solidFill>
                  <a:latin typeface="Arial Black"/>
                  <a:ea typeface="Microsoft YaHei"/>
                  <a:cs typeface="Arial Black"/>
                </a:rPr>
                <a:t>CSS Grid</a:t>
              </a:r>
            </a:p>
          </p:txBody>
        </p:sp>
        <p:sp>
          <p:nvSpPr>
            <p:cNvPr id="31" name="Ellipse 31"/>
            <p:cNvSpPr/>
            <p:nvPr/>
          </p:nvSpPr>
          <p:spPr>
            <a:xfrm>
              <a:off x="7162800" y="3162300"/>
              <a:ext cx="152400" cy="152400"/>
            </a:xfrm>
            <a:prstGeom prst="ellipse">
              <a:avLst/>
            </a:prstGeom>
            <a:solidFill>
              <a:srgbClr val="1A1A1A"/>
            </a:solidFill>
            <a:ln>
              <a:noFill/>
            </a:ln>
          </p:spPr>
        </p:sp>
        <p:sp>
          <p:nvSpPr>
            <p:cNvPr id="32" name="TextBox 32"/>
            <p:cNvSpPr txBox="1"/>
            <p:nvPr/>
          </p:nvSpPr>
          <p:spPr>
            <a:xfrm>
              <a:off x="6728222" y="3647599"/>
              <a:ext cx="102155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浏览器原生网格</a:t>
              </a:r>
            </a:p>
          </p:txBody>
        </p:sp>
        <p:sp>
          <p:nvSpPr>
            <p:cNvPr id="33" name="TextBox 33"/>
            <p:cNvSpPr txBox="1"/>
            <p:nvPr/>
          </p:nvSpPr>
          <p:spPr>
            <a:xfrm>
              <a:off x="6585823" y="3838099"/>
              <a:ext cx="1306354"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所有主流浏览器支持</a:t>
              </a:r>
            </a:p>
          </p:txBody>
        </p:sp>
        <p:sp>
          <p:nvSpPr>
            <p:cNvPr id="34" name="TextBox 34"/>
            <p:cNvSpPr txBox="1"/>
            <p:nvPr/>
          </p:nvSpPr>
          <p:spPr>
            <a:xfrm>
              <a:off x="6657023" y="4028599"/>
              <a:ext cx="1163955"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模数网格首次成为</a:t>
              </a:r>
            </a:p>
          </p:txBody>
        </p:sp>
        <p:sp>
          <p:nvSpPr>
            <p:cNvPr id="35" name="TextBox 35"/>
            <p:cNvSpPr txBox="1"/>
            <p:nvPr/>
          </p:nvSpPr>
          <p:spPr>
            <a:xfrm>
              <a:off x="6646343" y="4219099"/>
              <a:ext cx="1185315"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Web 平台基础设施</a:t>
              </a:r>
            </a:p>
          </p:txBody>
        </p:sp>
      </p:grpSp>
      <p:grpSp>
        <p:nvGrpSpPr>
          <p:cNvPr id="45" name="Group 45"/>
          <p:cNvGrpSpPr/>
          <p:nvPr/>
        </p:nvGrpSpPr>
        <p:grpSpPr>
          <a:xfrm>
            <a:off x="9122859" y="1691640"/>
            <a:ext cx="1566281" cy="2725579"/>
            <a:chOff x="9122859" y="1691640"/>
            <a:chExt cx="1566281" cy="2725579"/>
          </a:xfrm>
        </p:grpSpPr>
        <p:sp>
          <p:nvSpPr>
            <p:cNvPr id="37" name="TextBox 37"/>
            <p:cNvSpPr txBox="1"/>
            <p:nvPr/>
          </p:nvSpPr>
          <p:spPr>
            <a:xfrm>
              <a:off x="9578340" y="1691640"/>
              <a:ext cx="931621" cy="975360"/>
            </a:xfrm>
            <a:prstGeom prst="rect">
              <a:avLst/>
            </a:prstGeom>
            <a:noFill/>
            <a:ln>
              <a:noFill/>
            </a:ln>
          </p:spPr>
          <p:txBody>
            <a:bodyPr wrap="none" lIns="0" tIns="0" rIns="0" bIns="0" anchor="t" anchorCtr="0">
              <a:spAutoFit/>
            </a:bodyPr>
            <a:lstStyle/>
            <a:p>
              <a:pPr algn="l"/>
              <a:r>
                <a:rPr lang="zh-CN" sz="4800" b="1" dirty="0">
                  <a:solidFill>
                    <a:srgbClr val="D9251D"/>
                  </a:solidFill>
                  <a:latin typeface="Arial Black"/>
                  <a:ea typeface="Microsoft YaHei"/>
                  <a:cs typeface="Arial Black"/>
                </a:rPr>
                <a:t>04</a:t>
              </a:r>
            </a:p>
          </p:txBody>
        </p:sp>
        <p:sp>
          <p:nvSpPr>
            <p:cNvPr id="38" name="TextBox 38"/>
            <p:cNvSpPr txBox="1"/>
            <p:nvPr/>
          </p:nvSpPr>
          <p:spPr>
            <a:xfrm>
              <a:off x="9729847" y="2539841"/>
              <a:ext cx="352306" cy="167640"/>
            </a:xfrm>
            <a:prstGeom prst="rect">
              <a:avLst/>
            </a:prstGeom>
            <a:noFill/>
            <a:ln>
              <a:noFill/>
            </a:ln>
          </p:spPr>
          <p:txBody>
            <a:bodyPr wrap="none" lIns="0" tIns="0" rIns="0" bIns="0" anchor="t" anchorCtr="0">
              <a:spAutoFit/>
            </a:bodyPr>
            <a:lstStyle/>
            <a:p>
              <a:pPr algn="ctr"/>
              <a:r>
                <a:rPr lang="zh-CN" sz="825" dirty="0">
                  <a:solidFill>
                    <a:srgbClr val="D9251D"/>
                  </a:solidFill>
                  <a:latin typeface="Arial"/>
                  <a:ea typeface="Microsoft YaHei"/>
                  <a:cs typeface="Arial"/>
                </a:rPr>
                <a:t>2020s</a:t>
              </a:r>
            </a:p>
          </p:txBody>
        </p:sp>
        <p:sp>
          <p:nvSpPr>
            <p:cNvPr id="39" name="TextBox 39"/>
            <p:cNvSpPr txBox="1"/>
            <p:nvPr/>
          </p:nvSpPr>
          <p:spPr>
            <a:xfrm>
              <a:off x="9122859" y="2826068"/>
              <a:ext cx="1566281" cy="274320"/>
            </a:xfrm>
            <a:prstGeom prst="rect">
              <a:avLst/>
            </a:prstGeom>
            <a:noFill/>
            <a:ln>
              <a:noFill/>
            </a:ln>
          </p:spPr>
          <p:txBody>
            <a:bodyPr wrap="none" lIns="0" tIns="0" rIns="0" bIns="0" anchor="t" anchorCtr="0">
              <a:spAutoFit/>
            </a:bodyPr>
            <a:lstStyle/>
            <a:p>
              <a:pPr algn="ctr"/>
              <a:r>
                <a:rPr lang="zh-CN" sz="1350" b="1" dirty="0">
                  <a:solidFill>
                    <a:srgbClr val="D9251D"/>
                  </a:solidFill>
                  <a:latin typeface="Arial Black"/>
                  <a:ea typeface="Microsoft YaHei"/>
                  <a:cs typeface="Arial Black"/>
                </a:rPr>
                <a:t>Design Systems</a:t>
              </a:r>
            </a:p>
          </p:txBody>
        </p:sp>
        <p:sp>
          <p:nvSpPr>
            <p:cNvPr id="40" name="Ellipse 40"/>
            <p:cNvSpPr/>
            <p:nvPr/>
          </p:nvSpPr>
          <p:spPr>
            <a:xfrm>
              <a:off x="9772650" y="3105150"/>
              <a:ext cx="266700" cy="266700"/>
            </a:xfrm>
            <a:prstGeom prst="ellipse">
              <a:avLst/>
            </a:prstGeom>
            <a:solidFill>
              <a:srgbClr val="D9251D"/>
            </a:solidFill>
            <a:ln>
              <a:noFill/>
            </a:ln>
          </p:spPr>
        </p:sp>
        <p:sp>
          <p:nvSpPr>
            <p:cNvPr id="41" name="TextBox 41"/>
            <p:cNvSpPr txBox="1"/>
            <p:nvPr/>
          </p:nvSpPr>
          <p:spPr>
            <a:xfrm>
              <a:off x="9181624" y="3647599"/>
              <a:ext cx="1448753"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Material · HIG · FAST</a:t>
              </a:r>
            </a:p>
          </p:txBody>
        </p:sp>
        <p:sp>
          <p:nvSpPr>
            <p:cNvPr id="42" name="TextBox 42"/>
            <p:cNvSpPr txBox="1"/>
            <p:nvPr/>
          </p:nvSpPr>
          <p:spPr>
            <a:xfrm>
              <a:off x="9598140" y="3838099"/>
              <a:ext cx="61572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大企业 VI</a:t>
              </a:r>
            </a:p>
          </p:txBody>
        </p:sp>
        <p:sp>
          <p:nvSpPr>
            <p:cNvPr id="43" name="TextBox 43"/>
            <p:cNvSpPr txBox="1"/>
            <p:nvPr/>
          </p:nvSpPr>
          <p:spPr>
            <a:xfrm>
              <a:off x="9395222" y="4028599"/>
              <a:ext cx="102155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在屏幕上的延续</a:t>
              </a:r>
            </a:p>
          </p:txBody>
        </p:sp>
        <p:sp>
          <p:nvSpPr>
            <p:cNvPr id="44" name="TextBox 44"/>
            <p:cNvSpPr txBox="1"/>
            <p:nvPr/>
          </p:nvSpPr>
          <p:spPr>
            <a:xfrm>
              <a:off x="9395222" y="4219099"/>
              <a:ext cx="102155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从规则到组件库</a:t>
              </a:r>
            </a:p>
          </p:txBody>
        </p:sp>
      </p:grpSp>
      <p:grpSp>
        <p:nvGrpSpPr>
          <p:cNvPr id="49" name="Group 49"/>
          <p:cNvGrpSpPr/>
          <p:nvPr/>
        </p:nvGrpSpPr>
        <p:grpSpPr>
          <a:xfrm>
            <a:off x="609600" y="5524500"/>
            <a:ext cx="5923407" cy="633412"/>
            <a:chOff x="609600" y="5524500"/>
            <a:chExt cx="5923407" cy="633412"/>
          </a:xfrm>
        </p:grpSpPr>
        <p:sp>
          <p:nvSpPr>
            <p:cNvPr id="46" name="Line 46"/>
            <p:cNvSpPr/>
            <p:nvPr/>
          </p:nvSpPr>
          <p:spPr>
            <a:xfrm>
              <a:off x="609600" y="5524500"/>
              <a:ext cx="9525" cy="571500"/>
            </a:xfrm>
            <a:custGeom>
              <a:avLst/>
              <a:gdLst/>
              <a:ahLst/>
              <a:cxnLst/>
              <a:rect l="l" t="t" r="r" b="b"/>
              <a:pathLst>
                <a:path w="9525" h="571500">
                  <a:moveTo>
                    <a:pt x="0" y="0"/>
                  </a:moveTo>
                  <a:lnTo>
                    <a:pt x="0" y="571500"/>
                  </a:lnTo>
                </a:path>
              </a:pathLst>
            </a:custGeom>
            <a:noFill/>
            <a:ln w="28575">
              <a:solidFill>
                <a:srgbClr val="D9251D"/>
              </a:solidFill>
            </a:ln>
          </p:spPr>
        </p:sp>
        <p:sp>
          <p:nvSpPr>
            <p:cNvPr id="47" name="TextBox 47"/>
            <p:cNvSpPr txBox="1"/>
            <p:nvPr/>
          </p:nvSpPr>
          <p:spPr>
            <a:xfrm>
              <a:off x="855345" y="5594032"/>
              <a:ext cx="2875864"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同一套语法 · 1981 → 2026</a:t>
              </a:r>
            </a:p>
          </p:txBody>
        </p:sp>
        <p:sp>
          <p:nvSpPr>
            <p:cNvPr id="48" name="TextBox 48"/>
            <p:cNvSpPr txBox="1"/>
            <p:nvPr/>
          </p:nvSpPr>
          <p:spPr>
            <a:xfrm>
              <a:off x="862965" y="5944552"/>
              <a:ext cx="5670042"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从印刷海报到 CSS Grid · 介质变换但</a:t>
              </a:r>
              <a:r>
                <a:rPr lang="zh-CN" sz="1050" b="1" dirty="0">
                  <a:solidFill>
                    <a:srgbClr val="1A1A1A"/>
                  </a:solidFill>
                  <a:latin typeface="Arial"/>
                  <a:ea typeface="Microsoft YaHei"/>
                  <a:cs typeface="Arial"/>
                </a:rPr>
                <a:t>模数 · 列 · 留白 · 数学比例</a:t>
              </a:r>
              <a:r>
                <a:rPr lang="zh-CN" sz="1050" dirty="0">
                  <a:solidFill>
                    <a:srgbClr val="666666"/>
                  </a:solidFill>
                  <a:latin typeface="Arial"/>
                  <a:ea typeface="Microsoft YaHei"/>
                  <a:cs typeface="Arial"/>
                </a:rPr>
                <a:t>四件套从未改变。</a:t>
              </a:r>
            </a:p>
          </p:txBody>
        </p:sp>
      </p:grpSp>
      <p:sp>
        <p:nvSpPr>
          <p:cNvPr id="50" name="TextBox 50"/>
          <p:cNvSpPr txBox="1"/>
          <p:nvPr/>
        </p:nvSpPr>
        <p:spPr>
          <a:xfrm>
            <a:off x="11228522" y="6464141"/>
            <a:ext cx="364355"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12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600"/>
                                        <p:tgtEl>
                                          <p:spTgt spid="9"/>
                                        </p:tgtEl>
                                      </p:cBhvr>
                                    </p:animEffect>
                                  </p:childTnLst>
                                </p:cTn>
                              </p:par>
                            </p:childTnLst>
                          </p:cTn>
                        </p:par>
                        <p:par>
                          <p:cTn id="8" fill="hold">
                            <p:stCondLst>
                              <p:cond delay="78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50"/>
                                        <p:tgtEl>
                                          <p:spTgt spid="18"/>
                                        </p:tgtEl>
                                      </p:cBhvr>
                                    </p:animEffect>
                                  </p:childTnLst>
                                </p:cTn>
                              </p:par>
                            </p:childTnLst>
                          </p:cTn>
                        </p:par>
                        <p:par>
                          <p:cTn id="12" fill="hold">
                            <p:stCondLst>
                              <p:cond delay="131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350"/>
                                        <p:tgtEl>
                                          <p:spTgt spid="27"/>
                                        </p:tgtEl>
                                      </p:cBhvr>
                                    </p:animEffect>
                                  </p:childTnLst>
                                </p:cTn>
                              </p:par>
                            </p:childTnLst>
                          </p:cTn>
                        </p:par>
                        <p:par>
                          <p:cTn id="16" fill="hold">
                            <p:stCondLst>
                              <p:cond delay="184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350"/>
                                        <p:tgtEl>
                                          <p:spTgt spid="36"/>
                                        </p:tgtEl>
                                      </p:cBhvr>
                                    </p:animEffect>
                                  </p:childTnLst>
                                </p:cTn>
                              </p:par>
                            </p:childTnLst>
                          </p:cTn>
                        </p:par>
                        <p:par>
                          <p:cTn id="20" fill="hold">
                            <p:stCondLst>
                              <p:cond delay="234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314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7" grpId="0"/>
      <p:bldP spid="36" grpId="0"/>
      <p:bldP spid="45"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373374" cy="1165384"/>
            <a:chOff x="579120" y="482441"/>
            <a:chExt cx="3373374" cy="1165384"/>
          </a:xfrm>
        </p:grpSpPr>
        <p:sp>
          <p:nvSpPr>
            <p:cNvPr id="3" name="TextBox 3"/>
            <p:cNvSpPr txBox="1"/>
            <p:nvPr/>
          </p:nvSpPr>
          <p:spPr>
            <a:xfrm>
              <a:off x="599122" y="482441"/>
              <a:ext cx="328208"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13</a:t>
              </a:r>
            </a:p>
          </p:txBody>
        </p:sp>
        <p:sp>
          <p:nvSpPr>
            <p:cNvPr id="4" name="TextBox 4"/>
            <p:cNvSpPr txBox="1"/>
            <p:nvPr/>
          </p:nvSpPr>
          <p:spPr>
            <a:xfrm>
              <a:off x="579120" y="883920"/>
              <a:ext cx="3373374"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当代品牌的瑞士血脉</a:t>
              </a:r>
            </a:p>
          </p:txBody>
        </p:sp>
        <p:sp>
          <p:nvSpPr>
            <p:cNvPr id="5" name="TextBox 5"/>
            <p:cNvSpPr txBox="1"/>
            <p:nvPr/>
          </p:nvSpPr>
          <p:spPr>
            <a:xfrm>
              <a:off x="596265" y="1296352"/>
              <a:ext cx="3254740"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SIX BRANDS WHERE THE SWISS GRID STILL LIVES</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5" name="Group 15"/>
          <p:cNvGrpSpPr/>
          <p:nvPr/>
        </p:nvGrpSpPr>
        <p:grpSpPr>
          <a:xfrm>
            <a:off x="902018" y="2286000"/>
            <a:ext cx="2755582" cy="1712119"/>
            <a:chOff x="902018" y="2286000"/>
            <a:chExt cx="2755582" cy="1712119"/>
          </a:xfrm>
        </p:grpSpPr>
        <p:sp>
          <p:nvSpPr>
            <p:cNvPr id="8" name="Line 8"/>
            <p:cNvSpPr/>
            <p:nvPr/>
          </p:nvSpPr>
          <p:spPr>
            <a:xfrm>
              <a:off x="914400" y="2286000"/>
              <a:ext cx="2743200" cy="9525"/>
            </a:xfrm>
            <a:custGeom>
              <a:avLst/>
              <a:gdLst/>
              <a:ahLst/>
              <a:cxnLst/>
              <a:rect l="l" t="t" r="r" b="b"/>
              <a:pathLst>
                <a:path w="2743200" h="9525">
                  <a:moveTo>
                    <a:pt x="0" y="0"/>
                  </a:moveTo>
                  <a:lnTo>
                    <a:pt x="2743200" y="0"/>
                  </a:lnTo>
                </a:path>
              </a:pathLst>
            </a:custGeom>
            <a:noFill/>
            <a:ln w="9525">
              <a:solidFill>
                <a:srgbClr val="1A1A1A"/>
              </a:solidFill>
            </a:ln>
          </p:spPr>
        </p:sp>
        <p:sp>
          <p:nvSpPr>
            <p:cNvPr id="9" name="Freeform 9"/>
            <p:cNvSpPr/>
            <p:nvPr/>
          </p:nvSpPr>
          <p:spPr>
            <a:xfrm>
              <a:off x="939159" y="2533650"/>
              <a:ext cx="459191" cy="534511"/>
            </a:xfrm>
            <a:custGeom>
              <a:avLst/>
              <a:gdLst/>
              <a:ahLst/>
              <a:cxnLst/>
              <a:rect l="l" t="t" r="r" b="b"/>
              <a:pathLst>
                <a:path w="459191" h="534511">
                  <a:moveTo>
                    <a:pt x="245320" y="153264"/>
                  </a:moveTo>
                  <a:cubicBezTo>
                    <a:pt x="224250" y="153264"/>
                    <a:pt x="191646" y="129305"/>
                    <a:pt x="157309" y="130150"/>
                  </a:cubicBezTo>
                  <a:cubicBezTo>
                    <a:pt x="111970" y="130750"/>
                    <a:pt x="70409" y="156442"/>
                    <a:pt x="47050" y="197136"/>
                  </a:cubicBezTo>
                  <a:cubicBezTo>
                    <a:pt x="0" y="278813"/>
                    <a:pt x="34915" y="399450"/>
                    <a:pt x="80810" y="465836"/>
                  </a:cubicBezTo>
                  <a:cubicBezTo>
                    <a:pt x="103324" y="498151"/>
                    <a:pt x="129883" y="534511"/>
                    <a:pt x="165087" y="533378"/>
                  </a:cubicBezTo>
                  <a:cubicBezTo>
                    <a:pt x="198869" y="531933"/>
                    <a:pt x="211538" y="511442"/>
                    <a:pt x="252543" y="511442"/>
                  </a:cubicBezTo>
                  <a:cubicBezTo>
                    <a:pt x="293237" y="511442"/>
                    <a:pt x="304771" y="533378"/>
                    <a:pt x="340554" y="532511"/>
                  </a:cubicBezTo>
                  <a:cubicBezTo>
                    <a:pt x="376936" y="531933"/>
                    <a:pt x="400028" y="499618"/>
                    <a:pt x="422253" y="466992"/>
                  </a:cubicBezTo>
                  <a:cubicBezTo>
                    <a:pt x="447945" y="429476"/>
                    <a:pt x="458613" y="393094"/>
                    <a:pt x="459191" y="391093"/>
                  </a:cubicBezTo>
                  <a:cubicBezTo>
                    <a:pt x="458324" y="390804"/>
                    <a:pt x="388471" y="363957"/>
                    <a:pt x="387626" y="283147"/>
                  </a:cubicBezTo>
                  <a:cubicBezTo>
                    <a:pt x="387048" y="215582"/>
                    <a:pt x="442744" y="183267"/>
                    <a:pt x="445345" y="181823"/>
                  </a:cubicBezTo>
                  <a:cubicBezTo>
                    <a:pt x="413585" y="135372"/>
                    <a:pt x="364823" y="130172"/>
                    <a:pt x="347777" y="129016"/>
                  </a:cubicBezTo>
                  <a:cubicBezTo>
                    <a:pt x="303327" y="125549"/>
                    <a:pt x="266100" y="153241"/>
                    <a:pt x="245320" y="153241"/>
                  </a:cubicBezTo>
                  <a:close/>
                  <a:moveTo>
                    <a:pt x="320396" y="85122"/>
                  </a:moveTo>
                  <a:cubicBezTo>
                    <a:pt x="339131" y="62630"/>
                    <a:pt x="351511" y="31182"/>
                    <a:pt x="348066" y="0"/>
                  </a:cubicBezTo>
                  <a:cubicBezTo>
                    <a:pt x="321240" y="1156"/>
                    <a:pt x="288903" y="17891"/>
                    <a:pt x="269567" y="40405"/>
                  </a:cubicBezTo>
                  <a:cubicBezTo>
                    <a:pt x="252232" y="60319"/>
                    <a:pt x="237252" y="92367"/>
                    <a:pt x="241275" y="122949"/>
                  </a:cubicBezTo>
                  <a:cubicBezTo>
                    <a:pt x="271012" y="125260"/>
                    <a:pt x="301615" y="107658"/>
                    <a:pt x="320373" y="85144"/>
                  </a:cubicBezTo>
                </a:path>
              </a:pathLst>
            </a:custGeom>
            <a:solidFill>
              <a:srgbClr val="1A1A1A"/>
            </a:solidFill>
            <a:ln>
              <a:noFill/>
            </a:ln>
          </p:spPr>
        </p:sp>
        <p:sp>
          <p:nvSpPr>
            <p:cNvPr id="10" name="TextBox 10"/>
            <p:cNvSpPr txBox="1"/>
            <p:nvPr/>
          </p:nvSpPr>
          <p:spPr>
            <a:xfrm>
              <a:off x="1579245" y="2641282"/>
              <a:ext cx="674489"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Apple</a:t>
              </a:r>
            </a:p>
          </p:txBody>
        </p:sp>
        <p:sp>
          <p:nvSpPr>
            <p:cNvPr id="11" name="TextBox 11"/>
            <p:cNvSpPr txBox="1"/>
            <p:nvPr/>
          </p:nvSpPr>
          <p:spPr>
            <a:xfrm>
              <a:off x="1589722" y="2939891"/>
              <a:ext cx="984885"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CUPERTINO · 1976</a:t>
              </a:r>
            </a:p>
          </p:txBody>
        </p:sp>
        <p:sp>
          <p:nvSpPr>
            <p:cNvPr id="12" name="TextBox 12"/>
            <p:cNvSpPr txBox="1"/>
            <p:nvPr/>
          </p:nvSpPr>
          <p:spPr>
            <a:xfrm>
              <a:off x="902018" y="3418999"/>
              <a:ext cx="130635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极简理性的产品语言</a:t>
              </a:r>
            </a:p>
          </p:txBody>
        </p:sp>
        <p:sp>
          <p:nvSpPr>
            <p:cNvPr id="13" name="TextBox 13"/>
            <p:cNvSpPr txBox="1"/>
            <p:nvPr/>
          </p:nvSpPr>
          <p:spPr>
            <a:xfrm>
              <a:off x="902018" y="3609499"/>
              <a:ext cx="147011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从早期 Keynote 到 HIG</a:t>
              </a:r>
            </a:p>
          </p:txBody>
        </p:sp>
        <p:sp>
          <p:nvSpPr>
            <p:cNvPr id="14" name="TextBox 14"/>
            <p:cNvSpPr txBox="1"/>
            <p:nvPr/>
          </p:nvSpPr>
          <p:spPr>
            <a:xfrm>
              <a:off x="902018" y="3799999"/>
              <a:ext cx="1591151"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瑞士血脉最显眼的继承者</a:t>
              </a:r>
            </a:p>
          </p:txBody>
        </p:sp>
      </p:grpSp>
      <p:grpSp>
        <p:nvGrpSpPr>
          <p:cNvPr id="23" name="Group 23"/>
          <p:cNvGrpSpPr/>
          <p:nvPr/>
        </p:nvGrpSpPr>
        <p:grpSpPr>
          <a:xfrm>
            <a:off x="5016818" y="2286000"/>
            <a:ext cx="2755582" cy="1712119"/>
            <a:chOff x="5016818" y="2286000"/>
            <a:chExt cx="2755582" cy="1712119"/>
          </a:xfrm>
        </p:grpSpPr>
        <p:sp>
          <p:nvSpPr>
            <p:cNvPr id="16" name="Line 16"/>
            <p:cNvSpPr/>
            <p:nvPr/>
          </p:nvSpPr>
          <p:spPr>
            <a:xfrm>
              <a:off x="5029200" y="2286000"/>
              <a:ext cx="2743200" cy="9525"/>
            </a:xfrm>
            <a:custGeom>
              <a:avLst/>
              <a:gdLst/>
              <a:ahLst/>
              <a:cxnLst/>
              <a:rect l="l" t="t" r="r" b="b"/>
              <a:pathLst>
                <a:path w="2743200" h="9525">
                  <a:moveTo>
                    <a:pt x="0" y="0"/>
                  </a:moveTo>
                  <a:lnTo>
                    <a:pt x="2743200" y="0"/>
                  </a:lnTo>
                </a:path>
              </a:pathLst>
            </a:custGeom>
            <a:noFill/>
            <a:ln w="9525">
              <a:solidFill>
                <a:srgbClr val="1A1A1A"/>
              </a:solidFill>
            </a:ln>
          </p:spPr>
        </p:sp>
        <p:sp>
          <p:nvSpPr>
            <p:cNvPr id="17" name="Freeform 17"/>
            <p:cNvSpPr/>
            <p:nvPr/>
          </p:nvSpPr>
          <p:spPr>
            <a:xfrm>
              <a:off x="5036023" y="2533650"/>
              <a:ext cx="519754" cy="533400"/>
            </a:xfrm>
            <a:custGeom>
              <a:avLst/>
              <a:gdLst/>
              <a:ahLst/>
              <a:cxnLst/>
              <a:rect l="l" t="t" r="r" b="b"/>
              <a:pathLst>
                <a:path w="519754" h="533400">
                  <a:moveTo>
                    <a:pt x="270545" y="242697"/>
                  </a:moveTo>
                  <a:lnTo>
                    <a:pt x="270545" y="315595"/>
                  </a:lnTo>
                  <a:lnTo>
                    <a:pt x="444789" y="315595"/>
                  </a:lnTo>
                  <a:cubicBezTo>
                    <a:pt x="439455" y="356489"/>
                    <a:pt x="425831" y="386426"/>
                    <a:pt x="405073" y="407451"/>
                  </a:cubicBezTo>
                  <a:cubicBezTo>
                    <a:pt x="379581" y="432943"/>
                    <a:pt x="339887" y="460791"/>
                    <a:pt x="270545" y="460791"/>
                  </a:cubicBezTo>
                  <a:cubicBezTo>
                    <a:pt x="163265" y="460791"/>
                    <a:pt x="79410" y="374269"/>
                    <a:pt x="79410" y="266989"/>
                  </a:cubicBezTo>
                  <a:cubicBezTo>
                    <a:pt x="79410" y="159709"/>
                    <a:pt x="163265" y="73187"/>
                    <a:pt x="270545" y="73187"/>
                  </a:cubicBezTo>
                  <a:cubicBezTo>
                    <a:pt x="328330" y="73187"/>
                    <a:pt x="370713" y="96012"/>
                    <a:pt x="401828" y="125349"/>
                  </a:cubicBezTo>
                  <a:lnTo>
                    <a:pt x="453101" y="74076"/>
                  </a:lnTo>
                  <a:cubicBezTo>
                    <a:pt x="409829" y="32004"/>
                    <a:pt x="351733" y="0"/>
                    <a:pt x="270545" y="0"/>
                  </a:cubicBezTo>
                  <a:cubicBezTo>
                    <a:pt x="123571" y="0"/>
                    <a:pt x="0" y="119726"/>
                    <a:pt x="0" y="266700"/>
                  </a:cubicBezTo>
                  <a:cubicBezTo>
                    <a:pt x="0" y="413674"/>
                    <a:pt x="123571" y="533400"/>
                    <a:pt x="270545" y="533400"/>
                  </a:cubicBezTo>
                  <a:cubicBezTo>
                    <a:pt x="349955" y="533400"/>
                    <a:pt x="409829" y="507330"/>
                    <a:pt x="456635" y="458724"/>
                  </a:cubicBezTo>
                  <a:cubicBezTo>
                    <a:pt x="504641" y="410718"/>
                    <a:pt x="519754" y="342865"/>
                    <a:pt x="519754" y="288325"/>
                  </a:cubicBezTo>
                  <a:cubicBezTo>
                    <a:pt x="519754" y="271434"/>
                    <a:pt x="518576" y="255721"/>
                    <a:pt x="515909" y="242697"/>
                  </a:cubicBezTo>
                  <a:lnTo>
                    <a:pt x="270545" y="242697"/>
                  </a:lnTo>
                  <a:close/>
                </a:path>
              </a:pathLst>
            </a:custGeom>
            <a:solidFill>
              <a:srgbClr val="1A1A1A"/>
            </a:solidFill>
            <a:ln>
              <a:noFill/>
            </a:ln>
          </p:spPr>
        </p:sp>
        <p:sp>
          <p:nvSpPr>
            <p:cNvPr id="18" name="TextBox 18"/>
            <p:cNvSpPr txBox="1"/>
            <p:nvPr/>
          </p:nvSpPr>
          <p:spPr>
            <a:xfrm>
              <a:off x="5694045" y="2641282"/>
              <a:ext cx="81365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Google</a:t>
              </a:r>
            </a:p>
          </p:txBody>
        </p:sp>
        <p:sp>
          <p:nvSpPr>
            <p:cNvPr id="19" name="TextBox 19"/>
            <p:cNvSpPr txBox="1"/>
            <p:nvPr/>
          </p:nvSpPr>
          <p:spPr>
            <a:xfrm>
              <a:off x="5704522" y="2939891"/>
              <a:ext cx="1237917"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MOUNTAIN VIEW · 1998</a:t>
              </a:r>
            </a:p>
          </p:txBody>
        </p:sp>
        <p:sp>
          <p:nvSpPr>
            <p:cNvPr id="20" name="TextBox 20"/>
            <p:cNvSpPr txBox="1"/>
            <p:nvPr/>
          </p:nvSpPr>
          <p:spPr>
            <a:xfrm>
              <a:off x="5016818" y="3418999"/>
              <a:ext cx="122091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Material 设计系统</a:t>
              </a:r>
            </a:p>
          </p:txBody>
        </p:sp>
        <p:sp>
          <p:nvSpPr>
            <p:cNvPr id="21" name="TextBox 21"/>
            <p:cNvSpPr txBox="1"/>
            <p:nvPr/>
          </p:nvSpPr>
          <p:spPr>
            <a:xfrm>
              <a:off x="5016818" y="3609499"/>
              <a:ext cx="132059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8dp 网格 + 几何字体</a:t>
              </a:r>
            </a:p>
          </p:txBody>
        </p:sp>
        <p:sp>
          <p:nvSpPr>
            <p:cNvPr id="22" name="TextBox 22"/>
            <p:cNvSpPr txBox="1"/>
            <p:nvPr/>
          </p:nvSpPr>
          <p:spPr>
            <a:xfrm>
              <a:off x="5016818" y="3799999"/>
              <a:ext cx="14487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把瑞士工程化到移动端</a:t>
              </a:r>
            </a:p>
          </p:txBody>
        </p:sp>
      </p:grpSp>
      <p:grpSp>
        <p:nvGrpSpPr>
          <p:cNvPr id="31" name="Group 31"/>
          <p:cNvGrpSpPr/>
          <p:nvPr/>
        </p:nvGrpSpPr>
        <p:grpSpPr>
          <a:xfrm>
            <a:off x="9131618" y="2286000"/>
            <a:ext cx="2450782" cy="1712119"/>
            <a:chOff x="9131618" y="2286000"/>
            <a:chExt cx="2450782" cy="1712119"/>
          </a:xfrm>
        </p:grpSpPr>
        <p:sp>
          <p:nvSpPr>
            <p:cNvPr id="24" name="Line 24"/>
            <p:cNvSpPr/>
            <p:nvPr/>
          </p:nvSpPr>
          <p:spPr>
            <a:xfrm>
              <a:off x="9144000" y="2286000"/>
              <a:ext cx="2438400" cy="9525"/>
            </a:xfrm>
            <a:custGeom>
              <a:avLst/>
              <a:gdLst/>
              <a:ahLst/>
              <a:cxnLst/>
              <a:rect l="l" t="t" r="r" b="b"/>
              <a:pathLst>
                <a:path w="2438400" h="9525">
                  <a:moveTo>
                    <a:pt x="0" y="0"/>
                  </a:moveTo>
                  <a:lnTo>
                    <a:pt x="2438400" y="0"/>
                  </a:lnTo>
                </a:path>
              </a:pathLst>
            </a:custGeom>
            <a:noFill/>
            <a:ln w="9525">
              <a:solidFill>
                <a:srgbClr val="1A1A1A"/>
              </a:solidFill>
            </a:ln>
          </p:spPr>
        </p:sp>
        <p:sp>
          <p:nvSpPr>
            <p:cNvPr id="25" name="Freeform 25"/>
            <p:cNvSpPr/>
            <p:nvPr/>
          </p:nvSpPr>
          <p:spPr>
            <a:xfrm>
              <a:off x="9144000" y="2533650"/>
              <a:ext cx="533400" cy="533400"/>
            </a:xfrm>
            <a:custGeom>
              <a:avLst/>
              <a:gdLst/>
              <a:ahLst/>
              <a:cxnLst/>
              <a:rect l="l" t="t" r="r" b="b"/>
              <a:pathLst>
                <a:path w="533400" h="533400">
                  <a:moveTo>
                    <a:pt x="266700" y="0"/>
                  </a:moveTo>
                  <a:cubicBezTo>
                    <a:pt x="120015" y="0"/>
                    <a:pt x="0" y="120015"/>
                    <a:pt x="0" y="266700"/>
                  </a:cubicBezTo>
                  <a:cubicBezTo>
                    <a:pt x="0" y="413385"/>
                    <a:pt x="120015" y="533400"/>
                    <a:pt x="266700" y="533400"/>
                  </a:cubicBezTo>
                  <a:cubicBezTo>
                    <a:pt x="413385" y="533400"/>
                    <a:pt x="533400" y="413385"/>
                    <a:pt x="533400" y="266700"/>
                  </a:cubicBezTo>
                  <a:cubicBezTo>
                    <a:pt x="533400" y="120015"/>
                    <a:pt x="414718" y="0"/>
                    <a:pt x="266700" y="0"/>
                  </a:cubicBezTo>
                  <a:close/>
                  <a:moveTo>
                    <a:pt x="389404" y="385381"/>
                  </a:moveTo>
                  <a:cubicBezTo>
                    <a:pt x="384070" y="393360"/>
                    <a:pt x="374736" y="396049"/>
                    <a:pt x="366712" y="390715"/>
                  </a:cubicBezTo>
                  <a:cubicBezTo>
                    <a:pt x="304038" y="352044"/>
                    <a:pt x="225361" y="344021"/>
                    <a:pt x="131994" y="365357"/>
                  </a:cubicBezTo>
                  <a:cubicBezTo>
                    <a:pt x="122704" y="368068"/>
                    <a:pt x="114681" y="361378"/>
                    <a:pt x="112014" y="353378"/>
                  </a:cubicBezTo>
                  <a:cubicBezTo>
                    <a:pt x="109347" y="344021"/>
                    <a:pt x="116014" y="336042"/>
                    <a:pt x="124015" y="333375"/>
                  </a:cubicBezTo>
                  <a:cubicBezTo>
                    <a:pt x="225361" y="310683"/>
                    <a:pt x="313372" y="320040"/>
                    <a:pt x="382714" y="362712"/>
                  </a:cubicBezTo>
                  <a:cubicBezTo>
                    <a:pt x="392049" y="366712"/>
                    <a:pt x="393360" y="377358"/>
                    <a:pt x="389404" y="385381"/>
                  </a:cubicBezTo>
                  <a:close/>
                  <a:moveTo>
                    <a:pt x="421408" y="312039"/>
                  </a:moveTo>
                  <a:cubicBezTo>
                    <a:pt x="414718" y="321374"/>
                    <a:pt x="402717" y="325374"/>
                    <a:pt x="393360" y="318706"/>
                  </a:cubicBezTo>
                  <a:cubicBezTo>
                    <a:pt x="321374" y="274701"/>
                    <a:pt x="212026" y="261366"/>
                    <a:pt x="128016" y="288036"/>
                  </a:cubicBezTo>
                  <a:cubicBezTo>
                    <a:pt x="117370" y="290703"/>
                    <a:pt x="105347" y="285369"/>
                    <a:pt x="102679" y="274701"/>
                  </a:cubicBezTo>
                  <a:cubicBezTo>
                    <a:pt x="100012" y="264033"/>
                    <a:pt x="105347" y="252009"/>
                    <a:pt x="116014" y="249342"/>
                  </a:cubicBezTo>
                  <a:cubicBezTo>
                    <a:pt x="213360" y="220028"/>
                    <a:pt x="333375" y="234718"/>
                    <a:pt x="416052" y="285369"/>
                  </a:cubicBezTo>
                  <a:cubicBezTo>
                    <a:pt x="424075" y="289392"/>
                    <a:pt x="428054" y="302704"/>
                    <a:pt x="421408" y="312039"/>
                  </a:cubicBezTo>
                  <a:close/>
                  <a:moveTo>
                    <a:pt x="424075" y="237363"/>
                  </a:moveTo>
                  <a:cubicBezTo>
                    <a:pt x="338709" y="186690"/>
                    <a:pt x="196025" y="181356"/>
                    <a:pt x="114681" y="206715"/>
                  </a:cubicBezTo>
                  <a:cubicBezTo>
                    <a:pt x="101346" y="210693"/>
                    <a:pt x="88011" y="202692"/>
                    <a:pt x="84011" y="190690"/>
                  </a:cubicBezTo>
                  <a:cubicBezTo>
                    <a:pt x="80010" y="177333"/>
                    <a:pt x="88011" y="164021"/>
                    <a:pt x="100012" y="159998"/>
                  </a:cubicBezTo>
                  <a:cubicBezTo>
                    <a:pt x="194691" y="131994"/>
                    <a:pt x="350711" y="137328"/>
                    <a:pt x="449412" y="196024"/>
                  </a:cubicBezTo>
                  <a:cubicBezTo>
                    <a:pt x="461391" y="202692"/>
                    <a:pt x="465392" y="218694"/>
                    <a:pt x="458724" y="230696"/>
                  </a:cubicBezTo>
                  <a:cubicBezTo>
                    <a:pt x="452079" y="240052"/>
                    <a:pt x="436054" y="244008"/>
                    <a:pt x="424075" y="237363"/>
                  </a:cubicBezTo>
                  <a:close/>
                </a:path>
              </a:pathLst>
            </a:custGeom>
            <a:solidFill>
              <a:srgbClr val="1A1A1A"/>
            </a:solidFill>
            <a:ln>
              <a:noFill/>
            </a:ln>
          </p:spPr>
        </p:sp>
        <p:sp>
          <p:nvSpPr>
            <p:cNvPr id="26" name="TextBox 26"/>
            <p:cNvSpPr txBox="1"/>
            <p:nvPr/>
          </p:nvSpPr>
          <p:spPr>
            <a:xfrm>
              <a:off x="9808845" y="2641282"/>
              <a:ext cx="952824"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Spotify</a:t>
              </a:r>
            </a:p>
          </p:txBody>
        </p:sp>
        <p:sp>
          <p:nvSpPr>
            <p:cNvPr id="27" name="TextBox 27"/>
            <p:cNvSpPr txBox="1"/>
            <p:nvPr/>
          </p:nvSpPr>
          <p:spPr>
            <a:xfrm>
              <a:off x="9819322" y="2939891"/>
              <a:ext cx="1093327"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STOCKHOLM · 2006</a:t>
              </a:r>
            </a:p>
          </p:txBody>
        </p:sp>
        <p:sp>
          <p:nvSpPr>
            <p:cNvPr id="28" name="TextBox 28"/>
            <p:cNvSpPr txBox="1"/>
            <p:nvPr/>
          </p:nvSpPr>
          <p:spPr>
            <a:xfrm>
              <a:off x="9131618" y="3418999"/>
              <a:ext cx="11639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杂志感的版面语法</a:t>
              </a:r>
            </a:p>
          </p:txBody>
        </p:sp>
        <p:sp>
          <p:nvSpPr>
            <p:cNvPr id="29" name="TextBox 29"/>
            <p:cNvSpPr txBox="1"/>
            <p:nvPr/>
          </p:nvSpPr>
          <p:spPr>
            <a:xfrm>
              <a:off x="9131618" y="3609499"/>
              <a:ext cx="118531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大字号 · 网格分块</a:t>
              </a:r>
            </a:p>
          </p:txBody>
        </p:sp>
        <p:sp>
          <p:nvSpPr>
            <p:cNvPr id="30" name="TextBox 30"/>
            <p:cNvSpPr txBox="1"/>
            <p:nvPr/>
          </p:nvSpPr>
          <p:spPr>
            <a:xfrm>
              <a:off x="9131618" y="3799999"/>
              <a:ext cx="130635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把音乐变成视觉故事</a:t>
              </a:r>
            </a:p>
          </p:txBody>
        </p:sp>
      </p:grpSp>
      <p:grpSp>
        <p:nvGrpSpPr>
          <p:cNvPr id="39" name="Group 39"/>
          <p:cNvGrpSpPr/>
          <p:nvPr/>
        </p:nvGrpSpPr>
        <p:grpSpPr>
          <a:xfrm>
            <a:off x="902018" y="4572000"/>
            <a:ext cx="2755582" cy="1712119"/>
            <a:chOff x="902018" y="4572000"/>
            <a:chExt cx="2755582" cy="1712119"/>
          </a:xfrm>
        </p:grpSpPr>
        <p:sp>
          <p:nvSpPr>
            <p:cNvPr id="32" name="Line 32"/>
            <p:cNvSpPr/>
            <p:nvPr/>
          </p:nvSpPr>
          <p:spPr>
            <a:xfrm>
              <a:off x="914400" y="4572000"/>
              <a:ext cx="2743200" cy="9525"/>
            </a:xfrm>
            <a:custGeom>
              <a:avLst/>
              <a:gdLst/>
              <a:ahLst/>
              <a:cxnLst/>
              <a:rect l="l" t="t" r="r" b="b"/>
              <a:pathLst>
                <a:path w="2743200" h="9525">
                  <a:moveTo>
                    <a:pt x="0" y="0"/>
                  </a:moveTo>
                  <a:lnTo>
                    <a:pt x="2743200" y="0"/>
                  </a:lnTo>
                </a:path>
              </a:pathLst>
            </a:custGeom>
            <a:noFill/>
            <a:ln w="9525">
              <a:solidFill>
                <a:srgbClr val="1A1A1A"/>
              </a:solidFill>
            </a:ln>
          </p:spPr>
        </p:sp>
        <p:sp>
          <p:nvSpPr>
            <p:cNvPr id="33" name="Freeform 33"/>
            <p:cNvSpPr/>
            <p:nvPr/>
          </p:nvSpPr>
          <p:spPr>
            <a:xfrm>
              <a:off x="910577" y="4819650"/>
              <a:ext cx="541045" cy="533467"/>
            </a:xfrm>
            <a:custGeom>
              <a:avLst/>
              <a:gdLst/>
              <a:ahLst/>
              <a:cxnLst/>
              <a:rect l="l" t="t" r="r" b="b"/>
              <a:pathLst>
                <a:path w="541045" h="533467">
                  <a:moveTo>
                    <a:pt x="270545" y="406162"/>
                  </a:moveTo>
                  <a:cubicBezTo>
                    <a:pt x="240474" y="368446"/>
                    <a:pt x="222806" y="335397"/>
                    <a:pt x="216916" y="307105"/>
                  </a:cubicBezTo>
                  <a:cubicBezTo>
                    <a:pt x="211071" y="284280"/>
                    <a:pt x="213360" y="266033"/>
                    <a:pt x="223383" y="252320"/>
                  </a:cubicBezTo>
                  <a:cubicBezTo>
                    <a:pt x="233985" y="236541"/>
                    <a:pt x="249787" y="228851"/>
                    <a:pt x="270523" y="228851"/>
                  </a:cubicBezTo>
                  <a:cubicBezTo>
                    <a:pt x="291259" y="228851"/>
                    <a:pt x="307038" y="236518"/>
                    <a:pt x="317640" y="252476"/>
                  </a:cubicBezTo>
                  <a:cubicBezTo>
                    <a:pt x="327552" y="266033"/>
                    <a:pt x="330041" y="284302"/>
                    <a:pt x="323996" y="307261"/>
                  </a:cubicBezTo>
                  <a:cubicBezTo>
                    <a:pt x="317529" y="336109"/>
                    <a:pt x="299882" y="369157"/>
                    <a:pt x="270389" y="406340"/>
                  </a:cubicBezTo>
                  <a:close/>
                  <a:moveTo>
                    <a:pt x="483927" y="431498"/>
                  </a:moveTo>
                  <a:cubicBezTo>
                    <a:pt x="479816" y="459191"/>
                    <a:pt x="460947" y="482171"/>
                    <a:pt x="435032" y="493351"/>
                  </a:cubicBezTo>
                  <a:cubicBezTo>
                    <a:pt x="384959" y="515131"/>
                    <a:pt x="335397" y="480393"/>
                    <a:pt x="292970" y="433254"/>
                  </a:cubicBezTo>
                  <a:cubicBezTo>
                    <a:pt x="363134" y="345443"/>
                    <a:pt x="376091" y="277057"/>
                    <a:pt x="345977" y="232829"/>
                  </a:cubicBezTo>
                  <a:cubicBezTo>
                    <a:pt x="328308" y="207493"/>
                    <a:pt x="303016" y="195158"/>
                    <a:pt x="270545" y="195158"/>
                  </a:cubicBezTo>
                  <a:cubicBezTo>
                    <a:pt x="205115" y="195158"/>
                    <a:pt x="169132" y="250498"/>
                    <a:pt x="183267" y="314773"/>
                  </a:cubicBezTo>
                  <a:cubicBezTo>
                    <a:pt x="191491" y="349555"/>
                    <a:pt x="213316" y="389071"/>
                    <a:pt x="248098" y="433276"/>
                  </a:cubicBezTo>
                  <a:cubicBezTo>
                    <a:pt x="226317" y="457390"/>
                    <a:pt x="205648" y="474526"/>
                    <a:pt x="187379" y="485127"/>
                  </a:cubicBezTo>
                  <a:cubicBezTo>
                    <a:pt x="173244" y="492773"/>
                    <a:pt x="159709" y="497529"/>
                    <a:pt x="146752" y="498662"/>
                  </a:cubicBezTo>
                  <a:cubicBezTo>
                    <a:pt x="87211" y="507530"/>
                    <a:pt x="40561" y="449767"/>
                    <a:pt x="61741" y="390204"/>
                  </a:cubicBezTo>
                  <a:cubicBezTo>
                    <a:pt x="64675" y="382537"/>
                    <a:pt x="70520" y="368424"/>
                    <a:pt x="80521" y="346621"/>
                  </a:cubicBezTo>
                  <a:lnTo>
                    <a:pt x="81077" y="345443"/>
                  </a:lnTo>
                  <a:cubicBezTo>
                    <a:pt x="113614" y="274812"/>
                    <a:pt x="153130" y="194535"/>
                    <a:pt x="198536" y="105524"/>
                  </a:cubicBezTo>
                  <a:lnTo>
                    <a:pt x="199714" y="102591"/>
                  </a:lnTo>
                  <a:lnTo>
                    <a:pt x="212604" y="77787"/>
                  </a:lnTo>
                  <a:cubicBezTo>
                    <a:pt x="222606" y="59519"/>
                    <a:pt x="226717" y="51340"/>
                    <a:pt x="242630" y="41272"/>
                  </a:cubicBezTo>
                  <a:cubicBezTo>
                    <a:pt x="250320" y="36605"/>
                    <a:pt x="259744" y="34271"/>
                    <a:pt x="270323" y="34271"/>
                  </a:cubicBezTo>
                  <a:cubicBezTo>
                    <a:pt x="291525" y="34271"/>
                    <a:pt x="308061" y="46672"/>
                    <a:pt x="315128" y="56652"/>
                  </a:cubicBezTo>
                  <a:cubicBezTo>
                    <a:pt x="318640" y="61963"/>
                    <a:pt x="322796" y="69031"/>
                    <a:pt x="328063" y="77832"/>
                  </a:cubicBezTo>
                  <a:lnTo>
                    <a:pt x="340465" y="102035"/>
                  </a:lnTo>
                  <a:lnTo>
                    <a:pt x="342243" y="105569"/>
                  </a:lnTo>
                  <a:cubicBezTo>
                    <a:pt x="387604" y="194558"/>
                    <a:pt x="427164" y="274657"/>
                    <a:pt x="459569" y="345465"/>
                  </a:cubicBezTo>
                  <a:lnTo>
                    <a:pt x="460146" y="346021"/>
                  </a:lnTo>
                  <a:lnTo>
                    <a:pt x="471992" y="373136"/>
                  </a:lnTo>
                  <a:lnTo>
                    <a:pt x="479060" y="390115"/>
                  </a:lnTo>
                  <a:cubicBezTo>
                    <a:pt x="484461" y="403739"/>
                    <a:pt x="485594" y="417274"/>
                    <a:pt x="483794" y="431409"/>
                  </a:cubicBezTo>
                  <a:close/>
                  <a:moveTo>
                    <a:pt x="511042" y="378381"/>
                  </a:moveTo>
                  <a:cubicBezTo>
                    <a:pt x="506908" y="365423"/>
                    <a:pt x="499818" y="350133"/>
                    <a:pt x="491039" y="331841"/>
                  </a:cubicBezTo>
                  <a:lnTo>
                    <a:pt x="491039" y="331175"/>
                  </a:lnTo>
                  <a:cubicBezTo>
                    <a:pt x="449056" y="242141"/>
                    <a:pt x="410096" y="162087"/>
                    <a:pt x="373091" y="90167"/>
                  </a:cubicBezTo>
                  <a:lnTo>
                    <a:pt x="370624" y="86544"/>
                  </a:lnTo>
                  <a:cubicBezTo>
                    <a:pt x="344243" y="32471"/>
                    <a:pt x="325374" y="0"/>
                    <a:pt x="270545" y="0"/>
                  </a:cubicBezTo>
                  <a:cubicBezTo>
                    <a:pt x="216316" y="0"/>
                    <a:pt x="193291" y="37671"/>
                    <a:pt x="169755" y="86633"/>
                  </a:cubicBezTo>
                  <a:lnTo>
                    <a:pt x="167954" y="90189"/>
                  </a:lnTo>
                  <a:cubicBezTo>
                    <a:pt x="130861" y="162109"/>
                    <a:pt x="91923" y="242275"/>
                    <a:pt x="50095" y="331264"/>
                  </a:cubicBezTo>
                  <a:lnTo>
                    <a:pt x="50095" y="332442"/>
                  </a:lnTo>
                  <a:lnTo>
                    <a:pt x="37671" y="359556"/>
                  </a:lnTo>
                  <a:cubicBezTo>
                    <a:pt x="33004" y="370757"/>
                    <a:pt x="30626" y="376625"/>
                    <a:pt x="30004" y="378381"/>
                  </a:cubicBezTo>
                  <a:cubicBezTo>
                    <a:pt x="0" y="460946"/>
                    <a:pt x="61852" y="533400"/>
                    <a:pt x="136728" y="533400"/>
                  </a:cubicBezTo>
                  <a:cubicBezTo>
                    <a:pt x="137328" y="533400"/>
                    <a:pt x="139662" y="533400"/>
                    <a:pt x="142618" y="532800"/>
                  </a:cubicBezTo>
                  <a:lnTo>
                    <a:pt x="150886" y="532800"/>
                  </a:lnTo>
                  <a:cubicBezTo>
                    <a:pt x="189779" y="528066"/>
                    <a:pt x="229873" y="503352"/>
                    <a:pt x="270545" y="459080"/>
                  </a:cubicBezTo>
                  <a:cubicBezTo>
                    <a:pt x="311194" y="503285"/>
                    <a:pt x="351333" y="528066"/>
                    <a:pt x="390160" y="532800"/>
                  </a:cubicBezTo>
                  <a:lnTo>
                    <a:pt x="398428" y="532800"/>
                  </a:lnTo>
                  <a:cubicBezTo>
                    <a:pt x="401384" y="533400"/>
                    <a:pt x="403739" y="533400"/>
                    <a:pt x="404317" y="533400"/>
                  </a:cubicBezTo>
                  <a:cubicBezTo>
                    <a:pt x="479215" y="533467"/>
                    <a:pt x="541045" y="460924"/>
                    <a:pt x="511042" y="378381"/>
                  </a:cubicBezTo>
                  <a:close/>
                </a:path>
              </a:pathLst>
            </a:custGeom>
            <a:solidFill>
              <a:srgbClr val="1A1A1A"/>
            </a:solidFill>
            <a:ln>
              <a:noFill/>
            </a:ln>
          </p:spPr>
        </p:sp>
        <p:sp>
          <p:nvSpPr>
            <p:cNvPr id="34" name="TextBox 34"/>
            <p:cNvSpPr txBox="1"/>
            <p:nvPr/>
          </p:nvSpPr>
          <p:spPr>
            <a:xfrm>
              <a:off x="1579245" y="4927282"/>
              <a:ext cx="81365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Airbnb</a:t>
              </a:r>
            </a:p>
          </p:txBody>
        </p:sp>
        <p:sp>
          <p:nvSpPr>
            <p:cNvPr id="35" name="TextBox 35"/>
            <p:cNvSpPr txBox="1"/>
            <p:nvPr/>
          </p:nvSpPr>
          <p:spPr>
            <a:xfrm>
              <a:off x="1589722" y="5225891"/>
              <a:ext cx="1249966"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SAN FRANCISCO · 2008</a:t>
              </a:r>
            </a:p>
          </p:txBody>
        </p:sp>
        <p:sp>
          <p:nvSpPr>
            <p:cNvPr id="36" name="TextBox 36"/>
            <p:cNvSpPr txBox="1"/>
            <p:nvPr/>
          </p:nvSpPr>
          <p:spPr>
            <a:xfrm>
              <a:off x="902018" y="5704999"/>
              <a:ext cx="115683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DLS 设计语言系统</a:t>
              </a:r>
            </a:p>
          </p:txBody>
        </p:sp>
        <p:sp>
          <p:nvSpPr>
            <p:cNvPr id="37" name="TextBox 37"/>
            <p:cNvSpPr txBox="1"/>
            <p:nvPr/>
          </p:nvSpPr>
          <p:spPr>
            <a:xfrm>
              <a:off x="902018" y="5895499"/>
              <a:ext cx="136331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模数 grid + 极简识别</a:t>
              </a:r>
            </a:p>
          </p:txBody>
        </p:sp>
        <p:sp>
          <p:nvSpPr>
            <p:cNvPr id="38" name="TextBox 38"/>
            <p:cNvSpPr txBox="1"/>
            <p:nvPr/>
          </p:nvSpPr>
          <p:spPr>
            <a:xfrm>
              <a:off x="902018" y="6085999"/>
              <a:ext cx="14487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摄影也走客观纪实路线</a:t>
              </a:r>
            </a:p>
          </p:txBody>
        </p:sp>
      </p:grpSp>
      <p:grpSp>
        <p:nvGrpSpPr>
          <p:cNvPr id="47" name="Group 47"/>
          <p:cNvGrpSpPr/>
          <p:nvPr/>
        </p:nvGrpSpPr>
        <p:grpSpPr>
          <a:xfrm>
            <a:off x="5016818" y="4572000"/>
            <a:ext cx="2755582" cy="1712119"/>
            <a:chOff x="5016818" y="4572000"/>
            <a:chExt cx="2755582" cy="1712119"/>
          </a:xfrm>
        </p:grpSpPr>
        <p:sp>
          <p:nvSpPr>
            <p:cNvPr id="40" name="Line 40"/>
            <p:cNvSpPr/>
            <p:nvPr/>
          </p:nvSpPr>
          <p:spPr>
            <a:xfrm>
              <a:off x="5029200" y="4572000"/>
              <a:ext cx="2743200" cy="9525"/>
            </a:xfrm>
            <a:custGeom>
              <a:avLst/>
              <a:gdLst/>
              <a:ahLst/>
              <a:cxnLst/>
              <a:rect l="l" t="t" r="r" b="b"/>
              <a:pathLst>
                <a:path w="2743200" h="9525">
                  <a:moveTo>
                    <a:pt x="0" y="0"/>
                  </a:moveTo>
                  <a:lnTo>
                    <a:pt x="2743200" y="0"/>
                  </a:lnTo>
                </a:path>
              </a:pathLst>
            </a:custGeom>
            <a:noFill/>
            <a:ln w="19050">
              <a:solidFill>
                <a:srgbClr val="D9251D"/>
              </a:solidFill>
            </a:ln>
          </p:spPr>
        </p:sp>
        <p:sp>
          <p:nvSpPr>
            <p:cNvPr id="41" name="Freeform 41"/>
            <p:cNvSpPr/>
            <p:nvPr/>
          </p:nvSpPr>
          <p:spPr>
            <a:xfrm>
              <a:off x="5029200" y="4986471"/>
              <a:ext cx="533400" cy="199736"/>
            </a:xfrm>
            <a:custGeom>
              <a:avLst/>
              <a:gdLst/>
              <a:ahLst/>
              <a:cxnLst/>
              <a:rect l="l" t="t" r="r" b="b"/>
              <a:pathLst>
                <a:path w="533400" h="199736">
                  <a:moveTo>
                    <a:pt x="523265" y="188624"/>
                  </a:moveTo>
                  <a:cubicBezTo>
                    <a:pt x="524110" y="188624"/>
                    <a:pt x="524599" y="188246"/>
                    <a:pt x="524599" y="187446"/>
                  </a:cubicBezTo>
                  <a:lnTo>
                    <a:pt x="524599" y="186646"/>
                  </a:lnTo>
                  <a:cubicBezTo>
                    <a:pt x="524599" y="185868"/>
                    <a:pt x="524110" y="185490"/>
                    <a:pt x="523265" y="185490"/>
                  </a:cubicBezTo>
                  <a:lnTo>
                    <a:pt x="521265" y="185490"/>
                  </a:lnTo>
                  <a:lnTo>
                    <a:pt x="521265" y="188601"/>
                  </a:lnTo>
                  <a:close/>
                  <a:moveTo>
                    <a:pt x="521265" y="194447"/>
                  </a:moveTo>
                  <a:lnTo>
                    <a:pt x="518576" y="194447"/>
                  </a:lnTo>
                  <a:lnTo>
                    <a:pt x="518576" y="183378"/>
                  </a:lnTo>
                  <a:lnTo>
                    <a:pt x="523577" y="183378"/>
                  </a:lnTo>
                  <a:cubicBezTo>
                    <a:pt x="526066" y="183378"/>
                    <a:pt x="527333" y="184845"/>
                    <a:pt x="527333" y="186868"/>
                  </a:cubicBezTo>
                  <a:cubicBezTo>
                    <a:pt x="527333" y="188624"/>
                    <a:pt x="526532" y="189735"/>
                    <a:pt x="525332" y="190202"/>
                  </a:cubicBezTo>
                  <a:lnTo>
                    <a:pt x="527799" y="194424"/>
                  </a:lnTo>
                  <a:lnTo>
                    <a:pt x="524843" y="194424"/>
                  </a:lnTo>
                  <a:lnTo>
                    <a:pt x="522799" y="190646"/>
                  </a:lnTo>
                  <a:lnTo>
                    <a:pt x="521243" y="190646"/>
                  </a:lnTo>
                  <a:close/>
                  <a:moveTo>
                    <a:pt x="530911" y="189513"/>
                  </a:moveTo>
                  <a:lnTo>
                    <a:pt x="530911" y="188135"/>
                  </a:lnTo>
                  <a:cubicBezTo>
                    <a:pt x="530911" y="183690"/>
                    <a:pt x="527421" y="180200"/>
                    <a:pt x="522843" y="180200"/>
                  </a:cubicBezTo>
                  <a:lnTo>
                    <a:pt x="522843" y="181578"/>
                  </a:lnTo>
                  <a:cubicBezTo>
                    <a:pt x="522843" y="186023"/>
                    <a:pt x="526310" y="189535"/>
                    <a:pt x="530911" y="189535"/>
                  </a:cubicBezTo>
                  <a:close/>
                  <a:moveTo>
                    <a:pt x="512286" y="188846"/>
                  </a:moveTo>
                  <a:cubicBezTo>
                    <a:pt x="512286" y="182623"/>
                    <a:pt x="516998" y="177911"/>
                    <a:pt x="522843" y="177911"/>
                  </a:cubicBezTo>
                  <a:cubicBezTo>
                    <a:pt x="528711" y="177911"/>
                    <a:pt x="533400" y="182645"/>
                    <a:pt x="533400" y="188824"/>
                  </a:cubicBezTo>
                  <a:cubicBezTo>
                    <a:pt x="533400" y="195024"/>
                    <a:pt x="528711" y="199736"/>
                    <a:pt x="522843" y="199736"/>
                  </a:cubicBezTo>
                  <a:close/>
                  <a:moveTo>
                    <a:pt x="360267" y="13868"/>
                  </a:moveTo>
                  <a:lnTo>
                    <a:pt x="355467" y="0"/>
                  </a:lnTo>
                  <a:lnTo>
                    <a:pt x="276346" y="0"/>
                  </a:lnTo>
                  <a:lnTo>
                    <a:pt x="276346" y="13868"/>
                  </a:lnTo>
                  <a:close/>
                  <a:moveTo>
                    <a:pt x="369446" y="40316"/>
                  </a:moveTo>
                  <a:lnTo>
                    <a:pt x="364646" y="26470"/>
                  </a:lnTo>
                  <a:lnTo>
                    <a:pt x="276346" y="26470"/>
                  </a:lnTo>
                  <a:lnTo>
                    <a:pt x="276346" y="40338"/>
                  </a:lnTo>
                  <a:close/>
                  <a:moveTo>
                    <a:pt x="428342" y="199158"/>
                  </a:moveTo>
                  <a:lnTo>
                    <a:pt x="497396" y="199158"/>
                  </a:lnTo>
                  <a:lnTo>
                    <a:pt x="497396" y="185290"/>
                  </a:lnTo>
                  <a:lnTo>
                    <a:pt x="428320" y="185290"/>
                  </a:lnTo>
                  <a:close/>
                  <a:moveTo>
                    <a:pt x="428342" y="172666"/>
                  </a:moveTo>
                  <a:lnTo>
                    <a:pt x="497396" y="172666"/>
                  </a:lnTo>
                  <a:lnTo>
                    <a:pt x="497396" y="158820"/>
                  </a:lnTo>
                  <a:lnTo>
                    <a:pt x="428320" y="158820"/>
                  </a:lnTo>
                  <a:close/>
                  <a:moveTo>
                    <a:pt x="428342" y="146218"/>
                  </a:moveTo>
                  <a:lnTo>
                    <a:pt x="469770" y="146218"/>
                  </a:lnTo>
                  <a:lnTo>
                    <a:pt x="469770" y="132350"/>
                  </a:lnTo>
                  <a:lnTo>
                    <a:pt x="428320" y="132350"/>
                  </a:lnTo>
                  <a:close/>
                  <a:moveTo>
                    <a:pt x="428342" y="119748"/>
                  </a:moveTo>
                  <a:lnTo>
                    <a:pt x="469770" y="119748"/>
                  </a:lnTo>
                  <a:lnTo>
                    <a:pt x="469770" y="105880"/>
                  </a:lnTo>
                  <a:lnTo>
                    <a:pt x="428320" y="105880"/>
                  </a:lnTo>
                  <a:close/>
                  <a:moveTo>
                    <a:pt x="428342" y="93278"/>
                  </a:moveTo>
                  <a:lnTo>
                    <a:pt x="469770" y="93278"/>
                  </a:lnTo>
                  <a:lnTo>
                    <a:pt x="469770" y="79410"/>
                  </a:lnTo>
                  <a:lnTo>
                    <a:pt x="390760" y="79410"/>
                  </a:lnTo>
                  <a:lnTo>
                    <a:pt x="386871" y="90611"/>
                  </a:lnTo>
                  <a:lnTo>
                    <a:pt x="382981" y="79410"/>
                  </a:lnTo>
                  <a:lnTo>
                    <a:pt x="303971" y="79410"/>
                  </a:lnTo>
                  <a:lnTo>
                    <a:pt x="303971" y="93278"/>
                  </a:lnTo>
                  <a:lnTo>
                    <a:pt x="345421" y="93278"/>
                  </a:lnTo>
                  <a:lnTo>
                    <a:pt x="345421" y="80521"/>
                  </a:lnTo>
                  <a:lnTo>
                    <a:pt x="349866" y="93278"/>
                  </a:lnTo>
                  <a:lnTo>
                    <a:pt x="423875" y="93278"/>
                  </a:lnTo>
                  <a:lnTo>
                    <a:pt x="428320" y="80521"/>
                  </a:lnTo>
                  <a:close/>
                  <a:moveTo>
                    <a:pt x="469770" y="52940"/>
                  </a:moveTo>
                  <a:lnTo>
                    <a:pt x="399939" y="52940"/>
                  </a:lnTo>
                  <a:lnTo>
                    <a:pt x="395116" y="66808"/>
                  </a:lnTo>
                  <a:lnTo>
                    <a:pt x="469770" y="66808"/>
                  </a:lnTo>
                  <a:close/>
                  <a:moveTo>
                    <a:pt x="303971" y="119748"/>
                  </a:moveTo>
                  <a:lnTo>
                    <a:pt x="345421" y="119748"/>
                  </a:lnTo>
                  <a:lnTo>
                    <a:pt x="345421" y="105880"/>
                  </a:lnTo>
                  <a:lnTo>
                    <a:pt x="303971" y="105880"/>
                  </a:lnTo>
                  <a:close/>
                  <a:moveTo>
                    <a:pt x="303971" y="146196"/>
                  </a:moveTo>
                  <a:lnTo>
                    <a:pt x="345421" y="146196"/>
                  </a:lnTo>
                  <a:lnTo>
                    <a:pt x="345421" y="132350"/>
                  </a:lnTo>
                  <a:lnTo>
                    <a:pt x="303971" y="132350"/>
                  </a:lnTo>
                  <a:close/>
                  <a:moveTo>
                    <a:pt x="276346" y="172666"/>
                  </a:moveTo>
                  <a:lnTo>
                    <a:pt x="345421" y="172666"/>
                  </a:lnTo>
                  <a:lnTo>
                    <a:pt x="345421" y="158820"/>
                  </a:lnTo>
                  <a:lnTo>
                    <a:pt x="276346" y="158820"/>
                  </a:lnTo>
                  <a:close/>
                  <a:moveTo>
                    <a:pt x="276346" y="199158"/>
                  </a:moveTo>
                  <a:lnTo>
                    <a:pt x="345421" y="199158"/>
                  </a:lnTo>
                  <a:lnTo>
                    <a:pt x="345421" y="185290"/>
                  </a:lnTo>
                  <a:lnTo>
                    <a:pt x="276346" y="185290"/>
                  </a:lnTo>
                  <a:close/>
                  <a:moveTo>
                    <a:pt x="418274" y="0"/>
                  </a:moveTo>
                  <a:lnTo>
                    <a:pt x="413474" y="13868"/>
                  </a:lnTo>
                  <a:lnTo>
                    <a:pt x="497396" y="13868"/>
                  </a:lnTo>
                  <a:lnTo>
                    <a:pt x="497396" y="0"/>
                  </a:lnTo>
                  <a:close/>
                  <a:moveTo>
                    <a:pt x="404295" y="40338"/>
                  </a:moveTo>
                  <a:lnTo>
                    <a:pt x="497418" y="40338"/>
                  </a:lnTo>
                  <a:lnTo>
                    <a:pt x="497418" y="26470"/>
                  </a:lnTo>
                  <a:lnTo>
                    <a:pt x="409096" y="26470"/>
                  </a:lnTo>
                  <a:close/>
                  <a:moveTo>
                    <a:pt x="303971" y="66786"/>
                  </a:moveTo>
                  <a:lnTo>
                    <a:pt x="378625" y="66786"/>
                  </a:lnTo>
                  <a:lnTo>
                    <a:pt x="373824" y="52940"/>
                  </a:lnTo>
                  <a:lnTo>
                    <a:pt x="303971" y="52940"/>
                  </a:lnTo>
                  <a:close/>
                  <a:moveTo>
                    <a:pt x="359134" y="119748"/>
                  </a:moveTo>
                  <a:lnTo>
                    <a:pt x="414607" y="119748"/>
                  </a:lnTo>
                  <a:lnTo>
                    <a:pt x="419452" y="105880"/>
                  </a:lnTo>
                  <a:lnTo>
                    <a:pt x="354289" y="105880"/>
                  </a:lnTo>
                  <a:close/>
                  <a:moveTo>
                    <a:pt x="368402" y="146196"/>
                  </a:moveTo>
                  <a:lnTo>
                    <a:pt x="405340" y="146196"/>
                  </a:lnTo>
                  <a:lnTo>
                    <a:pt x="410185" y="132350"/>
                  </a:lnTo>
                  <a:lnTo>
                    <a:pt x="363557" y="132350"/>
                  </a:lnTo>
                  <a:close/>
                  <a:moveTo>
                    <a:pt x="377647" y="172666"/>
                  </a:moveTo>
                  <a:lnTo>
                    <a:pt x="396094" y="172666"/>
                  </a:lnTo>
                  <a:lnTo>
                    <a:pt x="400939" y="158820"/>
                  </a:lnTo>
                  <a:lnTo>
                    <a:pt x="372802" y="158820"/>
                  </a:lnTo>
                  <a:close/>
                  <a:moveTo>
                    <a:pt x="386848" y="199158"/>
                  </a:moveTo>
                  <a:lnTo>
                    <a:pt x="391671" y="185290"/>
                  </a:lnTo>
                  <a:lnTo>
                    <a:pt x="382070" y="185290"/>
                  </a:lnTo>
                  <a:close/>
                  <a:moveTo>
                    <a:pt x="110525" y="199025"/>
                  </a:moveTo>
                  <a:lnTo>
                    <a:pt x="212271" y="199158"/>
                  </a:lnTo>
                  <a:cubicBezTo>
                    <a:pt x="226095" y="199158"/>
                    <a:pt x="238496" y="193891"/>
                    <a:pt x="247875" y="185290"/>
                  </a:cubicBezTo>
                  <a:lnTo>
                    <a:pt x="110525" y="185290"/>
                  </a:lnTo>
                  <a:close/>
                  <a:moveTo>
                    <a:pt x="218538" y="132350"/>
                  </a:moveTo>
                  <a:lnTo>
                    <a:pt x="218538" y="146218"/>
                  </a:lnTo>
                  <a:lnTo>
                    <a:pt x="265033" y="146218"/>
                  </a:lnTo>
                  <a:cubicBezTo>
                    <a:pt x="265033" y="141418"/>
                    <a:pt x="264366" y="136773"/>
                    <a:pt x="263188" y="132350"/>
                  </a:cubicBezTo>
                  <a:close/>
                  <a:moveTo>
                    <a:pt x="138173" y="146218"/>
                  </a:moveTo>
                  <a:lnTo>
                    <a:pt x="179622" y="146218"/>
                  </a:lnTo>
                  <a:lnTo>
                    <a:pt x="179622" y="132350"/>
                  </a:lnTo>
                  <a:lnTo>
                    <a:pt x="138173" y="132350"/>
                  </a:lnTo>
                  <a:close/>
                  <a:moveTo>
                    <a:pt x="218561" y="66808"/>
                  </a:moveTo>
                  <a:lnTo>
                    <a:pt x="263188" y="66808"/>
                  </a:lnTo>
                  <a:cubicBezTo>
                    <a:pt x="264366" y="62386"/>
                    <a:pt x="265033" y="57741"/>
                    <a:pt x="265033" y="52940"/>
                  </a:cubicBezTo>
                  <a:lnTo>
                    <a:pt x="218561" y="52940"/>
                  </a:lnTo>
                  <a:close/>
                  <a:moveTo>
                    <a:pt x="138173" y="66808"/>
                  </a:moveTo>
                  <a:lnTo>
                    <a:pt x="179622" y="66808"/>
                  </a:lnTo>
                  <a:lnTo>
                    <a:pt x="179622" y="52940"/>
                  </a:lnTo>
                  <a:lnTo>
                    <a:pt x="138173" y="52940"/>
                  </a:lnTo>
                  <a:close/>
                  <a:moveTo>
                    <a:pt x="212249" y="22"/>
                  </a:moveTo>
                  <a:lnTo>
                    <a:pt x="110525" y="22"/>
                  </a:lnTo>
                  <a:lnTo>
                    <a:pt x="110525" y="13891"/>
                  </a:lnTo>
                  <a:lnTo>
                    <a:pt x="247875" y="13891"/>
                  </a:lnTo>
                  <a:close/>
                  <a:moveTo>
                    <a:pt x="257943" y="26492"/>
                  </a:moveTo>
                  <a:lnTo>
                    <a:pt x="110525" y="26492"/>
                  </a:lnTo>
                  <a:lnTo>
                    <a:pt x="110525" y="40361"/>
                  </a:lnTo>
                  <a:lnTo>
                    <a:pt x="263522" y="40361"/>
                  </a:lnTo>
                  <a:close/>
                  <a:moveTo>
                    <a:pt x="138151" y="79432"/>
                  </a:moveTo>
                  <a:lnTo>
                    <a:pt x="138151" y="93301"/>
                  </a:lnTo>
                  <a:lnTo>
                    <a:pt x="246386" y="93301"/>
                  </a:lnTo>
                  <a:cubicBezTo>
                    <a:pt x="250987" y="89389"/>
                    <a:pt x="254876" y="84699"/>
                    <a:pt x="257921" y="79432"/>
                  </a:cubicBezTo>
                  <a:close/>
                  <a:moveTo>
                    <a:pt x="246386" y="105902"/>
                  </a:moveTo>
                  <a:lnTo>
                    <a:pt x="138151" y="105902"/>
                  </a:lnTo>
                  <a:lnTo>
                    <a:pt x="138151" y="119771"/>
                  </a:lnTo>
                  <a:lnTo>
                    <a:pt x="257921" y="119771"/>
                  </a:lnTo>
                  <a:close/>
                  <a:moveTo>
                    <a:pt x="110503" y="172710"/>
                  </a:moveTo>
                  <a:lnTo>
                    <a:pt x="257943" y="172710"/>
                  </a:lnTo>
                  <a:cubicBezTo>
                    <a:pt x="260388" y="168421"/>
                    <a:pt x="262299" y="163776"/>
                    <a:pt x="263500" y="158842"/>
                  </a:cubicBezTo>
                  <a:lnTo>
                    <a:pt x="110525" y="158842"/>
                  </a:lnTo>
                  <a:close/>
                  <a:moveTo>
                    <a:pt x="0" y="13868"/>
                  </a:moveTo>
                  <a:lnTo>
                    <a:pt x="96723" y="13868"/>
                  </a:lnTo>
                  <a:lnTo>
                    <a:pt x="96723" y="0"/>
                  </a:lnTo>
                  <a:lnTo>
                    <a:pt x="0" y="0"/>
                  </a:lnTo>
                  <a:close/>
                  <a:moveTo>
                    <a:pt x="0" y="40338"/>
                  </a:moveTo>
                  <a:lnTo>
                    <a:pt x="96723" y="40338"/>
                  </a:lnTo>
                  <a:lnTo>
                    <a:pt x="96723" y="26470"/>
                  </a:lnTo>
                  <a:lnTo>
                    <a:pt x="0" y="26470"/>
                  </a:lnTo>
                  <a:close/>
                  <a:moveTo>
                    <a:pt x="27626" y="66808"/>
                  </a:moveTo>
                  <a:lnTo>
                    <a:pt x="69075" y="66808"/>
                  </a:lnTo>
                  <a:lnTo>
                    <a:pt x="69075" y="52940"/>
                  </a:lnTo>
                  <a:lnTo>
                    <a:pt x="27626" y="52940"/>
                  </a:lnTo>
                  <a:close/>
                  <a:moveTo>
                    <a:pt x="27626" y="93278"/>
                  </a:moveTo>
                  <a:lnTo>
                    <a:pt x="69075" y="93278"/>
                  </a:lnTo>
                  <a:lnTo>
                    <a:pt x="69075" y="79410"/>
                  </a:lnTo>
                  <a:lnTo>
                    <a:pt x="27626" y="79410"/>
                  </a:lnTo>
                  <a:close/>
                  <a:moveTo>
                    <a:pt x="27626" y="119726"/>
                  </a:moveTo>
                  <a:lnTo>
                    <a:pt x="69075" y="119726"/>
                  </a:lnTo>
                  <a:lnTo>
                    <a:pt x="69075" y="105880"/>
                  </a:lnTo>
                  <a:lnTo>
                    <a:pt x="27626" y="105880"/>
                  </a:lnTo>
                  <a:close/>
                  <a:moveTo>
                    <a:pt x="27626" y="146218"/>
                  </a:moveTo>
                  <a:lnTo>
                    <a:pt x="69075" y="146218"/>
                  </a:lnTo>
                  <a:lnTo>
                    <a:pt x="69075" y="132350"/>
                  </a:lnTo>
                  <a:lnTo>
                    <a:pt x="27626" y="132350"/>
                  </a:lnTo>
                  <a:close/>
                  <a:moveTo>
                    <a:pt x="0" y="172688"/>
                  </a:moveTo>
                  <a:lnTo>
                    <a:pt x="96723" y="172688"/>
                  </a:lnTo>
                  <a:lnTo>
                    <a:pt x="96723" y="158842"/>
                  </a:lnTo>
                  <a:lnTo>
                    <a:pt x="0" y="158842"/>
                  </a:lnTo>
                  <a:close/>
                  <a:moveTo>
                    <a:pt x="0" y="199180"/>
                  </a:moveTo>
                  <a:lnTo>
                    <a:pt x="96723" y="199180"/>
                  </a:lnTo>
                  <a:lnTo>
                    <a:pt x="96723" y="185312"/>
                  </a:lnTo>
                  <a:lnTo>
                    <a:pt x="0" y="185312"/>
                  </a:lnTo>
                  <a:close/>
                </a:path>
              </a:pathLst>
            </a:custGeom>
            <a:solidFill>
              <a:srgbClr val="D9251D"/>
            </a:solidFill>
            <a:ln>
              <a:noFill/>
            </a:ln>
          </p:spPr>
        </p:sp>
        <p:sp>
          <p:nvSpPr>
            <p:cNvPr id="42" name="TextBox 42"/>
            <p:cNvSpPr txBox="1"/>
            <p:nvPr/>
          </p:nvSpPr>
          <p:spPr>
            <a:xfrm>
              <a:off x="5694045" y="4927282"/>
              <a:ext cx="446761" cy="335280"/>
            </a:xfrm>
            <a:prstGeom prst="rect">
              <a:avLst/>
            </a:prstGeom>
            <a:noFill/>
            <a:ln>
              <a:noFill/>
            </a:ln>
          </p:spPr>
          <p:txBody>
            <a:bodyPr wrap="none" lIns="0" tIns="0" rIns="0" bIns="0" anchor="t" anchorCtr="0">
              <a:spAutoFit/>
            </a:bodyPr>
            <a:lstStyle/>
            <a:p>
              <a:pPr algn="l"/>
              <a:r>
                <a:rPr lang="zh-CN" sz="1650" b="1" dirty="0">
                  <a:solidFill>
                    <a:srgbClr val="D9251D"/>
                  </a:solidFill>
                  <a:latin typeface="Arial Black"/>
                  <a:ea typeface="Microsoft YaHei"/>
                  <a:cs typeface="Arial Black"/>
                </a:rPr>
                <a:t>IBM</a:t>
              </a:r>
            </a:p>
          </p:txBody>
        </p:sp>
        <p:sp>
          <p:nvSpPr>
            <p:cNvPr id="43" name="TextBox 43"/>
            <p:cNvSpPr txBox="1"/>
            <p:nvPr/>
          </p:nvSpPr>
          <p:spPr>
            <a:xfrm>
              <a:off x="5704522" y="5225891"/>
              <a:ext cx="780050"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ARMONK · 1911</a:t>
              </a:r>
            </a:p>
          </p:txBody>
        </p:sp>
        <p:sp>
          <p:nvSpPr>
            <p:cNvPr id="44" name="TextBox 44"/>
            <p:cNvSpPr txBox="1"/>
            <p:nvPr/>
          </p:nvSpPr>
          <p:spPr>
            <a:xfrm>
              <a:off x="5016818" y="5704999"/>
              <a:ext cx="153419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JMB 1967 起任 IBM 顾问</a:t>
              </a:r>
            </a:p>
          </p:txBody>
        </p:sp>
        <p:sp>
          <p:nvSpPr>
            <p:cNvPr id="45" name="TextBox 45"/>
            <p:cNvSpPr txBox="1"/>
            <p:nvPr/>
          </p:nvSpPr>
          <p:spPr>
            <a:xfrm>
              <a:off x="5016818" y="5895499"/>
              <a:ext cx="15555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Paul Rand 同期接手识别</a:t>
              </a:r>
            </a:p>
          </p:txBody>
        </p:sp>
        <p:sp>
          <p:nvSpPr>
            <p:cNvPr id="46" name="TextBox 46"/>
            <p:cNvSpPr txBox="1"/>
            <p:nvPr/>
          </p:nvSpPr>
          <p:spPr>
            <a:xfrm>
              <a:off x="5016818" y="6085999"/>
              <a:ext cx="11639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直系瑞士血统案例</a:t>
              </a:r>
            </a:p>
          </p:txBody>
        </p:sp>
      </p:grpSp>
      <p:grpSp>
        <p:nvGrpSpPr>
          <p:cNvPr id="55" name="Group 55"/>
          <p:cNvGrpSpPr/>
          <p:nvPr/>
        </p:nvGrpSpPr>
        <p:grpSpPr>
          <a:xfrm>
            <a:off x="9131618" y="4572000"/>
            <a:ext cx="2450782" cy="1712119"/>
            <a:chOff x="9131618" y="4572000"/>
            <a:chExt cx="2450782" cy="1712119"/>
          </a:xfrm>
        </p:grpSpPr>
        <p:sp>
          <p:nvSpPr>
            <p:cNvPr id="48" name="Line 48"/>
            <p:cNvSpPr/>
            <p:nvPr/>
          </p:nvSpPr>
          <p:spPr>
            <a:xfrm>
              <a:off x="9144000" y="4572000"/>
              <a:ext cx="2438400" cy="9525"/>
            </a:xfrm>
            <a:custGeom>
              <a:avLst/>
              <a:gdLst/>
              <a:ahLst/>
              <a:cxnLst/>
              <a:rect l="l" t="t" r="r" b="b"/>
              <a:pathLst>
                <a:path w="2438400" h="9525">
                  <a:moveTo>
                    <a:pt x="0" y="0"/>
                  </a:moveTo>
                  <a:lnTo>
                    <a:pt x="2438400" y="0"/>
                  </a:lnTo>
                </a:path>
              </a:pathLst>
            </a:custGeom>
            <a:noFill/>
            <a:ln w="9525">
              <a:solidFill>
                <a:srgbClr val="1A1A1A"/>
              </a:solidFill>
            </a:ln>
          </p:spPr>
        </p:sp>
        <p:sp>
          <p:nvSpPr>
            <p:cNvPr id="49" name="Freeform 49"/>
            <p:cNvSpPr/>
            <p:nvPr/>
          </p:nvSpPr>
          <p:spPr>
            <a:xfrm>
              <a:off x="9144000" y="4819650"/>
              <a:ext cx="533400" cy="533400"/>
            </a:xfrm>
            <a:custGeom>
              <a:avLst/>
              <a:gdLst/>
              <a:ahLst/>
              <a:cxnLst/>
              <a:rect l="l" t="t" r="r" b="b"/>
              <a:pathLst>
                <a:path w="533400" h="533400">
                  <a:moveTo>
                    <a:pt x="533400" y="266700"/>
                  </a:moveTo>
                  <a:cubicBezTo>
                    <a:pt x="533400" y="118948"/>
                    <a:pt x="414452" y="0"/>
                    <a:pt x="266700" y="0"/>
                  </a:cubicBezTo>
                  <a:cubicBezTo>
                    <a:pt x="119482" y="0"/>
                    <a:pt x="0" y="118948"/>
                    <a:pt x="0" y="266700"/>
                  </a:cubicBezTo>
                  <a:cubicBezTo>
                    <a:pt x="0" y="413918"/>
                    <a:pt x="119482" y="533400"/>
                    <a:pt x="266700" y="533400"/>
                  </a:cubicBezTo>
                  <a:cubicBezTo>
                    <a:pt x="414452" y="533400"/>
                    <a:pt x="533400" y="413918"/>
                    <a:pt x="533400" y="266700"/>
                  </a:cubicBezTo>
                  <a:close/>
                  <a:moveTo>
                    <a:pt x="514198" y="266700"/>
                  </a:moveTo>
                  <a:cubicBezTo>
                    <a:pt x="514198" y="402717"/>
                    <a:pt x="403250" y="514198"/>
                    <a:pt x="266700" y="514198"/>
                  </a:cubicBezTo>
                  <a:cubicBezTo>
                    <a:pt x="130683" y="514198"/>
                    <a:pt x="19202" y="402739"/>
                    <a:pt x="19202" y="266700"/>
                  </a:cubicBezTo>
                  <a:cubicBezTo>
                    <a:pt x="19202" y="130150"/>
                    <a:pt x="130683" y="19202"/>
                    <a:pt x="266700" y="19202"/>
                  </a:cubicBezTo>
                  <a:cubicBezTo>
                    <a:pt x="403250" y="19202"/>
                    <a:pt x="514198" y="130150"/>
                    <a:pt x="514198" y="266700"/>
                  </a:cubicBezTo>
                  <a:close/>
                  <a:moveTo>
                    <a:pt x="361112" y="250698"/>
                  </a:moveTo>
                  <a:cubicBezTo>
                    <a:pt x="355244" y="250698"/>
                    <a:pt x="347777" y="250698"/>
                    <a:pt x="338176" y="251231"/>
                  </a:cubicBezTo>
                  <a:lnTo>
                    <a:pt x="345110" y="239497"/>
                  </a:lnTo>
                  <a:lnTo>
                    <a:pt x="356311" y="239497"/>
                  </a:lnTo>
                  <a:cubicBezTo>
                    <a:pt x="396316" y="239497"/>
                    <a:pt x="426187" y="241630"/>
                    <a:pt x="453390" y="246431"/>
                  </a:cubicBezTo>
                  <a:lnTo>
                    <a:pt x="465658" y="234696"/>
                  </a:lnTo>
                  <a:cubicBezTo>
                    <a:pt x="435254" y="229362"/>
                    <a:pt x="398450" y="226162"/>
                    <a:pt x="361112" y="226162"/>
                  </a:cubicBezTo>
                  <a:lnTo>
                    <a:pt x="352044" y="226162"/>
                  </a:lnTo>
                  <a:lnTo>
                    <a:pt x="357911" y="214960"/>
                  </a:lnTo>
                  <a:lnTo>
                    <a:pt x="368046" y="214960"/>
                  </a:lnTo>
                  <a:cubicBezTo>
                    <a:pt x="406984" y="214960"/>
                    <a:pt x="442189" y="218161"/>
                    <a:pt x="476326" y="224561"/>
                  </a:cubicBezTo>
                  <a:lnTo>
                    <a:pt x="489128" y="212293"/>
                  </a:lnTo>
                  <a:cubicBezTo>
                    <a:pt x="450723" y="204826"/>
                    <a:pt x="409651" y="201114"/>
                    <a:pt x="365379" y="201114"/>
                  </a:cubicBezTo>
                  <a:cubicBezTo>
                    <a:pt x="346510" y="201181"/>
                    <a:pt x="327641" y="202070"/>
                    <a:pt x="308839" y="203781"/>
                  </a:cubicBezTo>
                  <a:cubicBezTo>
                    <a:pt x="287503" y="249631"/>
                    <a:pt x="253365" y="276323"/>
                    <a:pt x="214960" y="275790"/>
                  </a:cubicBezTo>
                  <a:cubicBezTo>
                    <a:pt x="200025" y="275234"/>
                    <a:pt x="181334" y="268856"/>
                    <a:pt x="157353" y="256032"/>
                  </a:cubicBezTo>
                  <a:lnTo>
                    <a:pt x="134950" y="243230"/>
                  </a:lnTo>
                  <a:lnTo>
                    <a:pt x="141884" y="236830"/>
                  </a:lnTo>
                  <a:lnTo>
                    <a:pt x="193624" y="259232"/>
                  </a:lnTo>
                  <a:lnTo>
                    <a:pt x="204826" y="250698"/>
                  </a:lnTo>
                  <a:lnTo>
                    <a:pt x="100279" y="203225"/>
                  </a:lnTo>
                  <a:lnTo>
                    <a:pt x="84277" y="215494"/>
                  </a:lnTo>
                  <a:lnTo>
                    <a:pt x="46939" y="200025"/>
                  </a:lnTo>
                  <a:lnTo>
                    <a:pt x="47473" y="215494"/>
                  </a:lnTo>
                  <a:cubicBezTo>
                    <a:pt x="97612" y="238430"/>
                    <a:pt x="118415" y="251231"/>
                    <a:pt x="171221" y="289103"/>
                  </a:cubicBezTo>
                  <a:cubicBezTo>
                    <a:pt x="240030" y="338176"/>
                    <a:pt x="301371" y="364846"/>
                    <a:pt x="386715" y="381914"/>
                  </a:cubicBezTo>
                  <a:lnTo>
                    <a:pt x="409118" y="360578"/>
                  </a:lnTo>
                  <a:lnTo>
                    <a:pt x="403784" y="360578"/>
                  </a:lnTo>
                  <a:cubicBezTo>
                    <a:pt x="347243" y="360578"/>
                    <a:pt x="296570" y="341909"/>
                    <a:pt x="267233" y="310439"/>
                  </a:cubicBezTo>
                  <a:cubicBezTo>
                    <a:pt x="291770" y="295504"/>
                    <a:pt x="322151" y="288592"/>
                    <a:pt x="364312" y="288592"/>
                  </a:cubicBezTo>
                  <a:cubicBezTo>
                    <a:pt x="375514" y="288592"/>
                    <a:pt x="391516" y="289636"/>
                    <a:pt x="406451" y="291236"/>
                  </a:cubicBezTo>
                  <a:lnTo>
                    <a:pt x="419252" y="278968"/>
                  </a:lnTo>
                  <a:cubicBezTo>
                    <a:pt x="399250" y="276523"/>
                    <a:pt x="379136" y="275279"/>
                    <a:pt x="358978" y="275234"/>
                  </a:cubicBezTo>
                  <a:cubicBezTo>
                    <a:pt x="345443" y="275212"/>
                    <a:pt x="331930" y="275746"/>
                    <a:pt x="318440" y="276835"/>
                  </a:cubicBezTo>
                  <a:lnTo>
                    <a:pt x="328041" y="265100"/>
                  </a:lnTo>
                  <a:cubicBezTo>
                    <a:pt x="339398" y="264433"/>
                    <a:pt x="350799" y="264077"/>
                    <a:pt x="362179" y="264033"/>
                  </a:cubicBezTo>
                  <a:cubicBezTo>
                    <a:pt x="390449" y="264033"/>
                    <a:pt x="409118" y="265100"/>
                    <a:pt x="430454" y="268300"/>
                  </a:cubicBezTo>
                  <a:lnTo>
                    <a:pt x="442722" y="256565"/>
                  </a:lnTo>
                  <a:cubicBezTo>
                    <a:pt x="420319" y="252854"/>
                    <a:pt x="389382" y="250698"/>
                    <a:pt x="361112" y="250698"/>
                  </a:cubicBezTo>
                  <a:close/>
                </a:path>
              </a:pathLst>
            </a:custGeom>
            <a:solidFill>
              <a:srgbClr val="1A1A1A"/>
            </a:solidFill>
            <a:ln>
              <a:noFill/>
            </a:ln>
          </p:spPr>
        </p:sp>
        <p:sp>
          <p:nvSpPr>
            <p:cNvPr id="50" name="TextBox 50"/>
            <p:cNvSpPr txBox="1"/>
            <p:nvPr/>
          </p:nvSpPr>
          <p:spPr>
            <a:xfrm>
              <a:off x="9808845" y="4927282"/>
              <a:ext cx="1294417"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Lufthansa</a:t>
              </a:r>
            </a:p>
          </p:txBody>
        </p:sp>
        <p:sp>
          <p:nvSpPr>
            <p:cNvPr id="51" name="TextBox 51"/>
            <p:cNvSpPr txBox="1"/>
            <p:nvPr/>
          </p:nvSpPr>
          <p:spPr>
            <a:xfrm>
              <a:off x="9819322" y="5225891"/>
              <a:ext cx="906566"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COLOGNE · 1955</a:t>
              </a:r>
            </a:p>
          </p:txBody>
        </p:sp>
        <p:sp>
          <p:nvSpPr>
            <p:cNvPr id="52" name="TextBox 52"/>
            <p:cNvSpPr txBox="1"/>
            <p:nvPr/>
          </p:nvSpPr>
          <p:spPr>
            <a:xfrm>
              <a:off x="9131618" y="5704999"/>
              <a:ext cx="121379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Otl Aicher 1962 VI</a:t>
              </a:r>
            </a:p>
          </p:txBody>
        </p:sp>
        <p:sp>
          <p:nvSpPr>
            <p:cNvPr id="53" name="TextBox 53"/>
            <p:cNvSpPr txBox="1"/>
            <p:nvPr/>
          </p:nvSpPr>
          <p:spPr>
            <a:xfrm>
              <a:off x="9131618" y="5895499"/>
              <a:ext cx="14487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乌尔姆系统化设计标杆</a:t>
              </a:r>
            </a:p>
          </p:txBody>
        </p:sp>
        <p:sp>
          <p:nvSpPr>
            <p:cNvPr id="54" name="TextBox 54"/>
            <p:cNvSpPr txBox="1"/>
            <p:nvPr/>
          </p:nvSpPr>
          <p:spPr>
            <a:xfrm>
              <a:off x="9131618" y="6085999"/>
              <a:ext cx="140603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基本沿用至今 60 余年</a:t>
              </a:r>
            </a:p>
          </p:txBody>
        </p:sp>
      </p:grpSp>
      <p:sp>
        <p:nvSpPr>
          <p:cNvPr id="56" name="TextBox 56"/>
          <p:cNvSpPr txBox="1"/>
          <p:nvPr/>
        </p:nvSpPr>
        <p:spPr>
          <a:xfrm>
            <a:off x="11228522" y="6464141"/>
            <a:ext cx="364355"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13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childTnLst>
                                </p:cTn>
                              </p:par>
                            </p:childTnLst>
                          </p:cTn>
                        </p:par>
                        <p:par>
                          <p:cTn id="8" fill="hold">
                            <p:stCondLst>
                              <p:cond delay="43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
                                        <p:tgtEl>
                                          <p:spTgt spid="23"/>
                                        </p:tgtEl>
                                      </p:cBhvr>
                                    </p:animEffect>
                                  </p:childTnLst>
                                </p:cTn>
                              </p:par>
                            </p:childTnLst>
                          </p:cTn>
                        </p:par>
                        <p:par>
                          <p:cTn id="12" fill="hold">
                            <p:stCondLst>
                              <p:cond delay="86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300"/>
                                        <p:tgtEl>
                                          <p:spTgt spid="31"/>
                                        </p:tgtEl>
                                      </p:cBhvr>
                                    </p:animEffect>
                                  </p:childTnLst>
                                </p:cTn>
                              </p:par>
                            </p:childTnLst>
                          </p:cTn>
                        </p:par>
                        <p:par>
                          <p:cTn id="16" fill="hold">
                            <p:stCondLst>
                              <p:cond delay="129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300"/>
                                        <p:tgtEl>
                                          <p:spTgt spid="39"/>
                                        </p:tgtEl>
                                      </p:cBhvr>
                                    </p:animEffect>
                                  </p:childTnLst>
                                </p:cTn>
                              </p:par>
                            </p:childTnLst>
                          </p:cTn>
                        </p:par>
                        <p:par>
                          <p:cTn id="20" fill="hold">
                            <p:stCondLst>
                              <p:cond delay="174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37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3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31" grpId="0"/>
      <p:bldP spid="39" grpId="0"/>
      <p:bldP spid="47"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0"/>
            <a:ext cx="12192000" cy="6858000"/>
            <a:chOff x="0" y="0"/>
            <a:chExt cx="12192000" cy="6858000"/>
          </a:xfrm>
        </p:grpSpPr>
        <p:sp>
          <p:nvSpPr>
            <p:cNvPr id="2" name="Rectangle 2"/>
            <p:cNvSpPr/>
            <p:nvPr/>
          </p:nvSpPr>
          <p:spPr>
            <a:xfrm>
              <a:off x="0" y="0"/>
              <a:ext cx="12192000" cy="6858000"/>
            </a:xfrm>
            <a:prstGeom prst="rect">
              <a:avLst/>
            </a:prstGeom>
            <a:solidFill>
              <a:srgbClr val="FFFFFF"/>
            </a:solidFill>
            <a:ln>
              <a:noFill/>
            </a:ln>
          </p:spPr>
        </p:sp>
        <p:pic>
          <p:nvPicPr>
            <p:cNvPr id="3" name="Image 3"/>
            <p:cNvPicPr>
              <a:picLocks noChangeAspect="1"/>
            </p:cNvPicPr>
            <p:nvPr/>
          </p:nvPicPr>
          <p:blipFill>
            <a:blip r:embed="rId2"/>
            <a:stretch>
              <a:fillRect/>
            </a:stretch>
          </p:blipFill>
          <p:spPr>
            <a:xfrm>
              <a:off x="0" y="0"/>
              <a:ext cx="12192000" cy="6858000"/>
            </a:xfrm>
            <a:prstGeom prst="rect">
              <a:avLst/>
            </a:prstGeom>
          </p:spPr>
        </p:pic>
      </p:grpSp>
      <p:grpSp>
        <p:nvGrpSpPr>
          <p:cNvPr id="7" name="Group 7"/>
          <p:cNvGrpSpPr/>
          <p:nvPr/>
        </p:nvGrpSpPr>
        <p:grpSpPr>
          <a:xfrm>
            <a:off x="599122" y="482441"/>
            <a:ext cx="1115378" cy="231934"/>
            <a:chOff x="599122" y="482441"/>
            <a:chExt cx="1115378" cy="231934"/>
          </a:xfrm>
        </p:grpSpPr>
        <p:sp>
          <p:nvSpPr>
            <p:cNvPr id="5" name="TextBox 5"/>
            <p:cNvSpPr txBox="1"/>
            <p:nvPr/>
          </p:nvSpPr>
          <p:spPr>
            <a:xfrm>
              <a:off x="599122" y="482441"/>
              <a:ext cx="924639"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14 · CLOSING</a:t>
              </a:r>
            </a:p>
          </p:txBody>
        </p:sp>
        <p:sp>
          <p:nvSpPr>
            <p:cNvPr id="6" name="Line 6"/>
            <p:cNvSpPr/>
            <p:nvPr/>
          </p:nvSpPr>
          <p:spPr>
            <a:xfrm>
              <a:off x="609600" y="704850"/>
              <a:ext cx="1104900" cy="9525"/>
            </a:xfrm>
            <a:custGeom>
              <a:avLst/>
              <a:gdLst/>
              <a:ahLst/>
              <a:cxnLst/>
              <a:rect l="l" t="t" r="r" b="b"/>
              <a:pathLst>
                <a:path w="1104900" h="9525">
                  <a:moveTo>
                    <a:pt x="0" y="0"/>
                  </a:moveTo>
                  <a:lnTo>
                    <a:pt x="1104900" y="0"/>
                  </a:lnTo>
                </a:path>
              </a:pathLst>
            </a:custGeom>
            <a:noFill/>
            <a:ln w="9525">
              <a:solidFill>
                <a:srgbClr val="1A1A1A"/>
              </a:solidFill>
            </a:ln>
          </p:spPr>
        </p:sp>
      </p:grpSp>
      <p:grpSp>
        <p:nvGrpSpPr>
          <p:cNvPr id="10" name="Group 10"/>
          <p:cNvGrpSpPr/>
          <p:nvPr/>
        </p:nvGrpSpPr>
        <p:grpSpPr>
          <a:xfrm>
            <a:off x="529590" y="2844165"/>
            <a:ext cx="5956744" cy="2346960"/>
            <a:chOff x="529590" y="2844165"/>
            <a:chExt cx="5956744" cy="2346960"/>
          </a:xfrm>
        </p:grpSpPr>
        <p:sp>
          <p:nvSpPr>
            <p:cNvPr id="8" name="TextBox 8"/>
            <p:cNvSpPr txBox="1"/>
            <p:nvPr/>
          </p:nvSpPr>
          <p:spPr>
            <a:xfrm>
              <a:off x="529590" y="2844165"/>
              <a:ext cx="5956744" cy="1280160"/>
            </a:xfrm>
            <a:prstGeom prst="rect">
              <a:avLst/>
            </a:prstGeom>
            <a:noFill/>
            <a:ln>
              <a:noFill/>
            </a:ln>
          </p:spPr>
          <p:txBody>
            <a:bodyPr wrap="none" lIns="0" tIns="0" rIns="0" bIns="0" anchor="t" anchorCtr="0">
              <a:spAutoFit/>
            </a:bodyPr>
            <a:lstStyle/>
            <a:p>
              <a:pPr algn="l"/>
              <a:r>
                <a:rPr lang="zh-CN" sz="6300" b="1" dirty="0">
                  <a:solidFill>
                    <a:srgbClr val="1A1A1A"/>
                  </a:solidFill>
                  <a:latin typeface="Arial Black"/>
                  <a:ea typeface="Microsoft YaHei"/>
                  <a:cs typeface="Arial Black"/>
                </a:rPr>
                <a:t>网格不是限制</a:t>
              </a:r>
            </a:p>
          </p:txBody>
        </p:sp>
        <p:sp>
          <p:nvSpPr>
            <p:cNvPr id="9" name="TextBox 9"/>
            <p:cNvSpPr txBox="1"/>
            <p:nvPr/>
          </p:nvSpPr>
          <p:spPr>
            <a:xfrm>
              <a:off x="529590" y="3910965"/>
              <a:ext cx="5956744" cy="1280160"/>
            </a:xfrm>
            <a:prstGeom prst="rect">
              <a:avLst/>
            </a:prstGeom>
            <a:noFill/>
            <a:ln>
              <a:noFill/>
            </a:ln>
          </p:spPr>
          <p:txBody>
            <a:bodyPr wrap="none" lIns="0" tIns="0" rIns="0" bIns="0" anchor="t" anchorCtr="0">
              <a:spAutoFit/>
            </a:bodyPr>
            <a:lstStyle/>
            <a:p>
              <a:pPr algn="l"/>
              <a:r>
                <a:rPr lang="zh-CN" sz="6300" b="1" dirty="0">
                  <a:solidFill>
                    <a:srgbClr val="D9251D"/>
                  </a:solidFill>
                  <a:latin typeface="Arial Black"/>
                  <a:ea typeface="Microsoft YaHei"/>
                  <a:cs typeface="Arial Black"/>
                </a:rPr>
                <a:t>是自由的语法</a:t>
              </a:r>
            </a:p>
          </p:txBody>
        </p:sp>
      </p:grpSp>
      <p:grpSp>
        <p:nvGrpSpPr>
          <p:cNvPr id="12" name="Group 12"/>
          <p:cNvGrpSpPr/>
          <p:nvPr/>
        </p:nvGrpSpPr>
        <p:grpSpPr>
          <a:xfrm>
            <a:off x="588645" y="4965382"/>
            <a:ext cx="7114144" cy="335280"/>
            <a:chOff x="588645" y="4965382"/>
            <a:chExt cx="7114144" cy="335280"/>
          </a:xfrm>
        </p:grpSpPr>
        <p:sp>
          <p:nvSpPr>
            <p:cNvPr id="11" name="TextBox 11"/>
            <p:cNvSpPr txBox="1"/>
            <p:nvPr/>
          </p:nvSpPr>
          <p:spPr>
            <a:xfrm>
              <a:off x="588645" y="4965382"/>
              <a:ext cx="7114144"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The grid is not a constraint. It is a grammar of freedom.</a:t>
              </a:r>
            </a:p>
          </p:txBody>
        </p:sp>
      </p:grpSp>
      <p:grpSp>
        <p:nvGrpSpPr>
          <p:cNvPr id="16" name="Group 16"/>
          <p:cNvGrpSpPr/>
          <p:nvPr/>
        </p:nvGrpSpPr>
        <p:grpSpPr>
          <a:xfrm>
            <a:off x="609600" y="5753100"/>
            <a:ext cx="2360224" cy="516731"/>
            <a:chOff x="609600" y="5753100"/>
            <a:chExt cx="2360224" cy="516731"/>
          </a:xfrm>
        </p:grpSpPr>
        <p:sp>
          <p:nvSpPr>
            <p:cNvPr id="13" name="Line 13"/>
            <p:cNvSpPr/>
            <p:nvPr/>
          </p:nvSpPr>
          <p:spPr>
            <a:xfrm>
              <a:off x="609600" y="5753100"/>
              <a:ext cx="9525" cy="495300"/>
            </a:xfrm>
            <a:custGeom>
              <a:avLst/>
              <a:gdLst/>
              <a:ahLst/>
              <a:cxnLst/>
              <a:rect l="l" t="t" r="r" b="b"/>
              <a:pathLst>
                <a:path w="9525" h="495300">
                  <a:moveTo>
                    <a:pt x="0" y="0"/>
                  </a:moveTo>
                  <a:lnTo>
                    <a:pt x="0" y="495300"/>
                  </a:lnTo>
                </a:path>
              </a:pathLst>
            </a:custGeom>
            <a:noFill/>
            <a:ln w="28575">
              <a:solidFill>
                <a:srgbClr val="1A1A1A"/>
              </a:solidFill>
            </a:ln>
          </p:spPr>
        </p:sp>
        <p:sp>
          <p:nvSpPr>
            <p:cNvPr id="14" name="TextBox 14"/>
            <p:cNvSpPr txBox="1"/>
            <p:nvPr/>
          </p:nvSpPr>
          <p:spPr>
            <a:xfrm>
              <a:off x="787718" y="5857399"/>
              <a:ext cx="218210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SWISS GRID SYSTEMS · A LECTURE</a:t>
              </a:r>
            </a:p>
          </p:txBody>
        </p:sp>
        <p:sp>
          <p:nvSpPr>
            <p:cNvPr id="15" name="TextBox 15"/>
            <p:cNvSpPr txBox="1"/>
            <p:nvPr/>
          </p:nvSpPr>
          <p:spPr>
            <a:xfrm>
              <a:off x="789622" y="6102191"/>
              <a:ext cx="1105376"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END · 14 / 14 · 2026</a:t>
              </a:r>
            </a:p>
          </p:txBody>
        </p:sp>
      </p:grpSp>
      <p:sp>
        <p:nvSpPr>
          <p:cNvPr id="17" name="TextBox 17"/>
          <p:cNvSpPr txBox="1"/>
          <p:nvPr/>
        </p:nvSpPr>
        <p:spPr>
          <a:xfrm>
            <a:off x="10776680" y="6578441"/>
            <a:ext cx="816197" cy="167640"/>
          </a:xfrm>
          <a:prstGeom prst="rect">
            <a:avLst/>
          </a:prstGeom>
          <a:noFill/>
          <a:ln>
            <a:noFill/>
          </a:ln>
        </p:spPr>
        <p:txBody>
          <a:bodyPr wrap="none" lIns="0" tIns="0" rIns="0" bIns="0" anchor="t" anchorCtr="0">
            <a:spAutoFit/>
          </a:bodyPr>
          <a:lstStyle/>
          <a:p>
            <a:pPr algn="r"/>
            <a:r>
              <a:rPr lang="zh-CN" sz="825" dirty="0">
                <a:solidFill>
                  <a:srgbClr val="1A1A1A"/>
                </a:solidFill>
                <a:latin typeface="Arial"/>
                <a:ea typeface="Microsoft YaHei"/>
                <a:cs typeface="Arial"/>
              </a:rPr>
              <a:t>— THANK YOU —</a:t>
            </a:r>
          </a:p>
        </p:txBody>
      </p:sp>
    </p:spTree>
  </p:cSld>
  <p:clrMapOvr>
    <a:masterClrMapping/>
  </p:clrMapOvr>
  <p:transition xmlns:p14="http://schemas.microsoft.com/office/powerpoint/2010/main" p14:dur="5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p:tgtEl>
                                          <p:spTgt spid="10"/>
                                        </p:tgtEl>
                                      </p:cBhvr>
                                    </p:animEffect>
                                  </p:childTnLst>
                                </p:cTn>
                              </p:par>
                            </p:childTnLst>
                          </p:cTn>
                        </p:par>
                        <p:par>
                          <p:cTn id="8" fill="hold">
                            <p:stCondLst>
                              <p:cond delay="11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600"/>
                                        <p:tgtEl>
                                          <p:spTgt spid="12"/>
                                        </p:tgtEl>
                                      </p:cBhvr>
                                    </p:animEffect>
                                  </p:childTnLst>
                                </p:cTn>
                              </p:par>
                            </p:childTnLst>
                          </p:cTn>
                        </p:par>
                        <p:par>
                          <p:cTn id="12" fill="hold">
                            <p:stCondLst>
                              <p:cond delay="205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02</a:t>
            </a:r>
          </a:p>
        </p:txBody>
      </p:sp>
      <p:grpSp>
        <p:nvGrpSpPr>
          <p:cNvPr id="5" name="Group 5"/>
          <p:cNvGrpSpPr/>
          <p:nvPr/>
        </p:nvGrpSpPr>
        <p:grpSpPr>
          <a:xfrm>
            <a:off x="914400" y="723900"/>
            <a:ext cx="1975390" cy="3657600"/>
            <a:chOff x="914400" y="723900"/>
            <a:chExt cx="1975390" cy="3657600"/>
          </a:xfrm>
        </p:grpSpPr>
        <p:sp>
          <p:nvSpPr>
            <p:cNvPr id="4" name="TextBox 4"/>
            <p:cNvSpPr txBox="1"/>
            <p:nvPr/>
          </p:nvSpPr>
          <p:spPr>
            <a:xfrm>
              <a:off x="914400" y="723900"/>
              <a:ext cx="1975390" cy="3657600"/>
            </a:xfrm>
            <a:prstGeom prst="rect">
              <a:avLst/>
            </a:prstGeom>
            <a:noFill/>
            <a:ln>
              <a:noFill/>
            </a:ln>
          </p:spPr>
          <p:txBody>
            <a:bodyPr wrap="none" lIns="0" tIns="0" rIns="0" bIns="0" anchor="t" anchorCtr="0">
              <a:spAutoFit/>
            </a:bodyPr>
            <a:lstStyle/>
            <a:p>
              <a:pPr algn="l"/>
              <a:r>
                <a:rPr lang="zh-CN" sz="18000" b="1" dirty="0">
                  <a:solidFill>
                    <a:srgbClr val="D9251D">
                      <a:alphaMod val="92000"/>
                    </a:srgbClr>
                  </a:solidFill>
                  <a:latin typeface="Arial Black"/>
                  <a:ea typeface="Microsoft YaHei"/>
                  <a:cs typeface="Arial Black"/>
                </a:rPr>
                <a:t>«</a:t>
              </a:r>
            </a:p>
          </p:txBody>
        </p:sp>
      </p:grpSp>
      <p:grpSp>
        <p:nvGrpSpPr>
          <p:cNvPr id="12" name="Group 12"/>
          <p:cNvGrpSpPr/>
          <p:nvPr/>
        </p:nvGrpSpPr>
        <p:grpSpPr>
          <a:xfrm>
            <a:off x="3017520" y="2026920"/>
            <a:ext cx="5907310" cy="2511742"/>
            <a:chOff x="3017520" y="2026920"/>
            <a:chExt cx="5907310" cy="2511742"/>
          </a:xfrm>
        </p:grpSpPr>
        <p:sp>
          <p:nvSpPr>
            <p:cNvPr id="6" name="TextBox 6"/>
            <p:cNvSpPr txBox="1"/>
            <p:nvPr/>
          </p:nvSpPr>
          <p:spPr>
            <a:xfrm>
              <a:off x="3017520" y="2026920"/>
              <a:ext cx="4442460" cy="487680"/>
            </a:xfrm>
            <a:prstGeom prst="rect">
              <a:avLst/>
            </a:prstGeom>
            <a:noFill/>
            <a:ln>
              <a:noFill/>
            </a:ln>
          </p:spPr>
          <p:txBody>
            <a:bodyPr wrap="none" lIns="0" tIns="0" rIns="0" bIns="0" anchor="t" anchorCtr="0">
              <a:spAutoFit/>
            </a:bodyPr>
            <a:lstStyle/>
            <a:p>
              <a:pPr algn="l"/>
              <a:r>
                <a:rPr lang="zh-CN" sz="2400" dirty="0">
                  <a:solidFill>
                    <a:srgbClr val="1A1A1A"/>
                  </a:solidFill>
                  <a:latin typeface="Arial"/>
                  <a:ea typeface="Microsoft YaHei"/>
                  <a:cs typeface="Arial"/>
                </a:rPr>
                <a:t>The grid system is an aid,</a:t>
              </a:r>
            </a:p>
          </p:txBody>
        </p:sp>
        <p:sp>
          <p:nvSpPr>
            <p:cNvPr id="7" name="TextBox 7"/>
            <p:cNvSpPr txBox="1"/>
            <p:nvPr/>
          </p:nvSpPr>
          <p:spPr>
            <a:xfrm>
              <a:off x="3017520" y="2465070"/>
              <a:ext cx="2970276" cy="487680"/>
            </a:xfrm>
            <a:prstGeom prst="rect">
              <a:avLst/>
            </a:prstGeom>
            <a:noFill/>
            <a:ln>
              <a:noFill/>
            </a:ln>
          </p:spPr>
          <p:txBody>
            <a:bodyPr wrap="none" lIns="0" tIns="0" rIns="0" bIns="0" anchor="t" anchorCtr="0">
              <a:spAutoFit/>
            </a:bodyPr>
            <a:lstStyle/>
            <a:p>
              <a:pPr algn="l"/>
              <a:r>
                <a:rPr lang="zh-CN" sz="2400" dirty="0">
                  <a:solidFill>
                    <a:srgbClr val="1A1A1A"/>
                  </a:solidFill>
                  <a:latin typeface="Arial"/>
                  <a:ea typeface="Microsoft YaHei"/>
                  <a:cs typeface="Arial"/>
                </a:rPr>
                <a:t>not a guarantee.</a:t>
              </a:r>
            </a:p>
          </p:txBody>
        </p:sp>
        <p:sp>
          <p:nvSpPr>
            <p:cNvPr id="8" name="TextBox 8"/>
            <p:cNvSpPr txBox="1"/>
            <p:nvPr/>
          </p:nvSpPr>
          <p:spPr>
            <a:xfrm>
              <a:off x="3027045" y="3346132"/>
              <a:ext cx="5512213" cy="335280"/>
            </a:xfrm>
            <a:prstGeom prst="rect">
              <a:avLst/>
            </a:prstGeom>
            <a:noFill/>
            <a:ln>
              <a:noFill/>
            </a:ln>
          </p:spPr>
          <p:txBody>
            <a:bodyPr wrap="none" lIns="0" tIns="0" rIns="0" bIns="0" anchor="t" anchorCtr="0">
              <a:spAutoFit/>
            </a:bodyPr>
            <a:lstStyle/>
            <a:p>
              <a:pPr algn="l"/>
              <a:r>
                <a:rPr lang="zh-CN" sz="1650" dirty="0">
                  <a:solidFill>
                    <a:srgbClr val="666666"/>
                  </a:solidFill>
                  <a:latin typeface="Arial"/>
                  <a:ea typeface="Microsoft YaHei"/>
                  <a:cs typeface="Arial"/>
                </a:rPr>
                <a:t>It permits a number of possible uses, and each</a:t>
              </a:r>
            </a:p>
          </p:txBody>
        </p:sp>
        <p:sp>
          <p:nvSpPr>
            <p:cNvPr id="9" name="TextBox 9"/>
            <p:cNvSpPr txBox="1"/>
            <p:nvPr/>
          </p:nvSpPr>
          <p:spPr>
            <a:xfrm>
              <a:off x="3027045" y="3631882"/>
              <a:ext cx="5548360" cy="335280"/>
            </a:xfrm>
            <a:prstGeom prst="rect">
              <a:avLst/>
            </a:prstGeom>
            <a:noFill/>
            <a:ln>
              <a:noFill/>
            </a:ln>
          </p:spPr>
          <p:txBody>
            <a:bodyPr wrap="none" lIns="0" tIns="0" rIns="0" bIns="0" anchor="t" anchorCtr="0">
              <a:spAutoFit/>
            </a:bodyPr>
            <a:lstStyle/>
            <a:p>
              <a:pPr algn="l"/>
              <a:r>
                <a:rPr lang="zh-CN" sz="1650" dirty="0">
                  <a:solidFill>
                    <a:srgbClr val="666666"/>
                  </a:solidFill>
                  <a:latin typeface="Arial"/>
                  <a:ea typeface="Microsoft YaHei"/>
                  <a:cs typeface="Arial"/>
                </a:rPr>
                <a:t>designer can look for a solution appropriate to</a:t>
              </a:r>
            </a:p>
          </p:txBody>
        </p:sp>
        <p:sp>
          <p:nvSpPr>
            <p:cNvPr id="10" name="TextBox 10"/>
            <p:cNvSpPr txBox="1"/>
            <p:nvPr/>
          </p:nvSpPr>
          <p:spPr>
            <a:xfrm>
              <a:off x="3027045" y="3917632"/>
              <a:ext cx="5379672" cy="335280"/>
            </a:xfrm>
            <a:prstGeom prst="rect">
              <a:avLst/>
            </a:prstGeom>
            <a:noFill/>
            <a:ln>
              <a:noFill/>
            </a:ln>
          </p:spPr>
          <p:txBody>
            <a:bodyPr wrap="none" lIns="0" tIns="0" rIns="0" bIns="0" anchor="t" anchorCtr="0">
              <a:spAutoFit/>
            </a:bodyPr>
            <a:lstStyle/>
            <a:p>
              <a:pPr algn="l"/>
              <a:r>
                <a:rPr lang="zh-CN" sz="1650" dirty="0">
                  <a:solidFill>
                    <a:srgbClr val="666666"/>
                  </a:solidFill>
                  <a:latin typeface="Arial"/>
                  <a:ea typeface="Microsoft YaHei"/>
                  <a:cs typeface="Arial"/>
                </a:rPr>
                <a:t>his personal style. But one must learn how to</a:t>
              </a:r>
            </a:p>
          </p:txBody>
        </p:sp>
        <p:sp>
          <p:nvSpPr>
            <p:cNvPr id="11" name="TextBox 11"/>
            <p:cNvSpPr txBox="1"/>
            <p:nvPr/>
          </p:nvSpPr>
          <p:spPr>
            <a:xfrm>
              <a:off x="3027045" y="4203382"/>
              <a:ext cx="5897785" cy="335280"/>
            </a:xfrm>
            <a:prstGeom prst="rect">
              <a:avLst/>
            </a:prstGeom>
            <a:noFill/>
            <a:ln>
              <a:noFill/>
            </a:ln>
          </p:spPr>
          <p:txBody>
            <a:bodyPr wrap="none" lIns="0" tIns="0" rIns="0" bIns="0" anchor="t" anchorCtr="0">
              <a:spAutoFit/>
            </a:bodyPr>
            <a:lstStyle/>
            <a:p>
              <a:pPr algn="l"/>
              <a:r>
                <a:rPr lang="zh-CN" sz="1650" dirty="0">
                  <a:solidFill>
                    <a:srgbClr val="666666"/>
                  </a:solidFill>
                  <a:latin typeface="Arial"/>
                  <a:ea typeface="Microsoft YaHei"/>
                  <a:cs typeface="Arial"/>
                </a:rPr>
                <a:t>use the grid — it is an art that requires practice.</a:t>
              </a:r>
            </a:p>
          </p:txBody>
        </p:sp>
      </p:grpSp>
      <p:grpSp>
        <p:nvGrpSpPr>
          <p:cNvPr id="16" name="Group 16"/>
          <p:cNvGrpSpPr/>
          <p:nvPr/>
        </p:nvGrpSpPr>
        <p:grpSpPr>
          <a:xfrm>
            <a:off x="3030855" y="5143500"/>
            <a:ext cx="2721816" cy="633412"/>
            <a:chOff x="3030855" y="5143500"/>
            <a:chExt cx="2721816" cy="633412"/>
          </a:xfrm>
        </p:grpSpPr>
        <p:sp>
          <p:nvSpPr>
            <p:cNvPr id="13" name="Line 13"/>
            <p:cNvSpPr/>
            <p:nvPr/>
          </p:nvSpPr>
          <p:spPr>
            <a:xfrm>
              <a:off x="3048000" y="5143500"/>
              <a:ext cx="571500" cy="9525"/>
            </a:xfrm>
            <a:custGeom>
              <a:avLst/>
              <a:gdLst/>
              <a:ahLst/>
              <a:cxnLst/>
              <a:rect l="l" t="t" r="r" b="b"/>
              <a:pathLst>
                <a:path w="571500" h="9525">
                  <a:moveTo>
                    <a:pt x="0" y="0"/>
                  </a:moveTo>
                  <a:lnTo>
                    <a:pt x="571500" y="0"/>
                  </a:lnTo>
                </a:path>
              </a:pathLst>
            </a:custGeom>
            <a:noFill/>
            <a:ln w="19050">
              <a:solidFill>
                <a:srgbClr val="1A1A1A"/>
              </a:solidFill>
            </a:ln>
          </p:spPr>
        </p:sp>
        <p:sp>
          <p:nvSpPr>
            <p:cNvPr id="14" name="TextBox 14"/>
            <p:cNvSpPr txBox="1"/>
            <p:nvPr/>
          </p:nvSpPr>
          <p:spPr>
            <a:xfrm>
              <a:off x="3030855" y="5302568"/>
              <a:ext cx="2653167"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JOSEF MÜLLER-BROCKMANN</a:t>
              </a:r>
            </a:p>
          </p:txBody>
        </p:sp>
        <p:sp>
          <p:nvSpPr>
            <p:cNvPr id="15" name="TextBox 15"/>
            <p:cNvSpPr txBox="1"/>
            <p:nvPr/>
          </p:nvSpPr>
          <p:spPr>
            <a:xfrm>
              <a:off x="3034665" y="5563552"/>
              <a:ext cx="2718006"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Grid Systems in Graphic Design · 1981</a:t>
              </a:r>
            </a:p>
          </p:txBody>
        </p:sp>
      </p:grpSp>
      <p:sp>
        <p:nvSpPr>
          <p:cNvPr id="17" name="TextBox 17"/>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02 / 14</a:t>
            </a:r>
          </a:p>
        </p:txBody>
      </p:sp>
    </p:spTree>
  </p:cSld>
  <p:clrMapOvr>
    <a:masterClrMapping/>
  </p:clrMapOvr>
  <p:transition xmlns:p14="http://schemas.microsoft.com/office/powerpoint/2010/main" p14:dur="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50"/>
                                        <p:tgtEl>
                                          <p:spTgt spid="5"/>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600"/>
                                        <p:tgtEl>
                                          <p:spTgt spid="12"/>
                                        </p:tgtEl>
                                      </p:cBhvr>
                                    </p:animEffect>
                                  </p:childTnLst>
                                </p:cTn>
                              </p:par>
                            </p:childTnLst>
                          </p:cTn>
                        </p:par>
                        <p:par>
                          <p:cTn id="12" fill="hold">
                            <p:stCondLst>
                              <p:cond delay="18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678269" cy="1165384"/>
            <a:chOff x="579120" y="482441"/>
            <a:chExt cx="3678269"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03</a:t>
              </a:r>
            </a:p>
          </p:txBody>
        </p:sp>
        <p:sp>
          <p:nvSpPr>
            <p:cNvPr id="4" name="TextBox 4"/>
            <p:cNvSpPr txBox="1"/>
            <p:nvPr/>
          </p:nvSpPr>
          <p:spPr>
            <a:xfrm>
              <a:off x="579120" y="883920"/>
              <a:ext cx="3446983"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双源头 · 1896 → 1957</a:t>
              </a:r>
            </a:p>
          </p:txBody>
        </p:sp>
        <p:sp>
          <p:nvSpPr>
            <p:cNvPr id="5" name="TextBox 5"/>
            <p:cNvSpPr txBox="1"/>
            <p:nvPr/>
          </p:nvSpPr>
          <p:spPr>
            <a:xfrm>
              <a:off x="596265" y="1296352"/>
              <a:ext cx="3661124"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THE SIXTY YEARS THAT MADE SWISS DESIGN POSSIBLE</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1" name="Group 11"/>
          <p:cNvGrpSpPr/>
          <p:nvPr/>
        </p:nvGrpSpPr>
        <p:grpSpPr>
          <a:xfrm>
            <a:off x="1238250" y="2800350"/>
            <a:ext cx="10458450" cy="114300"/>
            <a:chOff x="1238250" y="2800350"/>
            <a:chExt cx="10458450" cy="114300"/>
          </a:xfrm>
        </p:grpSpPr>
        <p:sp>
          <p:nvSpPr>
            <p:cNvPr id="8" name="Line 8"/>
            <p:cNvSpPr/>
            <p:nvPr/>
          </p:nvSpPr>
          <p:spPr>
            <a:xfrm>
              <a:off x="1238250" y="2857500"/>
              <a:ext cx="10191750" cy="9525"/>
            </a:xfrm>
            <a:custGeom>
              <a:avLst/>
              <a:gdLst/>
              <a:ahLst/>
              <a:cxnLst/>
              <a:rect l="l" t="t" r="r" b="b"/>
              <a:pathLst>
                <a:path w="10191750" h="9525">
                  <a:moveTo>
                    <a:pt x="0" y="0"/>
                  </a:moveTo>
                  <a:lnTo>
                    <a:pt x="10191750" y="0"/>
                  </a:lnTo>
                </a:path>
              </a:pathLst>
            </a:custGeom>
            <a:noFill/>
            <a:ln w="19050">
              <a:solidFill>
                <a:srgbClr val="1A1A1A"/>
              </a:solidFill>
            </a:ln>
          </p:spPr>
        </p:sp>
        <p:sp>
          <p:nvSpPr>
            <p:cNvPr id="9" name="Line 9"/>
            <p:cNvSpPr/>
            <p:nvPr/>
          </p:nvSpPr>
          <p:spPr>
            <a:xfrm>
              <a:off x="11430000" y="2857500"/>
              <a:ext cx="266700" cy="9525"/>
            </a:xfrm>
            <a:custGeom>
              <a:avLst/>
              <a:gdLst/>
              <a:ahLst/>
              <a:cxnLst/>
              <a:rect l="l" t="t" r="r" b="b"/>
              <a:pathLst>
                <a:path w="266700" h="9525">
                  <a:moveTo>
                    <a:pt x="0" y="0"/>
                  </a:moveTo>
                  <a:lnTo>
                    <a:pt x="266700" y="0"/>
                  </a:lnTo>
                </a:path>
              </a:pathLst>
            </a:custGeom>
            <a:noFill/>
            <a:ln w="19050">
              <a:solidFill>
                <a:srgbClr val="1A1A1A"/>
              </a:solidFill>
            </a:ln>
          </p:spPr>
        </p:sp>
        <p:sp>
          <p:nvSpPr>
            <p:cNvPr id="10" name="Polygon 10"/>
            <p:cNvSpPr/>
            <p:nvPr/>
          </p:nvSpPr>
          <p:spPr>
            <a:xfrm>
              <a:off x="11582400" y="2800350"/>
              <a:ext cx="114300" cy="114300"/>
            </a:xfrm>
            <a:custGeom>
              <a:avLst/>
              <a:gdLst/>
              <a:ahLst/>
              <a:cxnLst/>
              <a:rect l="l" t="t" r="r" b="b"/>
              <a:pathLst>
                <a:path w="114300" h="114300">
                  <a:moveTo>
                    <a:pt x="114300" y="57150"/>
                  </a:moveTo>
                  <a:lnTo>
                    <a:pt x="0" y="0"/>
                  </a:lnTo>
                  <a:lnTo>
                    <a:pt x="0" y="114300"/>
                  </a:lnTo>
                  <a:close/>
                </a:path>
              </a:pathLst>
            </a:custGeom>
            <a:solidFill>
              <a:srgbClr val="1A1A1A"/>
            </a:solidFill>
            <a:ln>
              <a:noFill/>
            </a:ln>
          </p:spPr>
        </p:sp>
      </p:grpSp>
      <p:grpSp>
        <p:nvGrpSpPr>
          <p:cNvPr id="20" name="Group 20"/>
          <p:cNvGrpSpPr/>
          <p:nvPr/>
        </p:nvGrpSpPr>
        <p:grpSpPr>
          <a:xfrm>
            <a:off x="784204" y="1958340"/>
            <a:ext cx="1403392" cy="2306479"/>
            <a:chOff x="784204" y="1958340"/>
            <a:chExt cx="1403392" cy="2306479"/>
          </a:xfrm>
        </p:grpSpPr>
        <p:sp>
          <p:nvSpPr>
            <p:cNvPr id="12" name="Line 12"/>
            <p:cNvSpPr/>
            <p:nvPr/>
          </p:nvSpPr>
          <p:spPr>
            <a:xfrm>
              <a:off x="1485900" y="2286000"/>
              <a:ext cx="9525" cy="571500"/>
            </a:xfrm>
            <a:custGeom>
              <a:avLst/>
              <a:gdLst/>
              <a:ahLst/>
              <a:cxnLst/>
              <a:rect l="l" t="t" r="r" b="b"/>
              <a:pathLst>
                <a:path w="9525" h="571500">
                  <a:moveTo>
                    <a:pt x="0" y="0"/>
                  </a:moveTo>
                  <a:lnTo>
                    <a:pt x="0" y="571500"/>
                  </a:lnTo>
                </a:path>
              </a:pathLst>
            </a:custGeom>
            <a:noFill/>
            <a:ln w="9525">
              <a:solidFill>
                <a:srgbClr val="E8E8E8"/>
              </a:solidFill>
            </a:ln>
          </p:spPr>
        </p:sp>
        <p:sp>
          <p:nvSpPr>
            <p:cNvPr id="13" name="Ellipse 13"/>
            <p:cNvSpPr/>
            <p:nvPr/>
          </p:nvSpPr>
          <p:spPr>
            <a:xfrm>
              <a:off x="1409700" y="2781300"/>
              <a:ext cx="152400" cy="152400"/>
            </a:xfrm>
            <a:prstGeom prst="ellipse">
              <a:avLst/>
            </a:prstGeom>
            <a:solidFill>
              <a:srgbClr val="1A1A1A"/>
            </a:solidFill>
            <a:ln>
              <a:noFill/>
            </a:ln>
          </p:spPr>
        </p:sp>
        <p:sp>
          <p:nvSpPr>
            <p:cNvPr id="14" name="TextBox 14"/>
            <p:cNvSpPr txBox="1"/>
            <p:nvPr/>
          </p:nvSpPr>
          <p:spPr>
            <a:xfrm>
              <a:off x="1193906" y="1958340"/>
              <a:ext cx="583987" cy="365760"/>
            </a:xfrm>
            <a:prstGeom prst="rect">
              <a:avLst/>
            </a:prstGeom>
            <a:noFill/>
            <a:ln>
              <a:noFill/>
            </a:ln>
          </p:spPr>
          <p:txBody>
            <a:bodyPr wrap="none" lIns="0" tIns="0" rIns="0" bIns="0" anchor="t" anchorCtr="0">
              <a:spAutoFit/>
            </a:bodyPr>
            <a:lstStyle/>
            <a:p>
              <a:pPr algn="ctr"/>
              <a:r>
                <a:rPr lang="zh-CN" sz="1800" b="1" dirty="0">
                  <a:solidFill>
                    <a:srgbClr val="1A1A1A"/>
                  </a:solidFill>
                  <a:latin typeface="Arial Black"/>
                  <a:ea typeface="Microsoft YaHei"/>
                  <a:cs typeface="Arial Black"/>
                </a:rPr>
                <a:t>1896</a:t>
              </a:r>
            </a:p>
          </p:txBody>
        </p:sp>
        <p:sp>
          <p:nvSpPr>
            <p:cNvPr id="15" name="TextBox 15"/>
            <p:cNvSpPr txBox="1"/>
            <p:nvPr/>
          </p:nvSpPr>
          <p:spPr>
            <a:xfrm>
              <a:off x="784204" y="3258502"/>
              <a:ext cx="1403392" cy="213360"/>
            </a:xfrm>
            <a:prstGeom prst="rect">
              <a:avLst/>
            </a:prstGeom>
            <a:noFill/>
            <a:ln>
              <a:noFill/>
            </a:ln>
          </p:spPr>
          <p:txBody>
            <a:bodyPr wrap="none" lIns="0" tIns="0" rIns="0" bIns="0" anchor="t" anchorCtr="0">
              <a:spAutoFit/>
            </a:bodyPr>
            <a:lstStyle/>
            <a:p>
              <a:pPr algn="ctr"/>
              <a:r>
                <a:rPr lang="zh-CN" sz="1050" b="1" dirty="0">
                  <a:solidFill>
                    <a:srgbClr val="1A1A1A"/>
                  </a:solidFill>
                  <a:latin typeface="Arial Black"/>
                  <a:ea typeface="Microsoft YaHei"/>
                  <a:cs typeface="Arial Black"/>
                </a:rPr>
                <a:t>Akzidenz-Grotesk</a:t>
              </a:r>
            </a:p>
          </p:txBody>
        </p:sp>
        <p:sp>
          <p:nvSpPr>
            <p:cNvPr id="16" name="TextBox 16"/>
            <p:cNvSpPr txBox="1"/>
            <p:nvPr/>
          </p:nvSpPr>
          <p:spPr>
            <a:xfrm>
              <a:off x="1014282" y="3552349"/>
              <a:ext cx="94323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柏林 Berthold</a:t>
              </a:r>
            </a:p>
          </p:txBody>
        </p:sp>
        <p:sp>
          <p:nvSpPr>
            <p:cNvPr id="17" name="TextBox 17"/>
            <p:cNvSpPr txBox="1"/>
            <p:nvPr/>
          </p:nvSpPr>
          <p:spPr>
            <a:xfrm>
              <a:off x="1117521" y="3723799"/>
              <a:ext cx="736759"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铸字行发行</a:t>
              </a:r>
            </a:p>
          </p:txBody>
        </p:sp>
        <p:sp>
          <p:nvSpPr>
            <p:cNvPr id="18" name="TextBox 18"/>
            <p:cNvSpPr txBox="1"/>
            <p:nvPr/>
          </p:nvSpPr>
          <p:spPr>
            <a:xfrm>
              <a:off x="1117521" y="3895249"/>
              <a:ext cx="736759"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现代意义的</a:t>
              </a:r>
            </a:p>
          </p:txBody>
        </p:sp>
        <p:sp>
          <p:nvSpPr>
            <p:cNvPr id="19" name="TextBox 19"/>
            <p:cNvSpPr txBox="1"/>
            <p:nvPr/>
          </p:nvSpPr>
          <p:spPr>
            <a:xfrm>
              <a:off x="1046321" y="40666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第一款无衬线</a:t>
              </a:r>
            </a:p>
          </p:txBody>
        </p:sp>
      </p:grpSp>
      <p:grpSp>
        <p:nvGrpSpPr>
          <p:cNvPr id="29" name="Group 29"/>
          <p:cNvGrpSpPr/>
          <p:nvPr/>
        </p:nvGrpSpPr>
        <p:grpSpPr>
          <a:xfrm>
            <a:off x="3165872" y="1958340"/>
            <a:ext cx="1021556" cy="2306479"/>
            <a:chOff x="3165872" y="1958340"/>
            <a:chExt cx="1021556" cy="2306479"/>
          </a:xfrm>
        </p:grpSpPr>
        <p:sp>
          <p:nvSpPr>
            <p:cNvPr id="21" name="Line 21"/>
            <p:cNvSpPr/>
            <p:nvPr/>
          </p:nvSpPr>
          <p:spPr>
            <a:xfrm>
              <a:off x="3676650" y="2286000"/>
              <a:ext cx="9525" cy="571500"/>
            </a:xfrm>
            <a:custGeom>
              <a:avLst/>
              <a:gdLst/>
              <a:ahLst/>
              <a:cxnLst/>
              <a:rect l="l" t="t" r="r" b="b"/>
              <a:pathLst>
                <a:path w="9525" h="571500">
                  <a:moveTo>
                    <a:pt x="0" y="0"/>
                  </a:moveTo>
                  <a:lnTo>
                    <a:pt x="0" y="571500"/>
                  </a:lnTo>
                </a:path>
              </a:pathLst>
            </a:custGeom>
            <a:noFill/>
            <a:ln w="9525">
              <a:solidFill>
                <a:srgbClr val="E8E8E8"/>
              </a:solidFill>
            </a:ln>
          </p:spPr>
        </p:sp>
        <p:sp>
          <p:nvSpPr>
            <p:cNvPr id="22" name="Ellipse 22"/>
            <p:cNvSpPr/>
            <p:nvPr/>
          </p:nvSpPr>
          <p:spPr>
            <a:xfrm>
              <a:off x="3600450" y="2781300"/>
              <a:ext cx="152400" cy="152400"/>
            </a:xfrm>
            <a:prstGeom prst="ellipse">
              <a:avLst/>
            </a:prstGeom>
            <a:solidFill>
              <a:srgbClr val="1A1A1A"/>
            </a:solidFill>
            <a:ln>
              <a:noFill/>
            </a:ln>
          </p:spPr>
        </p:sp>
        <p:sp>
          <p:nvSpPr>
            <p:cNvPr id="23" name="TextBox 23"/>
            <p:cNvSpPr txBox="1"/>
            <p:nvPr/>
          </p:nvSpPr>
          <p:spPr>
            <a:xfrm>
              <a:off x="3384656" y="1958340"/>
              <a:ext cx="583987" cy="365760"/>
            </a:xfrm>
            <a:prstGeom prst="rect">
              <a:avLst/>
            </a:prstGeom>
            <a:noFill/>
            <a:ln>
              <a:noFill/>
            </a:ln>
          </p:spPr>
          <p:txBody>
            <a:bodyPr wrap="none" lIns="0" tIns="0" rIns="0" bIns="0" anchor="t" anchorCtr="0">
              <a:spAutoFit/>
            </a:bodyPr>
            <a:lstStyle/>
            <a:p>
              <a:pPr algn="ctr"/>
              <a:r>
                <a:rPr lang="zh-CN" sz="1800" b="1" dirty="0">
                  <a:solidFill>
                    <a:srgbClr val="1A1A1A"/>
                  </a:solidFill>
                  <a:latin typeface="Arial Black"/>
                  <a:ea typeface="Microsoft YaHei"/>
                  <a:cs typeface="Arial Black"/>
                </a:rPr>
                <a:t>1908</a:t>
              </a:r>
            </a:p>
          </p:txBody>
        </p:sp>
        <p:sp>
          <p:nvSpPr>
            <p:cNvPr id="24" name="TextBox 24"/>
            <p:cNvSpPr txBox="1"/>
            <p:nvPr/>
          </p:nvSpPr>
          <p:spPr>
            <a:xfrm>
              <a:off x="3192331" y="3258502"/>
              <a:ext cx="968638" cy="213360"/>
            </a:xfrm>
            <a:prstGeom prst="rect">
              <a:avLst/>
            </a:prstGeom>
            <a:noFill/>
            <a:ln>
              <a:noFill/>
            </a:ln>
          </p:spPr>
          <p:txBody>
            <a:bodyPr wrap="none" lIns="0" tIns="0" rIns="0" bIns="0" anchor="t" anchorCtr="0">
              <a:spAutoFit/>
            </a:bodyPr>
            <a:lstStyle/>
            <a:p>
              <a:pPr algn="ctr"/>
              <a:r>
                <a:rPr lang="zh-CN" sz="1050" b="1" dirty="0">
                  <a:solidFill>
                    <a:srgbClr val="1A1A1A"/>
                  </a:solidFill>
                  <a:latin typeface="Arial Black"/>
                  <a:ea typeface="Microsoft YaHei"/>
                  <a:cs typeface="Arial Black"/>
                </a:rPr>
                <a:t>Basel School</a:t>
              </a:r>
            </a:p>
          </p:txBody>
        </p:sp>
        <p:sp>
          <p:nvSpPr>
            <p:cNvPr id="25" name="TextBox 25"/>
            <p:cNvSpPr txBox="1"/>
            <p:nvPr/>
          </p:nvSpPr>
          <p:spPr>
            <a:xfrm>
              <a:off x="3165872" y="3552349"/>
              <a:ext cx="102155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巴塞尔设计学院</a:t>
              </a:r>
            </a:p>
          </p:txBody>
        </p:sp>
        <p:sp>
          <p:nvSpPr>
            <p:cNvPr id="26" name="TextBox 26"/>
            <p:cNvSpPr txBox="1"/>
            <p:nvPr/>
          </p:nvSpPr>
          <p:spPr>
            <a:xfrm>
              <a:off x="3379470" y="372379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完成改革</a:t>
              </a:r>
            </a:p>
          </p:txBody>
        </p:sp>
        <p:sp>
          <p:nvSpPr>
            <p:cNvPr id="27" name="TextBox 27"/>
            <p:cNvSpPr txBox="1"/>
            <p:nvPr/>
          </p:nvSpPr>
          <p:spPr>
            <a:xfrm>
              <a:off x="3237071" y="389524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奠定教学体系</a:t>
              </a:r>
            </a:p>
          </p:txBody>
        </p:sp>
        <p:sp>
          <p:nvSpPr>
            <p:cNvPr id="28" name="TextBox 28"/>
            <p:cNvSpPr txBox="1"/>
            <p:nvPr/>
          </p:nvSpPr>
          <p:spPr>
            <a:xfrm>
              <a:off x="3237071" y="40666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理性传统建立</a:t>
              </a:r>
            </a:p>
          </p:txBody>
        </p:sp>
      </p:grpSp>
      <p:grpSp>
        <p:nvGrpSpPr>
          <p:cNvPr id="38" name="Group 38"/>
          <p:cNvGrpSpPr/>
          <p:nvPr/>
        </p:nvGrpSpPr>
        <p:grpSpPr>
          <a:xfrm>
            <a:off x="5349502" y="1958340"/>
            <a:ext cx="1035796" cy="2306479"/>
            <a:chOff x="5349502" y="1958340"/>
            <a:chExt cx="1035796" cy="2306479"/>
          </a:xfrm>
        </p:grpSpPr>
        <p:sp>
          <p:nvSpPr>
            <p:cNvPr id="30" name="Line 30"/>
            <p:cNvSpPr/>
            <p:nvPr/>
          </p:nvSpPr>
          <p:spPr>
            <a:xfrm>
              <a:off x="5867400" y="2286000"/>
              <a:ext cx="9525" cy="571500"/>
            </a:xfrm>
            <a:custGeom>
              <a:avLst/>
              <a:gdLst/>
              <a:ahLst/>
              <a:cxnLst/>
              <a:rect l="l" t="t" r="r" b="b"/>
              <a:pathLst>
                <a:path w="9525" h="571500">
                  <a:moveTo>
                    <a:pt x="0" y="0"/>
                  </a:moveTo>
                  <a:lnTo>
                    <a:pt x="0" y="571500"/>
                  </a:lnTo>
                </a:path>
              </a:pathLst>
            </a:custGeom>
            <a:noFill/>
            <a:ln w="9525">
              <a:solidFill>
                <a:srgbClr val="E8E8E8"/>
              </a:solidFill>
            </a:ln>
          </p:spPr>
        </p:sp>
        <p:sp>
          <p:nvSpPr>
            <p:cNvPr id="31" name="Ellipse 31"/>
            <p:cNvSpPr/>
            <p:nvPr/>
          </p:nvSpPr>
          <p:spPr>
            <a:xfrm>
              <a:off x="5791200" y="2781300"/>
              <a:ext cx="152400" cy="152400"/>
            </a:xfrm>
            <a:prstGeom prst="ellipse">
              <a:avLst/>
            </a:prstGeom>
            <a:solidFill>
              <a:srgbClr val="1A1A1A"/>
            </a:solidFill>
            <a:ln>
              <a:noFill/>
            </a:ln>
          </p:spPr>
        </p:sp>
        <p:sp>
          <p:nvSpPr>
            <p:cNvPr id="32" name="TextBox 32"/>
            <p:cNvSpPr txBox="1"/>
            <p:nvPr/>
          </p:nvSpPr>
          <p:spPr>
            <a:xfrm>
              <a:off x="5609911" y="1958340"/>
              <a:ext cx="514979" cy="365760"/>
            </a:xfrm>
            <a:prstGeom prst="rect">
              <a:avLst/>
            </a:prstGeom>
            <a:noFill/>
            <a:ln>
              <a:noFill/>
            </a:ln>
          </p:spPr>
          <p:txBody>
            <a:bodyPr wrap="none" lIns="0" tIns="0" rIns="0" bIns="0" anchor="t" anchorCtr="0">
              <a:spAutoFit/>
            </a:bodyPr>
            <a:lstStyle/>
            <a:p>
              <a:pPr algn="ctr"/>
              <a:r>
                <a:rPr lang="zh-CN" sz="1800" b="1" dirty="0">
                  <a:solidFill>
                    <a:srgbClr val="1A1A1A"/>
                  </a:solidFill>
                  <a:latin typeface="Arial Black"/>
                  <a:ea typeface="Microsoft YaHei"/>
                  <a:cs typeface="Arial Black"/>
                </a:rPr>
                <a:t>1918</a:t>
              </a:r>
            </a:p>
          </p:txBody>
        </p:sp>
        <p:sp>
          <p:nvSpPr>
            <p:cNvPr id="33" name="TextBox 33"/>
            <p:cNvSpPr txBox="1"/>
            <p:nvPr/>
          </p:nvSpPr>
          <p:spPr>
            <a:xfrm>
              <a:off x="5383081" y="3258502"/>
              <a:ext cx="968638" cy="213360"/>
            </a:xfrm>
            <a:prstGeom prst="rect">
              <a:avLst/>
            </a:prstGeom>
            <a:noFill/>
            <a:ln>
              <a:noFill/>
            </a:ln>
          </p:spPr>
          <p:txBody>
            <a:bodyPr wrap="none" lIns="0" tIns="0" rIns="0" bIns="0" anchor="t" anchorCtr="0">
              <a:spAutoFit/>
            </a:bodyPr>
            <a:lstStyle/>
            <a:p>
              <a:pPr algn="ctr"/>
              <a:r>
                <a:rPr lang="zh-CN" sz="1050" b="1" dirty="0">
                  <a:solidFill>
                    <a:srgbClr val="1A1A1A"/>
                  </a:solidFill>
                  <a:latin typeface="Arial Black"/>
                  <a:ea typeface="Microsoft YaHei"/>
                  <a:cs typeface="Arial Black"/>
                </a:rPr>
                <a:t>Ernst Keller</a:t>
              </a:r>
            </a:p>
          </p:txBody>
        </p:sp>
        <p:sp>
          <p:nvSpPr>
            <p:cNvPr id="34" name="TextBox 34"/>
            <p:cNvSpPr txBox="1"/>
            <p:nvPr/>
          </p:nvSpPr>
          <p:spPr>
            <a:xfrm>
              <a:off x="5570220" y="355234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入苏黎世</a:t>
              </a:r>
            </a:p>
          </p:txBody>
        </p:sp>
        <p:sp>
          <p:nvSpPr>
            <p:cNvPr id="35" name="TextBox 35"/>
            <p:cNvSpPr txBox="1"/>
            <p:nvPr/>
          </p:nvSpPr>
          <p:spPr>
            <a:xfrm>
              <a:off x="5427821" y="37237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应用艺术学院</a:t>
              </a:r>
            </a:p>
          </p:txBody>
        </p:sp>
        <p:sp>
          <p:nvSpPr>
            <p:cNvPr id="36" name="TextBox 36"/>
            <p:cNvSpPr txBox="1"/>
            <p:nvPr/>
          </p:nvSpPr>
          <p:spPr>
            <a:xfrm>
              <a:off x="5349502" y="3895249"/>
              <a:ext cx="103579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"形式跟随内容"</a:t>
              </a:r>
            </a:p>
          </p:txBody>
        </p:sp>
        <p:sp>
          <p:nvSpPr>
            <p:cNvPr id="37" name="TextBox 37"/>
            <p:cNvSpPr txBox="1"/>
            <p:nvPr/>
          </p:nvSpPr>
          <p:spPr>
            <a:xfrm>
              <a:off x="5427821" y="4066699"/>
              <a:ext cx="879157"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教学原则成型</a:t>
              </a:r>
            </a:p>
          </p:txBody>
        </p:sp>
      </p:grpSp>
      <p:grpSp>
        <p:nvGrpSpPr>
          <p:cNvPr id="47" name="Group 47"/>
          <p:cNvGrpSpPr/>
          <p:nvPr/>
        </p:nvGrpSpPr>
        <p:grpSpPr>
          <a:xfrm>
            <a:off x="7344377" y="1958340"/>
            <a:ext cx="1427545" cy="2306479"/>
            <a:chOff x="7344377" y="1958340"/>
            <a:chExt cx="1427545" cy="2306479"/>
          </a:xfrm>
        </p:grpSpPr>
        <p:sp>
          <p:nvSpPr>
            <p:cNvPr id="39" name="Line 39"/>
            <p:cNvSpPr/>
            <p:nvPr/>
          </p:nvSpPr>
          <p:spPr>
            <a:xfrm>
              <a:off x="8058150" y="2286000"/>
              <a:ext cx="9525" cy="571500"/>
            </a:xfrm>
            <a:custGeom>
              <a:avLst/>
              <a:gdLst/>
              <a:ahLst/>
              <a:cxnLst/>
              <a:rect l="l" t="t" r="r" b="b"/>
              <a:pathLst>
                <a:path w="9525" h="571500">
                  <a:moveTo>
                    <a:pt x="0" y="0"/>
                  </a:moveTo>
                  <a:lnTo>
                    <a:pt x="0" y="571500"/>
                  </a:lnTo>
                </a:path>
              </a:pathLst>
            </a:custGeom>
            <a:noFill/>
            <a:ln w="9525">
              <a:solidFill>
                <a:srgbClr val="E8E8E8"/>
              </a:solidFill>
            </a:ln>
          </p:spPr>
        </p:sp>
        <p:sp>
          <p:nvSpPr>
            <p:cNvPr id="40" name="Ellipse 40"/>
            <p:cNvSpPr/>
            <p:nvPr/>
          </p:nvSpPr>
          <p:spPr>
            <a:xfrm>
              <a:off x="7981950" y="2781300"/>
              <a:ext cx="152400" cy="152400"/>
            </a:xfrm>
            <a:prstGeom prst="ellipse">
              <a:avLst/>
            </a:prstGeom>
            <a:solidFill>
              <a:srgbClr val="1A1A1A"/>
            </a:solidFill>
            <a:ln>
              <a:noFill/>
            </a:ln>
          </p:spPr>
        </p:sp>
        <p:sp>
          <p:nvSpPr>
            <p:cNvPr id="41" name="TextBox 41"/>
            <p:cNvSpPr txBox="1"/>
            <p:nvPr/>
          </p:nvSpPr>
          <p:spPr>
            <a:xfrm>
              <a:off x="7766156" y="1958340"/>
              <a:ext cx="583987" cy="365760"/>
            </a:xfrm>
            <a:prstGeom prst="rect">
              <a:avLst/>
            </a:prstGeom>
            <a:noFill/>
            <a:ln>
              <a:noFill/>
            </a:ln>
          </p:spPr>
          <p:txBody>
            <a:bodyPr wrap="none" lIns="0" tIns="0" rIns="0" bIns="0" anchor="t" anchorCtr="0">
              <a:spAutoFit/>
            </a:bodyPr>
            <a:lstStyle/>
            <a:p>
              <a:pPr algn="ctr"/>
              <a:r>
                <a:rPr lang="zh-CN" sz="1800" b="1" dirty="0">
                  <a:solidFill>
                    <a:srgbClr val="1A1A1A"/>
                  </a:solidFill>
                  <a:latin typeface="Arial Black"/>
                  <a:ea typeface="Microsoft YaHei"/>
                  <a:cs typeface="Arial Black"/>
                </a:rPr>
                <a:t>1936</a:t>
              </a:r>
            </a:p>
          </p:txBody>
        </p:sp>
        <p:sp>
          <p:nvSpPr>
            <p:cNvPr id="42" name="TextBox 42"/>
            <p:cNvSpPr txBox="1"/>
            <p:nvPr/>
          </p:nvSpPr>
          <p:spPr>
            <a:xfrm>
              <a:off x="7344377" y="3258502"/>
              <a:ext cx="1427545" cy="213360"/>
            </a:xfrm>
            <a:prstGeom prst="rect">
              <a:avLst/>
            </a:prstGeom>
            <a:noFill/>
            <a:ln>
              <a:noFill/>
            </a:ln>
          </p:spPr>
          <p:txBody>
            <a:bodyPr wrap="none" lIns="0" tIns="0" rIns="0" bIns="0" anchor="t" anchorCtr="0">
              <a:spAutoFit/>
            </a:bodyPr>
            <a:lstStyle/>
            <a:p>
              <a:pPr algn="ctr"/>
              <a:r>
                <a:rPr lang="zh-CN" sz="1050" b="1" dirty="0">
                  <a:solidFill>
                    <a:srgbClr val="1A1A1A"/>
                  </a:solidFill>
                  <a:latin typeface="Arial Black"/>
                  <a:ea typeface="Microsoft YaHei"/>
                  <a:cs typeface="Arial Black"/>
                </a:rPr>
                <a:t>Müller-Brockmann</a:t>
              </a:r>
            </a:p>
          </p:txBody>
        </p:sp>
        <p:sp>
          <p:nvSpPr>
            <p:cNvPr id="43" name="TextBox 43"/>
            <p:cNvSpPr txBox="1"/>
            <p:nvPr/>
          </p:nvSpPr>
          <p:spPr>
            <a:xfrm>
              <a:off x="7874889" y="3552349"/>
              <a:ext cx="366522"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22 岁</a:t>
              </a:r>
            </a:p>
          </p:txBody>
        </p:sp>
        <p:sp>
          <p:nvSpPr>
            <p:cNvPr id="44" name="TextBox 44"/>
            <p:cNvSpPr txBox="1"/>
            <p:nvPr/>
          </p:nvSpPr>
          <p:spPr>
            <a:xfrm>
              <a:off x="7760970" y="372379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在苏黎世</a:t>
              </a:r>
            </a:p>
          </p:txBody>
        </p:sp>
        <p:sp>
          <p:nvSpPr>
            <p:cNvPr id="45" name="TextBox 45"/>
            <p:cNvSpPr txBox="1"/>
            <p:nvPr/>
          </p:nvSpPr>
          <p:spPr>
            <a:xfrm>
              <a:off x="7547372" y="3895249"/>
              <a:ext cx="1021556"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开设独立工作室</a:t>
              </a:r>
            </a:p>
          </p:txBody>
        </p:sp>
        <p:sp>
          <p:nvSpPr>
            <p:cNvPr id="46" name="TextBox 46"/>
            <p:cNvSpPr txBox="1"/>
            <p:nvPr/>
          </p:nvSpPr>
          <p:spPr>
            <a:xfrm>
              <a:off x="7689771" y="4066699"/>
              <a:ext cx="736759"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新生代登场</a:t>
              </a:r>
            </a:p>
          </p:txBody>
        </p:sp>
      </p:grpSp>
      <p:grpSp>
        <p:nvGrpSpPr>
          <p:cNvPr id="56" name="Group 56"/>
          <p:cNvGrpSpPr/>
          <p:nvPr/>
        </p:nvGrpSpPr>
        <p:grpSpPr>
          <a:xfrm>
            <a:off x="9494872" y="1958340"/>
            <a:ext cx="1508055" cy="2306479"/>
            <a:chOff x="9494872" y="1958340"/>
            <a:chExt cx="1508055" cy="2306479"/>
          </a:xfrm>
        </p:grpSpPr>
        <p:sp>
          <p:nvSpPr>
            <p:cNvPr id="48" name="Line 48"/>
            <p:cNvSpPr/>
            <p:nvPr/>
          </p:nvSpPr>
          <p:spPr>
            <a:xfrm>
              <a:off x="10248900" y="2286000"/>
              <a:ext cx="9525" cy="571500"/>
            </a:xfrm>
            <a:custGeom>
              <a:avLst/>
              <a:gdLst/>
              <a:ahLst/>
              <a:cxnLst/>
              <a:rect l="l" t="t" r="r" b="b"/>
              <a:pathLst>
                <a:path w="9525" h="571500">
                  <a:moveTo>
                    <a:pt x="0" y="0"/>
                  </a:moveTo>
                  <a:lnTo>
                    <a:pt x="0" y="571500"/>
                  </a:lnTo>
                </a:path>
              </a:pathLst>
            </a:custGeom>
            <a:noFill/>
            <a:ln w="9525">
              <a:solidFill>
                <a:srgbClr val="E8E8E8"/>
              </a:solidFill>
            </a:ln>
          </p:spPr>
        </p:sp>
        <p:sp>
          <p:nvSpPr>
            <p:cNvPr id="49" name="Ellipse 49"/>
            <p:cNvSpPr/>
            <p:nvPr/>
          </p:nvSpPr>
          <p:spPr>
            <a:xfrm>
              <a:off x="10115550" y="2724150"/>
              <a:ext cx="266700" cy="266700"/>
            </a:xfrm>
            <a:prstGeom prst="ellipse">
              <a:avLst/>
            </a:prstGeom>
            <a:solidFill>
              <a:srgbClr val="D9251D"/>
            </a:solidFill>
            <a:ln>
              <a:noFill/>
            </a:ln>
          </p:spPr>
        </p:sp>
        <p:sp>
          <p:nvSpPr>
            <p:cNvPr id="50" name="TextBox 50"/>
            <p:cNvSpPr txBox="1"/>
            <p:nvPr/>
          </p:nvSpPr>
          <p:spPr>
            <a:xfrm>
              <a:off x="9956906" y="1958340"/>
              <a:ext cx="583987" cy="365760"/>
            </a:xfrm>
            <a:prstGeom prst="rect">
              <a:avLst/>
            </a:prstGeom>
            <a:noFill/>
            <a:ln>
              <a:noFill/>
            </a:ln>
          </p:spPr>
          <p:txBody>
            <a:bodyPr wrap="none" lIns="0" tIns="0" rIns="0" bIns="0" anchor="t" anchorCtr="0">
              <a:spAutoFit/>
            </a:bodyPr>
            <a:lstStyle/>
            <a:p>
              <a:pPr algn="ctr"/>
              <a:r>
                <a:rPr lang="zh-CN" sz="1800" b="1" dirty="0">
                  <a:solidFill>
                    <a:srgbClr val="D9251D"/>
                  </a:solidFill>
                  <a:latin typeface="Arial Black"/>
                  <a:ea typeface="Microsoft YaHei"/>
                  <a:cs typeface="Arial Black"/>
                </a:rPr>
                <a:t>1957</a:t>
              </a:r>
            </a:p>
          </p:txBody>
        </p:sp>
        <p:sp>
          <p:nvSpPr>
            <p:cNvPr id="51" name="TextBox 51"/>
            <p:cNvSpPr txBox="1"/>
            <p:nvPr/>
          </p:nvSpPr>
          <p:spPr>
            <a:xfrm>
              <a:off x="9494872" y="3258502"/>
              <a:ext cx="1508055" cy="213360"/>
            </a:xfrm>
            <a:prstGeom prst="rect">
              <a:avLst/>
            </a:prstGeom>
            <a:noFill/>
            <a:ln>
              <a:noFill/>
            </a:ln>
          </p:spPr>
          <p:txBody>
            <a:bodyPr wrap="none" lIns="0" tIns="0" rIns="0" bIns="0" anchor="t" anchorCtr="0">
              <a:spAutoFit/>
            </a:bodyPr>
            <a:lstStyle/>
            <a:p>
              <a:pPr algn="ctr"/>
              <a:r>
                <a:rPr lang="zh-CN" sz="1050" b="1" dirty="0">
                  <a:solidFill>
                    <a:srgbClr val="1A1A1A"/>
                  </a:solidFill>
                  <a:latin typeface="Arial Black"/>
                  <a:ea typeface="Microsoft YaHei"/>
                  <a:cs typeface="Arial Black"/>
                </a:rPr>
                <a:t>Helvetica + Univers</a:t>
              </a:r>
            </a:p>
          </p:txBody>
        </p:sp>
        <p:sp>
          <p:nvSpPr>
            <p:cNvPr id="52" name="TextBox 52"/>
            <p:cNvSpPr txBox="1"/>
            <p:nvPr/>
          </p:nvSpPr>
          <p:spPr>
            <a:xfrm>
              <a:off x="9951720" y="355234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同年问世</a:t>
              </a:r>
            </a:p>
          </p:txBody>
        </p:sp>
        <p:sp>
          <p:nvSpPr>
            <p:cNvPr id="53" name="TextBox 53"/>
            <p:cNvSpPr txBox="1"/>
            <p:nvPr/>
          </p:nvSpPr>
          <p:spPr>
            <a:xfrm>
              <a:off x="9951720" y="372379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瑞士理性</a:t>
              </a:r>
            </a:p>
          </p:txBody>
        </p:sp>
        <p:sp>
          <p:nvSpPr>
            <p:cNvPr id="54" name="TextBox 54"/>
            <p:cNvSpPr txBox="1"/>
            <p:nvPr/>
          </p:nvSpPr>
          <p:spPr>
            <a:xfrm>
              <a:off x="9880521" y="3895249"/>
              <a:ext cx="736759"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凝结为字体</a:t>
              </a:r>
            </a:p>
          </p:txBody>
        </p:sp>
        <p:sp>
          <p:nvSpPr>
            <p:cNvPr id="55" name="TextBox 55"/>
            <p:cNvSpPr txBox="1"/>
            <p:nvPr/>
          </p:nvSpPr>
          <p:spPr>
            <a:xfrm>
              <a:off x="9951720" y="4066699"/>
              <a:ext cx="594360" cy="198120"/>
            </a:xfrm>
            <a:prstGeom prst="rect">
              <a:avLst/>
            </a:prstGeom>
            <a:noFill/>
            <a:ln>
              <a:noFill/>
            </a:ln>
          </p:spPr>
          <p:txBody>
            <a:bodyPr wrap="none" lIns="0" tIns="0" rIns="0" bIns="0" anchor="t" anchorCtr="0">
              <a:spAutoFit/>
            </a:bodyPr>
            <a:lstStyle/>
            <a:p>
              <a:pPr algn="ctr"/>
              <a:r>
                <a:rPr lang="zh-CN" sz="975" dirty="0">
                  <a:solidFill>
                    <a:srgbClr val="666666"/>
                  </a:solidFill>
                  <a:latin typeface="Arial"/>
                  <a:ea typeface="Microsoft YaHei"/>
                  <a:cs typeface="Arial"/>
                </a:rPr>
                <a:t>输出全球</a:t>
              </a:r>
            </a:p>
          </p:txBody>
        </p:sp>
      </p:grpSp>
      <p:grpSp>
        <p:nvGrpSpPr>
          <p:cNvPr id="60" name="Group 60"/>
          <p:cNvGrpSpPr/>
          <p:nvPr/>
        </p:nvGrpSpPr>
        <p:grpSpPr>
          <a:xfrm>
            <a:off x="609600" y="5143500"/>
            <a:ext cx="4006501" cy="633412"/>
            <a:chOff x="609600" y="5143500"/>
            <a:chExt cx="4006501" cy="633412"/>
          </a:xfrm>
        </p:grpSpPr>
        <p:sp>
          <p:nvSpPr>
            <p:cNvPr id="57" name="Line 57"/>
            <p:cNvSpPr/>
            <p:nvPr/>
          </p:nvSpPr>
          <p:spPr>
            <a:xfrm>
              <a:off x="609600" y="5143500"/>
              <a:ext cx="9525" cy="571500"/>
            </a:xfrm>
            <a:custGeom>
              <a:avLst/>
              <a:gdLst/>
              <a:ahLst/>
              <a:cxnLst/>
              <a:rect l="l" t="t" r="r" b="b"/>
              <a:pathLst>
                <a:path w="9525" h="571500">
                  <a:moveTo>
                    <a:pt x="0" y="0"/>
                  </a:moveTo>
                  <a:lnTo>
                    <a:pt x="0" y="571500"/>
                  </a:lnTo>
                </a:path>
              </a:pathLst>
            </a:custGeom>
            <a:noFill/>
            <a:ln w="28575">
              <a:solidFill>
                <a:srgbClr val="D9251D"/>
              </a:solidFill>
            </a:ln>
          </p:spPr>
        </p:sp>
        <p:sp>
          <p:nvSpPr>
            <p:cNvPr id="58" name="TextBox 58"/>
            <p:cNvSpPr txBox="1"/>
            <p:nvPr/>
          </p:nvSpPr>
          <p:spPr>
            <a:xfrm>
              <a:off x="857250" y="5248275"/>
              <a:ext cx="2338387"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理性主义不是凭空而至</a:t>
              </a:r>
            </a:p>
          </p:txBody>
        </p:sp>
        <p:sp>
          <p:nvSpPr>
            <p:cNvPr id="59" name="TextBox 59"/>
            <p:cNvSpPr txBox="1"/>
            <p:nvPr/>
          </p:nvSpPr>
          <p:spPr>
            <a:xfrm>
              <a:off x="862965" y="5563552"/>
              <a:ext cx="3753136"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而是来自</a:t>
              </a:r>
              <a:r>
                <a:rPr lang="zh-CN" sz="1050" b="1" dirty="0">
                  <a:solidFill>
                    <a:srgbClr val="1A1A1A"/>
                  </a:solidFill>
                  <a:latin typeface="Arial"/>
                  <a:ea typeface="Microsoft YaHei"/>
                  <a:cs typeface="Arial"/>
                </a:rPr>
                <a:t>字体 · 学校 · 教学</a:t>
              </a:r>
              <a:r>
                <a:rPr lang="zh-CN" sz="1050" dirty="0">
                  <a:solidFill>
                    <a:srgbClr val="666666"/>
                  </a:solidFill>
                  <a:latin typeface="Arial"/>
                  <a:ea typeface="Microsoft YaHei"/>
                  <a:cs typeface="Arial"/>
                </a:rPr>
                <a:t>三条线索半个世纪的累积。</a:t>
              </a:r>
            </a:p>
          </p:txBody>
        </p:sp>
      </p:grpSp>
      <p:sp>
        <p:nvSpPr>
          <p:cNvPr id="61" name="TextBox 61"/>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03 / 14</a:t>
            </a:r>
          </a:p>
        </p:txBody>
      </p:sp>
    </p:spTree>
  </p:cSld>
  <p:clrMapOvr>
    <a:masterClrMapping/>
  </p:clrMapOvr>
  <p:transition xmlns:p14="http://schemas.microsoft.com/office/powerpoint/2010/main" p14:dur="4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00"/>
                                        <p:tgtEl>
                                          <p:spTgt spid="11"/>
                                        </p:tgtEl>
                                      </p:cBhvr>
                                    </p:animEffect>
                                  </p:childTnLst>
                                </p:cTn>
                              </p:par>
                            </p:childTnLst>
                          </p:cTn>
                        </p:par>
                        <p:par>
                          <p:cTn id="8" fill="hold">
                            <p:stCondLst>
                              <p:cond delay="88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300"/>
                                        <p:tgtEl>
                                          <p:spTgt spid="20"/>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300"/>
                                        <p:tgtEl>
                                          <p:spTgt spid="29"/>
                                        </p:tgtEl>
                                      </p:cBhvr>
                                    </p:animEffect>
                                  </p:childTnLst>
                                </p:cTn>
                              </p:par>
                            </p:childTnLst>
                          </p:cTn>
                        </p:par>
                        <p:par>
                          <p:cTn id="16" fill="hold">
                            <p:stCondLst>
                              <p:cond delay="184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
                                        <p:tgtEl>
                                          <p:spTgt spid="38"/>
                                        </p:tgtEl>
                                      </p:cBhvr>
                                    </p:animEffect>
                                  </p:childTnLst>
                                </p:cTn>
                              </p:par>
                            </p:childTnLst>
                          </p:cTn>
                        </p:par>
                        <p:par>
                          <p:cTn id="20" fill="hold">
                            <p:stCondLst>
                              <p:cond delay="232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300"/>
                                        <p:tgtEl>
                                          <p:spTgt spid="4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450"/>
                                        <p:tgtEl>
                                          <p:spTgt spid="56"/>
                                        </p:tgtEl>
                                      </p:cBhvr>
                                    </p:animEffect>
                                  </p:childTnLst>
                                </p:cTn>
                              </p:par>
                            </p:childTnLst>
                          </p:cTn>
                        </p:par>
                        <p:par>
                          <p:cTn id="28" fill="hold">
                            <p:stCondLst>
                              <p:cond delay="3550"/>
                            </p:stCondLst>
                            <p:childTnLst>
                              <p:par>
                                <p:cTn id="29" presetID="10"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9" grpId="0"/>
      <p:bldP spid="38" grpId="0"/>
      <p:bldP spid="47" grpId="0"/>
      <p:bldP spid="56" grpId="0"/>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2459117" cy="1165384"/>
            <a:chOff x="579120" y="482441"/>
            <a:chExt cx="2459117"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04</a:t>
              </a:r>
            </a:p>
          </p:txBody>
        </p:sp>
        <p:sp>
          <p:nvSpPr>
            <p:cNvPr id="4" name="TextBox 4"/>
            <p:cNvSpPr txBox="1"/>
            <p:nvPr/>
          </p:nvSpPr>
          <p:spPr>
            <a:xfrm>
              <a:off x="579120" y="883920"/>
              <a:ext cx="2269236"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八条核心原则</a:t>
              </a:r>
            </a:p>
          </p:txBody>
        </p:sp>
        <p:sp>
          <p:nvSpPr>
            <p:cNvPr id="5" name="TextBox 5"/>
            <p:cNvSpPr txBox="1"/>
            <p:nvPr/>
          </p:nvSpPr>
          <p:spPr>
            <a:xfrm>
              <a:off x="596265" y="1296352"/>
              <a:ext cx="2441972"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EIGHT PRINCIPLES OF SWISS DESIGN</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4" name="Group 14"/>
          <p:cNvGrpSpPr/>
          <p:nvPr/>
        </p:nvGrpSpPr>
        <p:grpSpPr>
          <a:xfrm>
            <a:off x="563880" y="1935480"/>
            <a:ext cx="2103120" cy="1700689"/>
            <a:chOff x="563880" y="1935480"/>
            <a:chExt cx="2103120" cy="1700689"/>
          </a:xfrm>
        </p:grpSpPr>
        <p:sp>
          <p:nvSpPr>
            <p:cNvPr id="8" name="TextBox 8"/>
            <p:cNvSpPr txBox="1"/>
            <p:nvPr/>
          </p:nvSpPr>
          <p:spPr>
            <a:xfrm>
              <a:off x="563880" y="1935480"/>
              <a:ext cx="560699"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01</a:t>
              </a:r>
            </a:p>
          </p:txBody>
        </p:sp>
        <p:sp>
          <p:nvSpPr>
            <p:cNvPr id="9" name="Line 9"/>
            <p:cNvSpPr/>
            <p:nvPr/>
          </p:nvSpPr>
          <p:spPr>
            <a:xfrm>
              <a:off x="609600" y="2628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10" name="TextBox 10"/>
            <p:cNvSpPr txBox="1"/>
            <p:nvPr/>
          </p:nvSpPr>
          <p:spPr>
            <a:xfrm>
              <a:off x="592455" y="2730818"/>
              <a:ext cx="1276445"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客观先于表达</a:t>
              </a:r>
            </a:p>
          </p:txBody>
        </p:sp>
        <p:sp>
          <p:nvSpPr>
            <p:cNvPr id="11" name="TextBox 11"/>
            <p:cNvSpPr txBox="1"/>
            <p:nvPr/>
          </p:nvSpPr>
          <p:spPr>
            <a:xfrm>
              <a:off x="599122" y="2997041"/>
              <a:ext cx="1731931"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OBJECTIVITY OVER EXPRESSION</a:t>
              </a:r>
            </a:p>
          </p:txBody>
        </p:sp>
        <p:sp>
          <p:nvSpPr>
            <p:cNvPr id="12" name="TextBox 12"/>
            <p:cNvSpPr txBox="1"/>
            <p:nvPr/>
          </p:nvSpPr>
          <p:spPr>
            <a:xfrm>
              <a:off x="597218" y="3266599"/>
              <a:ext cx="87915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信息传达高于</a:t>
              </a:r>
            </a:p>
          </p:txBody>
        </p:sp>
        <p:sp>
          <p:nvSpPr>
            <p:cNvPr id="13" name="TextBox 13"/>
            <p:cNvSpPr txBox="1"/>
            <p:nvPr/>
          </p:nvSpPr>
          <p:spPr>
            <a:xfrm>
              <a:off x="597218" y="3438049"/>
              <a:ext cx="11639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设计师个人情绪。</a:t>
              </a:r>
            </a:p>
          </p:txBody>
        </p:sp>
      </p:grpSp>
      <p:grpSp>
        <p:nvGrpSpPr>
          <p:cNvPr id="21" name="Group 21"/>
          <p:cNvGrpSpPr/>
          <p:nvPr/>
        </p:nvGrpSpPr>
        <p:grpSpPr>
          <a:xfrm>
            <a:off x="3459480" y="1935480"/>
            <a:ext cx="2103120" cy="1700689"/>
            <a:chOff x="3459480" y="1935480"/>
            <a:chExt cx="2103120" cy="1700689"/>
          </a:xfrm>
        </p:grpSpPr>
        <p:sp>
          <p:nvSpPr>
            <p:cNvPr id="15" name="TextBox 15"/>
            <p:cNvSpPr txBox="1"/>
            <p:nvPr/>
          </p:nvSpPr>
          <p:spPr>
            <a:xfrm>
              <a:off x="3459480" y="1935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02</a:t>
              </a:r>
            </a:p>
          </p:txBody>
        </p:sp>
        <p:sp>
          <p:nvSpPr>
            <p:cNvPr id="16" name="Line 16"/>
            <p:cNvSpPr/>
            <p:nvPr/>
          </p:nvSpPr>
          <p:spPr>
            <a:xfrm>
              <a:off x="3505200" y="2628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17" name="TextBox 17"/>
            <p:cNvSpPr txBox="1"/>
            <p:nvPr/>
          </p:nvSpPr>
          <p:spPr>
            <a:xfrm>
              <a:off x="3488055" y="2730818"/>
              <a:ext cx="1483471"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数学网格为骨架</a:t>
              </a:r>
            </a:p>
          </p:txBody>
        </p:sp>
        <p:sp>
          <p:nvSpPr>
            <p:cNvPr id="18" name="TextBox 18"/>
            <p:cNvSpPr txBox="1"/>
            <p:nvPr/>
          </p:nvSpPr>
          <p:spPr>
            <a:xfrm>
              <a:off x="3494722" y="2997041"/>
              <a:ext cx="1105376"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MATHEMATICAL GRID</a:t>
              </a:r>
            </a:p>
          </p:txBody>
        </p:sp>
        <p:sp>
          <p:nvSpPr>
            <p:cNvPr id="19" name="TextBox 19"/>
            <p:cNvSpPr txBox="1"/>
            <p:nvPr/>
          </p:nvSpPr>
          <p:spPr>
            <a:xfrm>
              <a:off x="3492818" y="3266599"/>
              <a:ext cx="130635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列、行、间距、模数</a:t>
              </a:r>
            </a:p>
          </p:txBody>
        </p:sp>
        <p:sp>
          <p:nvSpPr>
            <p:cNvPr id="20" name="TextBox 20"/>
            <p:cNvSpPr txBox="1"/>
            <p:nvPr/>
          </p:nvSpPr>
          <p:spPr>
            <a:xfrm>
              <a:off x="3492818" y="3438049"/>
              <a:ext cx="130635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皆从基本单位派生。</a:t>
              </a:r>
            </a:p>
          </p:txBody>
        </p:sp>
      </p:grpSp>
      <p:grpSp>
        <p:nvGrpSpPr>
          <p:cNvPr id="28" name="Group 28"/>
          <p:cNvGrpSpPr/>
          <p:nvPr/>
        </p:nvGrpSpPr>
        <p:grpSpPr>
          <a:xfrm>
            <a:off x="6355080" y="1935480"/>
            <a:ext cx="2103120" cy="1700689"/>
            <a:chOff x="6355080" y="1935480"/>
            <a:chExt cx="2103120" cy="1700689"/>
          </a:xfrm>
        </p:grpSpPr>
        <p:sp>
          <p:nvSpPr>
            <p:cNvPr id="22" name="TextBox 22"/>
            <p:cNvSpPr txBox="1"/>
            <p:nvPr/>
          </p:nvSpPr>
          <p:spPr>
            <a:xfrm>
              <a:off x="6355080" y="1935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03</a:t>
              </a:r>
            </a:p>
          </p:txBody>
        </p:sp>
        <p:sp>
          <p:nvSpPr>
            <p:cNvPr id="23" name="Line 23"/>
            <p:cNvSpPr/>
            <p:nvPr/>
          </p:nvSpPr>
          <p:spPr>
            <a:xfrm>
              <a:off x="6400800" y="2628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24" name="TextBox 24"/>
            <p:cNvSpPr txBox="1"/>
            <p:nvPr/>
          </p:nvSpPr>
          <p:spPr>
            <a:xfrm>
              <a:off x="6383655" y="2730818"/>
              <a:ext cx="1069419"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非对称构图</a:t>
              </a:r>
            </a:p>
          </p:txBody>
        </p:sp>
        <p:sp>
          <p:nvSpPr>
            <p:cNvPr id="25" name="TextBox 25"/>
            <p:cNvSpPr txBox="1"/>
            <p:nvPr/>
          </p:nvSpPr>
          <p:spPr>
            <a:xfrm>
              <a:off x="6390322" y="2997041"/>
              <a:ext cx="1159597"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ASYMMETRIC LAYOUT</a:t>
              </a:r>
            </a:p>
          </p:txBody>
        </p:sp>
        <p:sp>
          <p:nvSpPr>
            <p:cNvPr id="26" name="TextBox 26"/>
            <p:cNvSpPr txBox="1"/>
            <p:nvPr/>
          </p:nvSpPr>
          <p:spPr>
            <a:xfrm>
              <a:off x="6388418" y="3266599"/>
              <a:ext cx="87915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拒绝古典对称</a:t>
              </a:r>
            </a:p>
          </p:txBody>
        </p:sp>
        <p:sp>
          <p:nvSpPr>
            <p:cNvPr id="27" name="TextBox 27"/>
            <p:cNvSpPr txBox="1"/>
            <p:nvPr/>
          </p:nvSpPr>
          <p:spPr>
            <a:xfrm>
              <a:off x="6388418" y="3438049"/>
              <a:ext cx="11639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带来的中心权威。</a:t>
              </a:r>
            </a:p>
          </p:txBody>
        </p:sp>
      </p:grpSp>
      <p:grpSp>
        <p:nvGrpSpPr>
          <p:cNvPr id="35" name="Group 35"/>
          <p:cNvGrpSpPr/>
          <p:nvPr/>
        </p:nvGrpSpPr>
        <p:grpSpPr>
          <a:xfrm>
            <a:off x="9250680" y="1935480"/>
            <a:ext cx="2103120" cy="1700689"/>
            <a:chOff x="9250680" y="1935480"/>
            <a:chExt cx="2103120" cy="1700689"/>
          </a:xfrm>
        </p:grpSpPr>
        <p:sp>
          <p:nvSpPr>
            <p:cNvPr id="29" name="TextBox 29"/>
            <p:cNvSpPr txBox="1"/>
            <p:nvPr/>
          </p:nvSpPr>
          <p:spPr>
            <a:xfrm>
              <a:off x="9250680" y="1935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04</a:t>
              </a:r>
            </a:p>
          </p:txBody>
        </p:sp>
        <p:sp>
          <p:nvSpPr>
            <p:cNvPr id="30" name="Line 30"/>
            <p:cNvSpPr/>
            <p:nvPr/>
          </p:nvSpPr>
          <p:spPr>
            <a:xfrm>
              <a:off x="9296400" y="2628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31" name="TextBox 31"/>
            <p:cNvSpPr txBox="1"/>
            <p:nvPr/>
          </p:nvSpPr>
          <p:spPr>
            <a:xfrm>
              <a:off x="9279255" y="2730818"/>
              <a:ext cx="1069419"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无衬线字体</a:t>
              </a:r>
            </a:p>
          </p:txBody>
        </p:sp>
        <p:sp>
          <p:nvSpPr>
            <p:cNvPr id="32" name="TextBox 32"/>
            <p:cNvSpPr txBox="1"/>
            <p:nvPr/>
          </p:nvSpPr>
          <p:spPr>
            <a:xfrm>
              <a:off x="9285922" y="2997041"/>
              <a:ext cx="1376482"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SANS-SERIF TYPOGRAPHY</a:t>
              </a:r>
            </a:p>
          </p:txBody>
        </p:sp>
        <p:sp>
          <p:nvSpPr>
            <p:cNvPr id="33" name="TextBox 33"/>
            <p:cNvSpPr txBox="1"/>
            <p:nvPr/>
          </p:nvSpPr>
          <p:spPr>
            <a:xfrm>
              <a:off x="9284018" y="3266599"/>
              <a:ext cx="141315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Akzidenz · Helvetica</a:t>
              </a:r>
            </a:p>
          </p:txBody>
        </p:sp>
        <p:sp>
          <p:nvSpPr>
            <p:cNvPr id="34" name="TextBox 34"/>
            <p:cNvSpPr txBox="1"/>
            <p:nvPr/>
          </p:nvSpPr>
          <p:spPr>
            <a:xfrm>
              <a:off x="9284018" y="3438049"/>
              <a:ext cx="129211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Univers 三足鼎立。</a:t>
              </a:r>
            </a:p>
          </p:txBody>
        </p:sp>
      </p:grpSp>
      <p:grpSp>
        <p:nvGrpSpPr>
          <p:cNvPr id="42" name="Group 42"/>
          <p:cNvGrpSpPr/>
          <p:nvPr/>
        </p:nvGrpSpPr>
        <p:grpSpPr>
          <a:xfrm>
            <a:off x="563880" y="4221480"/>
            <a:ext cx="2103120" cy="1700689"/>
            <a:chOff x="563880" y="4221480"/>
            <a:chExt cx="2103120" cy="1700689"/>
          </a:xfrm>
        </p:grpSpPr>
        <p:sp>
          <p:nvSpPr>
            <p:cNvPr id="36" name="TextBox 36"/>
            <p:cNvSpPr txBox="1"/>
            <p:nvPr/>
          </p:nvSpPr>
          <p:spPr>
            <a:xfrm>
              <a:off x="563880" y="4221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05</a:t>
              </a:r>
            </a:p>
          </p:txBody>
        </p:sp>
        <p:sp>
          <p:nvSpPr>
            <p:cNvPr id="37" name="Line 37"/>
            <p:cNvSpPr/>
            <p:nvPr/>
          </p:nvSpPr>
          <p:spPr>
            <a:xfrm>
              <a:off x="609600" y="4914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38" name="TextBox 38"/>
            <p:cNvSpPr txBox="1"/>
            <p:nvPr/>
          </p:nvSpPr>
          <p:spPr>
            <a:xfrm>
              <a:off x="592455" y="5016818"/>
              <a:ext cx="1069419"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齐左不齐右</a:t>
              </a:r>
            </a:p>
          </p:txBody>
        </p:sp>
        <p:sp>
          <p:nvSpPr>
            <p:cNvPr id="39" name="TextBox 39"/>
            <p:cNvSpPr txBox="1"/>
            <p:nvPr/>
          </p:nvSpPr>
          <p:spPr>
            <a:xfrm>
              <a:off x="599122" y="5283041"/>
              <a:ext cx="1484924"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FLUSH-LEFT RAGGED-RIGHT</a:t>
              </a:r>
            </a:p>
          </p:txBody>
        </p:sp>
        <p:sp>
          <p:nvSpPr>
            <p:cNvPr id="40" name="TextBox 40"/>
            <p:cNvSpPr txBox="1"/>
            <p:nvPr/>
          </p:nvSpPr>
          <p:spPr>
            <a:xfrm>
              <a:off x="597218" y="5552599"/>
              <a:ext cx="594360"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字距均匀</a:t>
              </a:r>
            </a:p>
          </p:txBody>
        </p:sp>
        <p:sp>
          <p:nvSpPr>
            <p:cNvPr id="41" name="TextBox 41"/>
            <p:cNvSpPr txBox="1"/>
            <p:nvPr/>
          </p:nvSpPr>
          <p:spPr>
            <a:xfrm>
              <a:off x="597218" y="5724049"/>
              <a:ext cx="102155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阅读节奏稳定。</a:t>
              </a:r>
            </a:p>
          </p:txBody>
        </p:sp>
      </p:grpSp>
      <p:grpSp>
        <p:nvGrpSpPr>
          <p:cNvPr id="49" name="Group 49"/>
          <p:cNvGrpSpPr/>
          <p:nvPr/>
        </p:nvGrpSpPr>
        <p:grpSpPr>
          <a:xfrm>
            <a:off x="3459480" y="4221480"/>
            <a:ext cx="2103120" cy="1700689"/>
            <a:chOff x="3459480" y="4221480"/>
            <a:chExt cx="2103120" cy="1700689"/>
          </a:xfrm>
        </p:grpSpPr>
        <p:sp>
          <p:nvSpPr>
            <p:cNvPr id="43" name="TextBox 43"/>
            <p:cNvSpPr txBox="1"/>
            <p:nvPr/>
          </p:nvSpPr>
          <p:spPr>
            <a:xfrm>
              <a:off x="3459480" y="4221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06</a:t>
              </a:r>
            </a:p>
          </p:txBody>
        </p:sp>
        <p:sp>
          <p:nvSpPr>
            <p:cNvPr id="44" name="Line 44"/>
            <p:cNvSpPr/>
            <p:nvPr/>
          </p:nvSpPr>
          <p:spPr>
            <a:xfrm>
              <a:off x="3505200" y="4914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45" name="TextBox 45"/>
            <p:cNvSpPr txBox="1"/>
            <p:nvPr/>
          </p:nvSpPr>
          <p:spPr>
            <a:xfrm>
              <a:off x="3488055" y="5016818"/>
              <a:ext cx="862393"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客观摄影</a:t>
              </a:r>
            </a:p>
          </p:txBody>
        </p:sp>
        <p:sp>
          <p:nvSpPr>
            <p:cNvPr id="46" name="TextBox 46"/>
            <p:cNvSpPr txBox="1"/>
            <p:nvPr/>
          </p:nvSpPr>
          <p:spPr>
            <a:xfrm>
              <a:off x="3494722" y="5283041"/>
              <a:ext cx="1424678"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OBJECTIVE PHOTOGRAPHY</a:t>
              </a:r>
            </a:p>
          </p:txBody>
        </p:sp>
        <p:sp>
          <p:nvSpPr>
            <p:cNvPr id="47" name="TextBox 47"/>
            <p:cNvSpPr txBox="1"/>
            <p:nvPr/>
          </p:nvSpPr>
          <p:spPr>
            <a:xfrm>
              <a:off x="3492818" y="5552599"/>
              <a:ext cx="102155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取代装饰性插画</a:t>
              </a:r>
            </a:p>
          </p:txBody>
        </p:sp>
        <p:sp>
          <p:nvSpPr>
            <p:cNvPr id="48" name="TextBox 48"/>
            <p:cNvSpPr txBox="1"/>
            <p:nvPr/>
          </p:nvSpPr>
          <p:spPr>
            <a:xfrm>
              <a:off x="3492818" y="5724049"/>
              <a:ext cx="102155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现代摄影登场。</a:t>
              </a:r>
            </a:p>
          </p:txBody>
        </p:sp>
      </p:grpSp>
      <p:grpSp>
        <p:nvGrpSpPr>
          <p:cNvPr id="56" name="Group 56"/>
          <p:cNvGrpSpPr/>
          <p:nvPr/>
        </p:nvGrpSpPr>
        <p:grpSpPr>
          <a:xfrm>
            <a:off x="6355080" y="4221480"/>
            <a:ext cx="2103120" cy="1700689"/>
            <a:chOff x="6355080" y="4221480"/>
            <a:chExt cx="2103120" cy="1700689"/>
          </a:xfrm>
        </p:grpSpPr>
        <p:sp>
          <p:nvSpPr>
            <p:cNvPr id="50" name="TextBox 50"/>
            <p:cNvSpPr txBox="1"/>
            <p:nvPr/>
          </p:nvSpPr>
          <p:spPr>
            <a:xfrm>
              <a:off x="6355080" y="4221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07</a:t>
              </a:r>
            </a:p>
          </p:txBody>
        </p:sp>
        <p:sp>
          <p:nvSpPr>
            <p:cNvPr id="51" name="Line 51"/>
            <p:cNvSpPr/>
            <p:nvPr/>
          </p:nvSpPr>
          <p:spPr>
            <a:xfrm>
              <a:off x="6400800" y="4914900"/>
              <a:ext cx="2057400" cy="9525"/>
            </a:xfrm>
            <a:custGeom>
              <a:avLst/>
              <a:gdLst/>
              <a:ahLst/>
              <a:cxnLst/>
              <a:rect l="l" t="t" r="r" b="b"/>
              <a:pathLst>
                <a:path w="2057400" h="9525">
                  <a:moveTo>
                    <a:pt x="0" y="0"/>
                  </a:moveTo>
                  <a:lnTo>
                    <a:pt x="2057400" y="0"/>
                  </a:lnTo>
                </a:path>
              </a:pathLst>
            </a:custGeom>
            <a:noFill/>
            <a:ln w="19050">
              <a:solidFill>
                <a:srgbClr val="D9251D"/>
              </a:solidFill>
            </a:ln>
          </p:spPr>
        </p:sp>
        <p:sp>
          <p:nvSpPr>
            <p:cNvPr id="52" name="TextBox 52"/>
            <p:cNvSpPr txBox="1"/>
            <p:nvPr/>
          </p:nvSpPr>
          <p:spPr>
            <a:xfrm>
              <a:off x="6383655" y="5016818"/>
              <a:ext cx="1069419" cy="274320"/>
            </a:xfrm>
            <a:prstGeom prst="rect">
              <a:avLst/>
            </a:prstGeom>
            <a:noFill/>
            <a:ln>
              <a:noFill/>
            </a:ln>
          </p:spPr>
          <p:txBody>
            <a:bodyPr wrap="none" lIns="0" tIns="0" rIns="0" bIns="0" anchor="t" anchorCtr="0">
              <a:spAutoFit/>
            </a:bodyPr>
            <a:lstStyle/>
            <a:p>
              <a:pPr algn="l"/>
              <a:r>
                <a:rPr lang="zh-CN" sz="1350" b="1" dirty="0">
                  <a:solidFill>
                    <a:srgbClr val="D9251D"/>
                  </a:solidFill>
                  <a:latin typeface="Arial Black"/>
                  <a:ea typeface="Microsoft YaHei"/>
                  <a:cs typeface="Arial Black"/>
                </a:rPr>
                <a:t>留白是结构</a:t>
              </a:r>
            </a:p>
          </p:txBody>
        </p:sp>
        <p:sp>
          <p:nvSpPr>
            <p:cNvPr id="53" name="TextBox 53"/>
            <p:cNvSpPr txBox="1"/>
            <p:nvPr/>
          </p:nvSpPr>
          <p:spPr>
            <a:xfrm>
              <a:off x="6390322" y="5283041"/>
              <a:ext cx="1689759"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NEGATIVE SPACE AS STRUCTURE</a:t>
              </a:r>
            </a:p>
          </p:txBody>
        </p:sp>
        <p:sp>
          <p:nvSpPr>
            <p:cNvPr id="54" name="TextBox 54"/>
            <p:cNvSpPr txBox="1"/>
            <p:nvPr/>
          </p:nvSpPr>
          <p:spPr>
            <a:xfrm>
              <a:off x="6388418" y="5552599"/>
              <a:ext cx="116395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空白是信息的载体</a:t>
              </a:r>
            </a:p>
          </p:txBody>
        </p:sp>
        <p:sp>
          <p:nvSpPr>
            <p:cNvPr id="55" name="TextBox 55"/>
            <p:cNvSpPr txBox="1"/>
            <p:nvPr/>
          </p:nvSpPr>
          <p:spPr>
            <a:xfrm>
              <a:off x="6388418" y="5724049"/>
              <a:ext cx="73675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而非剩余。</a:t>
              </a:r>
            </a:p>
          </p:txBody>
        </p:sp>
      </p:grpSp>
      <p:grpSp>
        <p:nvGrpSpPr>
          <p:cNvPr id="63" name="Group 63"/>
          <p:cNvGrpSpPr/>
          <p:nvPr/>
        </p:nvGrpSpPr>
        <p:grpSpPr>
          <a:xfrm>
            <a:off x="9250680" y="4221480"/>
            <a:ext cx="2103120" cy="1700689"/>
            <a:chOff x="9250680" y="4221480"/>
            <a:chExt cx="2103120" cy="1700689"/>
          </a:xfrm>
        </p:grpSpPr>
        <p:sp>
          <p:nvSpPr>
            <p:cNvPr id="57" name="TextBox 57"/>
            <p:cNvSpPr txBox="1"/>
            <p:nvPr/>
          </p:nvSpPr>
          <p:spPr>
            <a:xfrm>
              <a:off x="9250680" y="4221480"/>
              <a:ext cx="698716" cy="731520"/>
            </a:xfrm>
            <a:prstGeom prst="rect">
              <a:avLst/>
            </a:prstGeom>
            <a:noFill/>
            <a:ln>
              <a:noFill/>
            </a:ln>
          </p:spPr>
          <p:txBody>
            <a:bodyPr wrap="none" lIns="0" tIns="0" rIns="0" bIns="0" anchor="t" anchorCtr="0">
              <a:spAutoFit/>
            </a:bodyPr>
            <a:lstStyle/>
            <a:p>
              <a:pPr algn="l"/>
              <a:r>
                <a:rPr lang="zh-CN" sz="3600" b="1" dirty="0">
                  <a:solidFill>
                    <a:srgbClr val="E8E8E8"/>
                  </a:solidFill>
                  <a:latin typeface="Arial Black"/>
                  <a:ea typeface="Microsoft YaHei"/>
                  <a:cs typeface="Arial Black"/>
                </a:rPr>
                <a:t>08</a:t>
              </a:r>
            </a:p>
          </p:txBody>
        </p:sp>
        <p:sp>
          <p:nvSpPr>
            <p:cNvPr id="58" name="Line 58"/>
            <p:cNvSpPr/>
            <p:nvPr/>
          </p:nvSpPr>
          <p:spPr>
            <a:xfrm>
              <a:off x="9296400" y="4914900"/>
              <a:ext cx="2057400" cy="9525"/>
            </a:xfrm>
            <a:custGeom>
              <a:avLst/>
              <a:gdLst/>
              <a:ahLst/>
              <a:cxnLst/>
              <a:rect l="l" t="t" r="r" b="b"/>
              <a:pathLst>
                <a:path w="2057400" h="9525">
                  <a:moveTo>
                    <a:pt x="0" y="0"/>
                  </a:moveTo>
                  <a:lnTo>
                    <a:pt x="2057400" y="0"/>
                  </a:lnTo>
                </a:path>
              </a:pathLst>
            </a:custGeom>
            <a:noFill/>
            <a:ln w="9525">
              <a:solidFill>
                <a:srgbClr val="1A1A1A"/>
              </a:solidFill>
            </a:ln>
          </p:spPr>
        </p:sp>
        <p:sp>
          <p:nvSpPr>
            <p:cNvPr id="59" name="TextBox 59"/>
            <p:cNvSpPr txBox="1"/>
            <p:nvPr/>
          </p:nvSpPr>
          <p:spPr>
            <a:xfrm>
              <a:off x="9279255" y="5016818"/>
              <a:ext cx="1483471" cy="274320"/>
            </a:xfrm>
            <a:prstGeom prst="rect">
              <a:avLst/>
            </a:prstGeom>
            <a:noFill/>
            <a:ln>
              <a:noFill/>
            </a:ln>
          </p:spPr>
          <p:txBody>
            <a:bodyPr wrap="none" lIns="0" tIns="0" rIns="0" bIns="0" anchor="t" anchorCtr="0">
              <a:spAutoFit/>
            </a:bodyPr>
            <a:lstStyle/>
            <a:p>
              <a:pPr algn="l"/>
              <a:r>
                <a:rPr lang="zh-CN" sz="1350" b="1" dirty="0">
                  <a:solidFill>
                    <a:srgbClr val="1A1A1A"/>
                  </a:solidFill>
                  <a:latin typeface="Arial Black"/>
                  <a:ea typeface="Microsoft YaHei"/>
                  <a:cs typeface="Arial Black"/>
                </a:rPr>
                <a:t>可重复可规模化</a:t>
              </a:r>
            </a:p>
          </p:txBody>
        </p:sp>
        <p:sp>
          <p:nvSpPr>
            <p:cNvPr id="60" name="TextBox 60"/>
            <p:cNvSpPr txBox="1"/>
            <p:nvPr/>
          </p:nvSpPr>
          <p:spPr>
            <a:xfrm>
              <a:off x="9285922" y="5283041"/>
              <a:ext cx="1346359"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REPRODUCIBLE AT SCALE</a:t>
              </a:r>
            </a:p>
          </p:txBody>
        </p:sp>
        <p:sp>
          <p:nvSpPr>
            <p:cNvPr id="61" name="TextBox 61"/>
            <p:cNvSpPr txBox="1"/>
            <p:nvPr/>
          </p:nvSpPr>
          <p:spPr>
            <a:xfrm>
              <a:off x="9284018" y="5552599"/>
              <a:ext cx="102155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跨语言、跨媒介</a:t>
              </a:r>
            </a:p>
          </p:txBody>
        </p:sp>
        <p:sp>
          <p:nvSpPr>
            <p:cNvPr id="62" name="TextBox 62"/>
            <p:cNvSpPr txBox="1"/>
            <p:nvPr/>
          </p:nvSpPr>
          <p:spPr>
            <a:xfrm>
              <a:off x="9284018" y="5724049"/>
              <a:ext cx="87915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跨规模复用。</a:t>
              </a:r>
            </a:p>
          </p:txBody>
        </p:sp>
      </p:grpSp>
      <p:sp>
        <p:nvSpPr>
          <p:cNvPr id="64" name="TextBox 64"/>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04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42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
                                        <p:tgtEl>
                                          <p:spTgt spid="21"/>
                                        </p:tgtEl>
                                      </p:cBhvr>
                                    </p:animEffect>
                                  </p:childTnLst>
                                </p:cTn>
                              </p:par>
                            </p:childTnLst>
                          </p:cTn>
                        </p:par>
                        <p:par>
                          <p:cTn id="12" fill="hold">
                            <p:stCondLst>
                              <p:cond delay="84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300"/>
                                        <p:tgtEl>
                                          <p:spTgt spid="28"/>
                                        </p:tgtEl>
                                      </p:cBhvr>
                                    </p:animEffect>
                                  </p:childTnLst>
                                </p:cTn>
                              </p:par>
                            </p:childTnLst>
                          </p:cTn>
                        </p:par>
                        <p:par>
                          <p:cTn id="16" fill="hold">
                            <p:stCondLst>
                              <p:cond delay="126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300"/>
                                        <p:tgtEl>
                                          <p:spTgt spid="35"/>
                                        </p:tgtEl>
                                      </p:cBhvr>
                                    </p:animEffect>
                                  </p:childTnLst>
                                </p:cTn>
                              </p:par>
                            </p:childTnLst>
                          </p:cTn>
                        </p:par>
                        <p:par>
                          <p:cTn id="20" fill="hold">
                            <p:stCondLst>
                              <p:cond delay="168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300"/>
                                        <p:tgtEl>
                                          <p:spTgt spid="42"/>
                                        </p:tgtEl>
                                      </p:cBhvr>
                                    </p:animEffect>
                                  </p:childTnLst>
                                </p:cTn>
                              </p:par>
                            </p:childTnLst>
                          </p:cTn>
                        </p:par>
                        <p:par>
                          <p:cTn id="24" fill="hold">
                            <p:stCondLst>
                              <p:cond delay="21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300"/>
                                        <p:tgtEl>
                                          <p:spTgt spid="49"/>
                                        </p:tgtEl>
                                      </p:cBhvr>
                                    </p:animEffect>
                                  </p:childTnLst>
                                </p:cTn>
                              </p:par>
                            </p:childTnLst>
                          </p:cTn>
                        </p:par>
                        <p:par>
                          <p:cTn id="28" fill="hold">
                            <p:stCondLst>
                              <p:cond delay="2550"/>
                            </p:stCondLst>
                            <p:childTnLst>
                              <p:par>
                                <p:cTn id="29" presetID="10"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170"/>
                            </p:stCondLst>
                            <p:childTnLst>
                              <p:par>
                                <p:cTn id="33" presetID="10" presetClass="entr" presetSubtype="0"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3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8" grpId="0"/>
      <p:bldP spid="35" grpId="0"/>
      <p:bldP spid="42" grpId="0"/>
      <p:bldP spid="49" grpId="0"/>
      <p:bldP spid="56"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195209" cy="1165384"/>
            <a:chOff x="579120" y="482441"/>
            <a:chExt cx="3195209"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05</a:t>
              </a:r>
            </a:p>
          </p:txBody>
        </p:sp>
        <p:sp>
          <p:nvSpPr>
            <p:cNvPr id="4" name="TextBox 4"/>
            <p:cNvSpPr txBox="1"/>
            <p:nvPr/>
          </p:nvSpPr>
          <p:spPr>
            <a:xfrm>
              <a:off x="579120" y="883920"/>
              <a:ext cx="1901190"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八位塑造者</a:t>
              </a:r>
            </a:p>
          </p:txBody>
        </p:sp>
        <p:sp>
          <p:nvSpPr>
            <p:cNvPr id="5" name="TextBox 5"/>
            <p:cNvSpPr txBox="1"/>
            <p:nvPr/>
          </p:nvSpPr>
          <p:spPr>
            <a:xfrm>
              <a:off x="596265" y="1296352"/>
              <a:ext cx="3178064"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EIGHT DESIGNERS WHO MADE THE SWISS STYLE</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6" name="Group 16"/>
          <p:cNvGrpSpPr/>
          <p:nvPr/>
        </p:nvGrpSpPr>
        <p:grpSpPr>
          <a:xfrm>
            <a:off x="590550" y="2158841"/>
            <a:ext cx="1383768" cy="1705928"/>
            <a:chOff x="590550" y="2158841"/>
            <a:chExt cx="1383768" cy="1705928"/>
          </a:xfrm>
        </p:grpSpPr>
        <p:sp>
          <p:nvSpPr>
            <p:cNvPr id="8" name="TextBox 8"/>
            <p:cNvSpPr txBox="1"/>
            <p:nvPr/>
          </p:nvSpPr>
          <p:spPr>
            <a:xfrm>
              <a:off x="599122" y="2158841"/>
              <a:ext cx="123373"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01</a:t>
              </a:r>
            </a:p>
          </p:txBody>
        </p:sp>
        <p:sp>
          <p:nvSpPr>
            <p:cNvPr id="9" name="TextBox 9"/>
            <p:cNvSpPr txBox="1"/>
            <p:nvPr/>
          </p:nvSpPr>
          <p:spPr>
            <a:xfrm>
              <a:off x="590550" y="2409825"/>
              <a:ext cx="1383768"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Ernst Keller</a:t>
              </a:r>
            </a:p>
          </p:txBody>
        </p:sp>
        <p:sp>
          <p:nvSpPr>
            <p:cNvPr id="10" name="TextBox 10"/>
            <p:cNvSpPr txBox="1"/>
            <p:nvPr/>
          </p:nvSpPr>
          <p:spPr>
            <a:xfrm>
              <a:off x="597218" y="2656999"/>
              <a:ext cx="7082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1891 — 1968</a:t>
              </a:r>
            </a:p>
          </p:txBody>
        </p:sp>
        <p:sp>
          <p:nvSpPr>
            <p:cNvPr id="11" name="Line 11"/>
            <p:cNvSpPr/>
            <p:nvPr/>
          </p:nvSpPr>
          <p:spPr>
            <a:xfrm>
              <a:off x="609600" y="2914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12" name="TextBox 12"/>
            <p:cNvSpPr txBox="1"/>
            <p:nvPr/>
          </p:nvSpPr>
          <p:spPr>
            <a:xfrm>
              <a:off x="597218" y="3095149"/>
              <a:ext cx="130635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苏黎世应用艺术学院</a:t>
              </a:r>
            </a:p>
          </p:txBody>
        </p:sp>
        <p:sp>
          <p:nvSpPr>
            <p:cNvPr id="13" name="TextBox 13"/>
            <p:cNvSpPr txBox="1"/>
            <p:nvPr/>
          </p:nvSpPr>
          <p:spPr>
            <a:xfrm>
              <a:off x="597218" y="32856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1918 起任教</a:t>
              </a:r>
            </a:p>
          </p:txBody>
        </p:sp>
        <p:sp>
          <p:nvSpPr>
            <p:cNvPr id="14" name="TextBox 14"/>
            <p:cNvSpPr txBox="1"/>
            <p:nvPr/>
          </p:nvSpPr>
          <p:spPr>
            <a:xfrm>
              <a:off x="597218" y="34761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奠定瑞士学派</a:t>
              </a:r>
            </a:p>
          </p:txBody>
        </p:sp>
        <p:sp>
          <p:nvSpPr>
            <p:cNvPr id="15" name="TextBox 15"/>
            <p:cNvSpPr txBox="1"/>
            <p:nvPr/>
          </p:nvSpPr>
          <p:spPr>
            <a:xfrm>
              <a:off x="597218" y="3666649"/>
              <a:ext cx="132059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"形式跟随内容"原则</a:t>
              </a:r>
            </a:p>
          </p:txBody>
        </p:sp>
      </p:grpSp>
      <p:grpSp>
        <p:nvGrpSpPr>
          <p:cNvPr id="25" name="Group 25"/>
          <p:cNvGrpSpPr/>
          <p:nvPr/>
        </p:nvGrpSpPr>
        <p:grpSpPr>
          <a:xfrm>
            <a:off x="3486150" y="2158841"/>
            <a:ext cx="1429774" cy="1705928"/>
            <a:chOff x="3486150" y="2158841"/>
            <a:chExt cx="1429774" cy="1705928"/>
          </a:xfrm>
        </p:grpSpPr>
        <p:sp>
          <p:nvSpPr>
            <p:cNvPr id="17" name="TextBox 17"/>
            <p:cNvSpPr txBox="1"/>
            <p:nvPr/>
          </p:nvSpPr>
          <p:spPr>
            <a:xfrm>
              <a:off x="3494722" y="2158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02</a:t>
              </a:r>
            </a:p>
          </p:txBody>
        </p:sp>
        <p:sp>
          <p:nvSpPr>
            <p:cNvPr id="18" name="TextBox 18"/>
            <p:cNvSpPr txBox="1"/>
            <p:nvPr/>
          </p:nvSpPr>
          <p:spPr>
            <a:xfrm>
              <a:off x="3486150" y="2409825"/>
              <a:ext cx="1429774"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Théo Ballmer</a:t>
              </a:r>
            </a:p>
          </p:txBody>
        </p:sp>
        <p:sp>
          <p:nvSpPr>
            <p:cNvPr id="19" name="TextBox 19"/>
            <p:cNvSpPr txBox="1"/>
            <p:nvPr/>
          </p:nvSpPr>
          <p:spPr>
            <a:xfrm>
              <a:off x="3492818" y="2656999"/>
              <a:ext cx="7438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1902 — 1965</a:t>
              </a:r>
            </a:p>
          </p:txBody>
        </p:sp>
        <p:sp>
          <p:nvSpPr>
            <p:cNvPr id="20" name="Line 20"/>
            <p:cNvSpPr/>
            <p:nvPr/>
          </p:nvSpPr>
          <p:spPr>
            <a:xfrm>
              <a:off x="3505200" y="2914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21" name="TextBox 21"/>
            <p:cNvSpPr txBox="1"/>
            <p:nvPr/>
          </p:nvSpPr>
          <p:spPr>
            <a:xfrm>
              <a:off x="3492818" y="30951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网格早期实验者</a:t>
              </a:r>
            </a:p>
          </p:txBody>
        </p:sp>
        <p:sp>
          <p:nvSpPr>
            <p:cNvPr id="22" name="TextBox 22"/>
            <p:cNvSpPr txBox="1"/>
            <p:nvPr/>
          </p:nvSpPr>
          <p:spPr>
            <a:xfrm>
              <a:off x="3492818" y="32856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把 De Stijl 几何</a:t>
              </a:r>
            </a:p>
          </p:txBody>
        </p:sp>
        <p:sp>
          <p:nvSpPr>
            <p:cNvPr id="23" name="TextBox 23"/>
            <p:cNvSpPr txBox="1"/>
            <p:nvPr/>
          </p:nvSpPr>
          <p:spPr>
            <a:xfrm>
              <a:off x="3492818" y="34761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引入海报排版</a:t>
              </a:r>
            </a:p>
          </p:txBody>
        </p:sp>
        <p:sp>
          <p:nvSpPr>
            <p:cNvPr id="24" name="TextBox 24"/>
            <p:cNvSpPr txBox="1"/>
            <p:nvPr/>
          </p:nvSpPr>
          <p:spPr>
            <a:xfrm>
              <a:off x="3492818" y="36666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桥梁式人物</a:t>
              </a:r>
            </a:p>
          </p:txBody>
        </p:sp>
      </p:grpSp>
      <p:grpSp>
        <p:nvGrpSpPr>
          <p:cNvPr id="34" name="Group 34"/>
          <p:cNvGrpSpPr/>
          <p:nvPr/>
        </p:nvGrpSpPr>
        <p:grpSpPr>
          <a:xfrm>
            <a:off x="6381750" y="2158841"/>
            <a:ext cx="1028224" cy="1705928"/>
            <a:chOff x="6381750" y="2158841"/>
            <a:chExt cx="1028224" cy="1705928"/>
          </a:xfrm>
        </p:grpSpPr>
        <p:sp>
          <p:nvSpPr>
            <p:cNvPr id="26" name="TextBox 26"/>
            <p:cNvSpPr txBox="1"/>
            <p:nvPr/>
          </p:nvSpPr>
          <p:spPr>
            <a:xfrm>
              <a:off x="6390322" y="2158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03</a:t>
              </a:r>
            </a:p>
          </p:txBody>
        </p:sp>
        <p:sp>
          <p:nvSpPr>
            <p:cNvPr id="27" name="TextBox 27"/>
            <p:cNvSpPr txBox="1"/>
            <p:nvPr/>
          </p:nvSpPr>
          <p:spPr>
            <a:xfrm>
              <a:off x="6381750" y="2409825"/>
              <a:ext cx="866204"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Max Bill</a:t>
              </a:r>
            </a:p>
          </p:txBody>
        </p:sp>
        <p:sp>
          <p:nvSpPr>
            <p:cNvPr id="28" name="TextBox 28"/>
            <p:cNvSpPr txBox="1"/>
            <p:nvPr/>
          </p:nvSpPr>
          <p:spPr>
            <a:xfrm>
              <a:off x="6388418" y="2656999"/>
              <a:ext cx="7438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1908 — 1994</a:t>
              </a:r>
            </a:p>
          </p:txBody>
        </p:sp>
        <p:sp>
          <p:nvSpPr>
            <p:cNvPr id="29" name="Line 29"/>
            <p:cNvSpPr/>
            <p:nvPr/>
          </p:nvSpPr>
          <p:spPr>
            <a:xfrm>
              <a:off x="6400800" y="2914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30" name="TextBox 30"/>
            <p:cNvSpPr txBox="1"/>
            <p:nvPr/>
          </p:nvSpPr>
          <p:spPr>
            <a:xfrm>
              <a:off x="6388418" y="30951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包豪斯学生</a:t>
              </a:r>
            </a:p>
          </p:txBody>
        </p:sp>
        <p:sp>
          <p:nvSpPr>
            <p:cNvPr id="31" name="TextBox 31"/>
            <p:cNvSpPr txBox="1"/>
            <p:nvPr/>
          </p:nvSpPr>
          <p:spPr>
            <a:xfrm>
              <a:off x="6388418" y="32856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乌尔姆设计学院</a:t>
              </a:r>
            </a:p>
          </p:txBody>
        </p:sp>
        <p:sp>
          <p:nvSpPr>
            <p:cNvPr id="32" name="TextBox 32"/>
            <p:cNvSpPr txBox="1"/>
            <p:nvPr/>
          </p:nvSpPr>
          <p:spPr>
            <a:xfrm>
              <a:off x="6388418" y="3476149"/>
              <a:ext cx="594360"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创校校长</a:t>
              </a:r>
            </a:p>
          </p:txBody>
        </p:sp>
        <p:sp>
          <p:nvSpPr>
            <p:cNvPr id="33" name="TextBox 33"/>
            <p:cNvSpPr txBox="1"/>
            <p:nvPr/>
          </p:nvSpPr>
          <p:spPr>
            <a:xfrm>
              <a:off x="6388418" y="36666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理性延伸至产品</a:t>
              </a:r>
            </a:p>
          </p:txBody>
        </p:sp>
      </p:grpSp>
      <p:grpSp>
        <p:nvGrpSpPr>
          <p:cNvPr id="43" name="Group 43"/>
          <p:cNvGrpSpPr/>
          <p:nvPr/>
        </p:nvGrpSpPr>
        <p:grpSpPr>
          <a:xfrm>
            <a:off x="9277350" y="2158841"/>
            <a:ext cx="1284542" cy="1705928"/>
            <a:chOff x="9277350" y="2158841"/>
            <a:chExt cx="1284542" cy="1705928"/>
          </a:xfrm>
        </p:grpSpPr>
        <p:sp>
          <p:nvSpPr>
            <p:cNvPr id="35" name="TextBox 35"/>
            <p:cNvSpPr txBox="1"/>
            <p:nvPr/>
          </p:nvSpPr>
          <p:spPr>
            <a:xfrm>
              <a:off x="9285922" y="2158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04</a:t>
              </a:r>
            </a:p>
          </p:txBody>
        </p:sp>
        <p:sp>
          <p:nvSpPr>
            <p:cNvPr id="36" name="TextBox 36"/>
            <p:cNvSpPr txBox="1"/>
            <p:nvPr/>
          </p:nvSpPr>
          <p:spPr>
            <a:xfrm>
              <a:off x="9277350" y="2409825"/>
              <a:ext cx="1176742"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Emil Ruder</a:t>
              </a:r>
            </a:p>
          </p:txBody>
        </p:sp>
        <p:sp>
          <p:nvSpPr>
            <p:cNvPr id="37" name="TextBox 37"/>
            <p:cNvSpPr txBox="1"/>
            <p:nvPr/>
          </p:nvSpPr>
          <p:spPr>
            <a:xfrm>
              <a:off x="9284018" y="2656999"/>
              <a:ext cx="7082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1914 — 1970</a:t>
              </a:r>
            </a:p>
          </p:txBody>
        </p:sp>
        <p:sp>
          <p:nvSpPr>
            <p:cNvPr id="38" name="Line 38"/>
            <p:cNvSpPr/>
            <p:nvPr/>
          </p:nvSpPr>
          <p:spPr>
            <a:xfrm>
              <a:off x="9296400" y="2914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39" name="TextBox 39"/>
            <p:cNvSpPr txBox="1"/>
            <p:nvPr/>
          </p:nvSpPr>
          <p:spPr>
            <a:xfrm>
              <a:off x="9284018" y="30951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巴塞尔学派核心</a:t>
              </a:r>
            </a:p>
          </p:txBody>
        </p:sp>
        <p:sp>
          <p:nvSpPr>
            <p:cNvPr id="40" name="TextBox 40"/>
            <p:cNvSpPr txBox="1"/>
            <p:nvPr/>
          </p:nvSpPr>
          <p:spPr>
            <a:xfrm>
              <a:off x="9284018" y="3285649"/>
              <a:ext cx="127787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著《Typographie》</a:t>
              </a:r>
            </a:p>
          </p:txBody>
        </p:sp>
        <p:sp>
          <p:nvSpPr>
            <p:cNvPr id="41" name="TextBox 41"/>
            <p:cNvSpPr txBox="1"/>
            <p:nvPr/>
          </p:nvSpPr>
          <p:spPr>
            <a:xfrm>
              <a:off x="9284018" y="3476149"/>
              <a:ext cx="772358"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1967 至今为</a:t>
              </a:r>
            </a:p>
          </p:txBody>
        </p:sp>
        <p:sp>
          <p:nvSpPr>
            <p:cNvPr id="42" name="TextBox 42"/>
            <p:cNvSpPr txBox="1"/>
            <p:nvPr/>
          </p:nvSpPr>
          <p:spPr>
            <a:xfrm>
              <a:off x="9284018" y="36666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字体设计圣经</a:t>
              </a:r>
            </a:p>
          </p:txBody>
        </p:sp>
      </p:grpSp>
      <p:grpSp>
        <p:nvGrpSpPr>
          <p:cNvPr id="52" name="Group 52"/>
          <p:cNvGrpSpPr/>
          <p:nvPr/>
        </p:nvGrpSpPr>
        <p:grpSpPr>
          <a:xfrm>
            <a:off x="590550" y="4444841"/>
            <a:ext cx="1659803" cy="1705928"/>
            <a:chOff x="590550" y="4444841"/>
            <a:chExt cx="1659803" cy="1705928"/>
          </a:xfrm>
        </p:grpSpPr>
        <p:sp>
          <p:nvSpPr>
            <p:cNvPr id="44" name="TextBox 44"/>
            <p:cNvSpPr txBox="1"/>
            <p:nvPr/>
          </p:nvSpPr>
          <p:spPr>
            <a:xfrm>
              <a:off x="599122" y="4444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05</a:t>
              </a:r>
            </a:p>
          </p:txBody>
        </p:sp>
        <p:sp>
          <p:nvSpPr>
            <p:cNvPr id="45" name="TextBox 45"/>
            <p:cNvSpPr txBox="1"/>
            <p:nvPr/>
          </p:nvSpPr>
          <p:spPr>
            <a:xfrm>
              <a:off x="590550" y="4695825"/>
              <a:ext cx="1659803"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Armin Hofmann</a:t>
              </a:r>
            </a:p>
          </p:txBody>
        </p:sp>
        <p:sp>
          <p:nvSpPr>
            <p:cNvPr id="46" name="TextBox 46"/>
            <p:cNvSpPr txBox="1"/>
            <p:nvPr/>
          </p:nvSpPr>
          <p:spPr>
            <a:xfrm>
              <a:off x="597218" y="4942999"/>
              <a:ext cx="779478"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1920 — 2020</a:t>
              </a:r>
            </a:p>
          </p:txBody>
        </p:sp>
        <p:sp>
          <p:nvSpPr>
            <p:cNvPr id="47" name="Line 47"/>
            <p:cNvSpPr/>
            <p:nvPr/>
          </p:nvSpPr>
          <p:spPr>
            <a:xfrm>
              <a:off x="609600" y="5200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48" name="TextBox 48"/>
            <p:cNvSpPr txBox="1"/>
            <p:nvPr/>
          </p:nvSpPr>
          <p:spPr>
            <a:xfrm>
              <a:off x="597218" y="53811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巴塞尔学派核心</a:t>
              </a:r>
            </a:p>
          </p:txBody>
        </p:sp>
        <p:sp>
          <p:nvSpPr>
            <p:cNvPr id="49" name="TextBox 49"/>
            <p:cNvSpPr txBox="1"/>
            <p:nvPr/>
          </p:nvSpPr>
          <p:spPr>
            <a:xfrm>
              <a:off x="597218" y="5571649"/>
              <a:ext cx="73675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海报与教学</a:t>
              </a:r>
            </a:p>
          </p:txBody>
        </p:sp>
        <p:sp>
          <p:nvSpPr>
            <p:cNvPr id="50" name="TextBox 50"/>
            <p:cNvSpPr txBox="1"/>
            <p:nvPr/>
          </p:nvSpPr>
          <p:spPr>
            <a:xfrm>
              <a:off x="597218" y="57621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的标志性人物</a:t>
              </a:r>
            </a:p>
          </p:txBody>
        </p:sp>
        <p:sp>
          <p:nvSpPr>
            <p:cNvPr id="51" name="TextBox 51"/>
            <p:cNvSpPr txBox="1"/>
            <p:nvPr/>
          </p:nvSpPr>
          <p:spPr>
            <a:xfrm>
              <a:off x="597218" y="59526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影响延续至耶鲁</a:t>
              </a:r>
            </a:p>
          </p:txBody>
        </p:sp>
      </p:grpSp>
      <p:grpSp>
        <p:nvGrpSpPr>
          <p:cNvPr id="61" name="Group 61"/>
          <p:cNvGrpSpPr/>
          <p:nvPr/>
        </p:nvGrpSpPr>
        <p:grpSpPr>
          <a:xfrm>
            <a:off x="3486150" y="4444841"/>
            <a:ext cx="2039350" cy="1705928"/>
            <a:chOff x="3486150" y="4444841"/>
            <a:chExt cx="2039350" cy="1705928"/>
          </a:xfrm>
        </p:grpSpPr>
        <p:sp>
          <p:nvSpPr>
            <p:cNvPr id="53" name="TextBox 53"/>
            <p:cNvSpPr txBox="1"/>
            <p:nvPr/>
          </p:nvSpPr>
          <p:spPr>
            <a:xfrm>
              <a:off x="3494722" y="4444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06</a:t>
              </a:r>
            </a:p>
          </p:txBody>
        </p:sp>
        <p:sp>
          <p:nvSpPr>
            <p:cNvPr id="54" name="TextBox 54"/>
            <p:cNvSpPr txBox="1"/>
            <p:nvPr/>
          </p:nvSpPr>
          <p:spPr>
            <a:xfrm>
              <a:off x="3486150" y="4695825"/>
              <a:ext cx="2039350" cy="304800"/>
            </a:xfrm>
            <a:prstGeom prst="rect">
              <a:avLst/>
            </a:prstGeom>
            <a:noFill/>
            <a:ln>
              <a:noFill/>
            </a:ln>
          </p:spPr>
          <p:txBody>
            <a:bodyPr wrap="none" lIns="0" tIns="0" rIns="0" bIns="0" anchor="t" anchorCtr="0">
              <a:spAutoFit/>
            </a:bodyPr>
            <a:lstStyle/>
            <a:p>
              <a:pPr algn="l"/>
              <a:r>
                <a:rPr lang="zh-CN" sz="1500" b="1" dirty="0">
                  <a:solidFill>
                    <a:srgbClr val="D9251D"/>
                  </a:solidFill>
                  <a:latin typeface="Arial Black"/>
                  <a:ea typeface="Microsoft YaHei"/>
                  <a:cs typeface="Arial Black"/>
                </a:rPr>
                <a:t>Müller-Brockmann</a:t>
              </a:r>
            </a:p>
          </p:txBody>
        </p:sp>
        <p:sp>
          <p:nvSpPr>
            <p:cNvPr id="55" name="TextBox 55"/>
            <p:cNvSpPr txBox="1"/>
            <p:nvPr/>
          </p:nvSpPr>
          <p:spPr>
            <a:xfrm>
              <a:off x="3492818" y="4942999"/>
              <a:ext cx="7082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1914 — 1996</a:t>
              </a:r>
            </a:p>
          </p:txBody>
        </p:sp>
        <p:sp>
          <p:nvSpPr>
            <p:cNvPr id="56" name="Line 56"/>
            <p:cNvSpPr/>
            <p:nvPr/>
          </p:nvSpPr>
          <p:spPr>
            <a:xfrm>
              <a:off x="3505200" y="5200650"/>
              <a:ext cx="533400" cy="9525"/>
            </a:xfrm>
            <a:custGeom>
              <a:avLst/>
              <a:gdLst/>
              <a:ahLst/>
              <a:cxnLst/>
              <a:rect l="l" t="t" r="r" b="b"/>
              <a:pathLst>
                <a:path w="533400" h="9525">
                  <a:moveTo>
                    <a:pt x="0" y="0"/>
                  </a:moveTo>
                  <a:lnTo>
                    <a:pt x="533400" y="0"/>
                  </a:lnTo>
                </a:path>
              </a:pathLst>
            </a:custGeom>
            <a:noFill/>
            <a:ln w="19050">
              <a:solidFill>
                <a:srgbClr val="D9251D"/>
              </a:solidFill>
            </a:ln>
          </p:spPr>
        </p:sp>
        <p:sp>
          <p:nvSpPr>
            <p:cNvPr id="57" name="TextBox 57"/>
            <p:cNvSpPr txBox="1"/>
            <p:nvPr/>
          </p:nvSpPr>
          <p:spPr>
            <a:xfrm>
              <a:off x="3492818" y="53811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苏黎世学派核心</a:t>
              </a:r>
            </a:p>
          </p:txBody>
        </p:sp>
        <p:sp>
          <p:nvSpPr>
            <p:cNvPr id="58" name="TextBox 58"/>
            <p:cNvSpPr txBox="1"/>
            <p:nvPr/>
          </p:nvSpPr>
          <p:spPr>
            <a:xfrm>
              <a:off x="3492818" y="5571649"/>
              <a:ext cx="122803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《Grid Systems in</a:t>
              </a:r>
            </a:p>
          </p:txBody>
        </p:sp>
        <p:sp>
          <p:nvSpPr>
            <p:cNvPr id="59" name="TextBox 59"/>
            <p:cNvSpPr txBox="1"/>
            <p:nvPr/>
          </p:nvSpPr>
          <p:spPr>
            <a:xfrm>
              <a:off x="3492818" y="5762149"/>
              <a:ext cx="1441633"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Graphic Design》作者</a:t>
              </a:r>
            </a:p>
          </p:txBody>
        </p:sp>
        <p:sp>
          <p:nvSpPr>
            <p:cNvPr id="60" name="TextBox 60"/>
            <p:cNvSpPr txBox="1"/>
            <p:nvPr/>
          </p:nvSpPr>
          <p:spPr>
            <a:xfrm>
              <a:off x="3492818" y="59526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本讲下页详述</a:t>
              </a:r>
            </a:p>
          </p:txBody>
        </p:sp>
      </p:grpSp>
      <p:grpSp>
        <p:nvGrpSpPr>
          <p:cNvPr id="70" name="Group 70"/>
          <p:cNvGrpSpPr/>
          <p:nvPr/>
        </p:nvGrpSpPr>
        <p:grpSpPr>
          <a:xfrm>
            <a:off x="6381750" y="4444841"/>
            <a:ext cx="1602296" cy="1705928"/>
            <a:chOff x="6381750" y="4444841"/>
            <a:chExt cx="1602296" cy="1705928"/>
          </a:xfrm>
        </p:grpSpPr>
        <p:sp>
          <p:nvSpPr>
            <p:cNvPr id="62" name="TextBox 62"/>
            <p:cNvSpPr txBox="1"/>
            <p:nvPr/>
          </p:nvSpPr>
          <p:spPr>
            <a:xfrm>
              <a:off x="6390322" y="4444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07</a:t>
              </a:r>
            </a:p>
          </p:txBody>
        </p:sp>
        <p:sp>
          <p:nvSpPr>
            <p:cNvPr id="63" name="TextBox 63"/>
            <p:cNvSpPr txBox="1"/>
            <p:nvPr/>
          </p:nvSpPr>
          <p:spPr>
            <a:xfrm>
              <a:off x="6381750" y="4695825"/>
              <a:ext cx="1602296"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Max Miedinger</a:t>
              </a:r>
            </a:p>
          </p:txBody>
        </p:sp>
        <p:sp>
          <p:nvSpPr>
            <p:cNvPr id="64" name="TextBox 64"/>
            <p:cNvSpPr txBox="1"/>
            <p:nvPr/>
          </p:nvSpPr>
          <p:spPr>
            <a:xfrm>
              <a:off x="6388418" y="4942999"/>
              <a:ext cx="7082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1910 — 1980</a:t>
              </a:r>
            </a:p>
          </p:txBody>
        </p:sp>
        <p:sp>
          <p:nvSpPr>
            <p:cNvPr id="65" name="Line 65"/>
            <p:cNvSpPr/>
            <p:nvPr/>
          </p:nvSpPr>
          <p:spPr>
            <a:xfrm>
              <a:off x="6400800" y="5200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66" name="TextBox 66"/>
            <p:cNvSpPr txBox="1"/>
            <p:nvPr/>
          </p:nvSpPr>
          <p:spPr>
            <a:xfrm>
              <a:off x="6388418" y="5381149"/>
              <a:ext cx="487561"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1957 年</a:t>
              </a:r>
            </a:p>
          </p:txBody>
        </p:sp>
        <p:sp>
          <p:nvSpPr>
            <p:cNvPr id="67" name="TextBox 67"/>
            <p:cNvSpPr txBox="1"/>
            <p:nvPr/>
          </p:nvSpPr>
          <p:spPr>
            <a:xfrm>
              <a:off x="6388418" y="5571649"/>
              <a:ext cx="1192435"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与 Hoffmann 合作</a:t>
              </a:r>
            </a:p>
          </p:txBody>
        </p:sp>
        <p:sp>
          <p:nvSpPr>
            <p:cNvPr id="68" name="TextBox 68"/>
            <p:cNvSpPr txBox="1"/>
            <p:nvPr/>
          </p:nvSpPr>
          <p:spPr>
            <a:xfrm>
              <a:off x="6388418" y="5762149"/>
              <a:ext cx="9859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设计 Helvetica</a:t>
              </a:r>
            </a:p>
          </p:txBody>
        </p:sp>
        <p:sp>
          <p:nvSpPr>
            <p:cNvPr id="69" name="TextBox 69"/>
            <p:cNvSpPr txBox="1"/>
            <p:nvPr/>
          </p:nvSpPr>
          <p:spPr>
            <a:xfrm>
              <a:off x="6388418" y="5952649"/>
              <a:ext cx="87915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命名取自瑞士</a:t>
              </a:r>
            </a:p>
          </p:txBody>
        </p:sp>
      </p:grpSp>
      <p:grpSp>
        <p:nvGrpSpPr>
          <p:cNvPr id="79" name="Group 79"/>
          <p:cNvGrpSpPr/>
          <p:nvPr/>
        </p:nvGrpSpPr>
        <p:grpSpPr>
          <a:xfrm>
            <a:off x="9277350" y="4444841"/>
            <a:ext cx="1763316" cy="1705928"/>
            <a:chOff x="9277350" y="4444841"/>
            <a:chExt cx="1763316" cy="1705928"/>
          </a:xfrm>
        </p:grpSpPr>
        <p:sp>
          <p:nvSpPr>
            <p:cNvPr id="71" name="TextBox 71"/>
            <p:cNvSpPr txBox="1"/>
            <p:nvPr/>
          </p:nvSpPr>
          <p:spPr>
            <a:xfrm>
              <a:off x="9285922" y="4444841"/>
              <a:ext cx="153495"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08</a:t>
              </a:r>
            </a:p>
          </p:txBody>
        </p:sp>
        <p:sp>
          <p:nvSpPr>
            <p:cNvPr id="72" name="TextBox 72"/>
            <p:cNvSpPr txBox="1"/>
            <p:nvPr/>
          </p:nvSpPr>
          <p:spPr>
            <a:xfrm>
              <a:off x="9277350" y="4695825"/>
              <a:ext cx="1763316"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Adrian Frutiger</a:t>
              </a:r>
            </a:p>
          </p:txBody>
        </p:sp>
        <p:sp>
          <p:nvSpPr>
            <p:cNvPr id="73" name="TextBox 73"/>
            <p:cNvSpPr txBox="1"/>
            <p:nvPr/>
          </p:nvSpPr>
          <p:spPr>
            <a:xfrm>
              <a:off x="9284018" y="4942999"/>
              <a:ext cx="74387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1928 — 2015</a:t>
              </a:r>
            </a:p>
          </p:txBody>
        </p:sp>
        <p:sp>
          <p:nvSpPr>
            <p:cNvPr id="74" name="Line 74"/>
            <p:cNvSpPr/>
            <p:nvPr/>
          </p:nvSpPr>
          <p:spPr>
            <a:xfrm>
              <a:off x="9296400" y="520065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75" name="TextBox 75"/>
            <p:cNvSpPr txBox="1"/>
            <p:nvPr/>
          </p:nvSpPr>
          <p:spPr>
            <a:xfrm>
              <a:off x="9284018" y="5381149"/>
              <a:ext cx="629960"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同年 1957</a:t>
              </a:r>
            </a:p>
          </p:txBody>
        </p:sp>
        <p:sp>
          <p:nvSpPr>
            <p:cNvPr id="76" name="TextBox 76"/>
            <p:cNvSpPr txBox="1"/>
            <p:nvPr/>
          </p:nvSpPr>
          <p:spPr>
            <a:xfrm>
              <a:off x="9284018" y="5571649"/>
              <a:ext cx="864918"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设计 Univers</a:t>
              </a:r>
            </a:p>
          </p:txBody>
        </p:sp>
        <p:sp>
          <p:nvSpPr>
            <p:cNvPr id="77" name="TextBox 77"/>
            <p:cNvSpPr txBox="1"/>
            <p:nvPr/>
          </p:nvSpPr>
          <p:spPr>
            <a:xfrm>
              <a:off x="9284018" y="5762149"/>
              <a:ext cx="473321"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21 字重</a:t>
              </a:r>
            </a:p>
          </p:txBody>
        </p:sp>
        <p:sp>
          <p:nvSpPr>
            <p:cNvPr id="78" name="TextBox 78"/>
            <p:cNvSpPr txBox="1"/>
            <p:nvPr/>
          </p:nvSpPr>
          <p:spPr>
            <a:xfrm>
              <a:off x="9284018" y="5952649"/>
              <a:ext cx="1021556"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首次坐标系统化</a:t>
              </a:r>
            </a:p>
          </p:txBody>
        </p:sp>
      </p:grpSp>
      <p:sp>
        <p:nvSpPr>
          <p:cNvPr id="80" name="TextBox 80"/>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05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300"/>
                                        <p:tgtEl>
                                          <p:spTgt spid="25"/>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300"/>
                                        <p:tgtEl>
                                          <p:spTgt spid="34"/>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300"/>
                                        <p:tgtEl>
                                          <p:spTgt spid="43"/>
                                        </p:tgtEl>
                                      </p:cBhvr>
                                    </p:animEffect>
                                  </p:childTnLst>
                                </p:cTn>
                              </p:par>
                            </p:childTnLst>
                          </p:cTn>
                        </p:par>
                        <p:par>
                          <p:cTn id="20" fill="hold">
                            <p:stCondLst>
                              <p:cond delay="16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300"/>
                                        <p:tgtEl>
                                          <p:spTgt spid="52"/>
                                        </p:tgtEl>
                                      </p:cBhvr>
                                    </p:animEffect>
                                  </p:childTnLst>
                                </p:cTn>
                              </p:par>
                            </p:childTnLst>
                          </p:cTn>
                        </p:par>
                        <p:par>
                          <p:cTn id="24" fill="hold">
                            <p:stCondLst>
                              <p:cond delay="21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par>
                          <p:cTn id="28" fill="hold">
                            <p:stCondLst>
                              <p:cond delay="2700"/>
                            </p:stCondLst>
                            <p:childTnLst>
                              <p:par>
                                <p:cTn id="29" presetID="10" presetClass="entr" presetSubtype="0"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300"/>
                                        <p:tgtEl>
                                          <p:spTgt spid="70"/>
                                        </p:tgtEl>
                                      </p:cBhvr>
                                    </p:animEffect>
                                  </p:childTnLst>
                                </p:cTn>
                              </p:par>
                            </p:childTnLst>
                          </p:cTn>
                        </p:par>
                        <p:par>
                          <p:cTn id="32" fill="hold">
                            <p:stCondLst>
                              <p:cond delay="3100"/>
                            </p:stCondLst>
                            <p:childTnLst>
                              <p:par>
                                <p:cTn id="33" presetID="10" presetClass="entr" presetSubtype="0"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3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34" grpId="0"/>
      <p:bldP spid="43" grpId="0"/>
      <p:bldP spid="52" grpId="0"/>
      <p:bldP spid="61" grpId="0"/>
      <p:bldP spid="70" grpId="0"/>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4385500" cy="1165384"/>
            <a:chOff x="579120" y="482441"/>
            <a:chExt cx="4385500"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06</a:t>
              </a:r>
            </a:p>
          </p:txBody>
        </p:sp>
        <p:sp>
          <p:nvSpPr>
            <p:cNvPr id="4" name="TextBox 4"/>
            <p:cNvSpPr txBox="1"/>
            <p:nvPr/>
          </p:nvSpPr>
          <p:spPr>
            <a:xfrm>
              <a:off x="579120" y="883920"/>
              <a:ext cx="4385500"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Josef Müller-Brockmann</a:t>
              </a:r>
            </a:p>
          </p:txBody>
        </p:sp>
        <p:sp>
          <p:nvSpPr>
            <p:cNvPr id="5" name="TextBox 5"/>
            <p:cNvSpPr txBox="1"/>
            <p:nvPr/>
          </p:nvSpPr>
          <p:spPr>
            <a:xfrm>
              <a:off x="596265" y="1296352"/>
              <a:ext cx="3216402"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A LIFE IN GRID · 1914 — 1996 · SEVEN MOMENTS</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7" name="Group 17"/>
          <p:cNvGrpSpPr/>
          <p:nvPr/>
        </p:nvGrpSpPr>
        <p:grpSpPr>
          <a:xfrm>
            <a:off x="521970" y="1922145"/>
            <a:ext cx="2132805" cy="3314224"/>
            <a:chOff x="521970" y="1922145"/>
            <a:chExt cx="2132805" cy="3314224"/>
          </a:xfrm>
        </p:grpSpPr>
        <p:sp>
          <p:nvSpPr>
            <p:cNvPr id="8" name="TextBox 8"/>
            <p:cNvSpPr txBox="1"/>
            <p:nvPr/>
          </p:nvSpPr>
          <p:spPr>
            <a:xfrm>
              <a:off x="521970" y="1922145"/>
              <a:ext cx="2132805" cy="1402080"/>
            </a:xfrm>
            <a:prstGeom prst="rect">
              <a:avLst/>
            </a:prstGeom>
            <a:noFill/>
            <a:ln>
              <a:noFill/>
            </a:ln>
          </p:spPr>
          <p:txBody>
            <a:bodyPr wrap="none" lIns="0" tIns="0" rIns="0" bIns="0" anchor="t" anchorCtr="0">
              <a:spAutoFit/>
            </a:bodyPr>
            <a:lstStyle/>
            <a:p>
              <a:pPr algn="l"/>
              <a:r>
                <a:rPr lang="zh-CN" sz="6900" b="1" dirty="0">
                  <a:solidFill>
                    <a:srgbClr val="1A1A1A"/>
                  </a:solidFill>
                  <a:latin typeface="Arial Black"/>
                  <a:ea typeface="Microsoft YaHei"/>
                  <a:cs typeface="Arial Black"/>
                </a:rPr>
                <a:t>JMB</a:t>
              </a:r>
            </a:p>
          </p:txBody>
        </p:sp>
        <p:sp>
          <p:nvSpPr>
            <p:cNvPr id="9" name="TextBox 9"/>
            <p:cNvSpPr txBox="1"/>
            <p:nvPr/>
          </p:nvSpPr>
          <p:spPr>
            <a:xfrm>
              <a:off x="599122" y="2997041"/>
              <a:ext cx="1545169"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JOSEF MÜLLER-BROCKMANN</a:t>
              </a:r>
            </a:p>
          </p:txBody>
        </p:sp>
        <p:sp>
          <p:nvSpPr>
            <p:cNvPr id="10" name="Line 10"/>
            <p:cNvSpPr/>
            <p:nvPr/>
          </p:nvSpPr>
          <p:spPr>
            <a:xfrm>
              <a:off x="609600" y="3295650"/>
              <a:ext cx="1485900" cy="9525"/>
            </a:xfrm>
            <a:custGeom>
              <a:avLst/>
              <a:gdLst/>
              <a:ahLst/>
              <a:cxnLst/>
              <a:rect l="l" t="t" r="r" b="b"/>
              <a:pathLst>
                <a:path w="1485900" h="9525">
                  <a:moveTo>
                    <a:pt x="0" y="0"/>
                  </a:moveTo>
                  <a:lnTo>
                    <a:pt x="1485900" y="0"/>
                  </a:lnTo>
                </a:path>
              </a:pathLst>
            </a:custGeom>
            <a:noFill/>
            <a:ln w="9525">
              <a:solidFill>
                <a:srgbClr val="1A1A1A"/>
              </a:solidFill>
            </a:ln>
          </p:spPr>
        </p:sp>
        <p:sp>
          <p:nvSpPr>
            <p:cNvPr id="11" name="TextBox 11"/>
            <p:cNvSpPr txBox="1"/>
            <p:nvPr/>
          </p:nvSpPr>
          <p:spPr>
            <a:xfrm>
              <a:off x="596265" y="3487102"/>
              <a:ext cx="1736550"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瑞士平面设计师 · 教育家</a:t>
              </a:r>
            </a:p>
          </p:txBody>
        </p:sp>
        <p:sp>
          <p:nvSpPr>
            <p:cNvPr id="12" name="TextBox 12"/>
            <p:cNvSpPr txBox="1"/>
            <p:nvPr/>
          </p:nvSpPr>
          <p:spPr>
            <a:xfrm>
              <a:off x="596265" y="3696652"/>
              <a:ext cx="946785"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国际主义风格</a:t>
              </a:r>
            </a:p>
          </p:txBody>
        </p:sp>
        <p:sp>
          <p:nvSpPr>
            <p:cNvPr id="13" name="TextBox 13"/>
            <p:cNvSpPr txBox="1"/>
            <p:nvPr/>
          </p:nvSpPr>
          <p:spPr>
            <a:xfrm>
              <a:off x="596265" y="3906202"/>
              <a:ext cx="2020252"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最有代表性的实践者与理论家</a:t>
              </a:r>
            </a:p>
          </p:txBody>
        </p:sp>
        <p:sp>
          <p:nvSpPr>
            <p:cNvPr id="14" name="TextBox 14"/>
            <p:cNvSpPr txBox="1"/>
            <p:nvPr/>
          </p:nvSpPr>
          <p:spPr>
            <a:xfrm>
              <a:off x="597218" y="4657249"/>
              <a:ext cx="109275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生于 Rapperswil</a:t>
              </a:r>
            </a:p>
          </p:txBody>
        </p:sp>
        <p:sp>
          <p:nvSpPr>
            <p:cNvPr id="15" name="TextBox 15"/>
            <p:cNvSpPr txBox="1"/>
            <p:nvPr/>
          </p:nvSpPr>
          <p:spPr>
            <a:xfrm>
              <a:off x="597218" y="4847749"/>
              <a:ext cx="1569791"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逝于 Unterengstringen</a:t>
              </a:r>
            </a:p>
          </p:txBody>
        </p:sp>
        <p:sp>
          <p:nvSpPr>
            <p:cNvPr id="16" name="TextBox 16"/>
            <p:cNvSpPr txBox="1"/>
            <p:nvPr/>
          </p:nvSpPr>
          <p:spPr>
            <a:xfrm>
              <a:off x="597218" y="5038249"/>
              <a:ext cx="69403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享年 82 岁</a:t>
              </a:r>
            </a:p>
          </p:txBody>
        </p:sp>
      </p:grpSp>
      <p:grpSp>
        <p:nvGrpSpPr>
          <p:cNvPr id="19" name="Group 19"/>
          <p:cNvGrpSpPr/>
          <p:nvPr/>
        </p:nvGrpSpPr>
        <p:grpSpPr>
          <a:xfrm>
            <a:off x="4572000" y="1905000"/>
            <a:ext cx="9525" cy="4191000"/>
            <a:chOff x="4572000" y="1905000"/>
            <a:chExt cx="9525" cy="4191000"/>
          </a:xfrm>
        </p:grpSpPr>
        <p:sp>
          <p:nvSpPr>
            <p:cNvPr id="18" name="Line 18"/>
            <p:cNvSpPr/>
            <p:nvPr/>
          </p:nvSpPr>
          <p:spPr>
            <a:xfrm>
              <a:off x="4572000" y="1905000"/>
              <a:ext cx="9525" cy="4191000"/>
            </a:xfrm>
            <a:custGeom>
              <a:avLst/>
              <a:gdLst/>
              <a:ahLst/>
              <a:cxnLst/>
              <a:rect l="l" t="t" r="r" b="b"/>
              <a:pathLst>
                <a:path w="9525" h="4191000">
                  <a:moveTo>
                    <a:pt x="0" y="0"/>
                  </a:moveTo>
                  <a:lnTo>
                    <a:pt x="0" y="4191000"/>
                  </a:lnTo>
                </a:path>
              </a:pathLst>
            </a:custGeom>
            <a:noFill/>
            <a:ln w="19050">
              <a:solidFill>
                <a:srgbClr val="1A1A1A"/>
              </a:solidFill>
            </a:ln>
          </p:spPr>
        </p:sp>
      </p:grpSp>
      <p:grpSp>
        <p:nvGrpSpPr>
          <p:cNvPr id="24" name="Group 24"/>
          <p:cNvGrpSpPr/>
          <p:nvPr/>
        </p:nvGrpSpPr>
        <p:grpSpPr>
          <a:xfrm>
            <a:off x="3767671" y="1946910"/>
            <a:ext cx="3651400" cy="431959"/>
            <a:chOff x="3767671" y="1946910"/>
            <a:chExt cx="3651400" cy="431959"/>
          </a:xfrm>
        </p:grpSpPr>
        <p:sp>
          <p:nvSpPr>
            <p:cNvPr id="20" name="Ellipse 20"/>
            <p:cNvSpPr/>
            <p:nvPr/>
          </p:nvSpPr>
          <p:spPr>
            <a:xfrm>
              <a:off x="4514850" y="2000250"/>
              <a:ext cx="114300" cy="114300"/>
            </a:xfrm>
            <a:prstGeom prst="ellipse">
              <a:avLst/>
            </a:prstGeom>
            <a:solidFill>
              <a:srgbClr val="1A1A1A"/>
            </a:solidFill>
            <a:ln>
              <a:noFill/>
            </a:ln>
          </p:spPr>
        </p:sp>
        <p:sp>
          <p:nvSpPr>
            <p:cNvPr id="21" name="TextBox 21"/>
            <p:cNvSpPr txBox="1"/>
            <p:nvPr/>
          </p:nvSpPr>
          <p:spPr>
            <a:xfrm>
              <a:off x="3767671" y="1985010"/>
              <a:ext cx="343319" cy="243840"/>
            </a:xfrm>
            <a:prstGeom prst="rect">
              <a:avLst/>
            </a:prstGeom>
            <a:noFill/>
            <a:ln>
              <a:noFill/>
            </a:ln>
          </p:spPr>
          <p:txBody>
            <a:bodyPr wrap="none" lIns="0" tIns="0" rIns="0" bIns="0" anchor="t" anchorCtr="0">
              <a:spAutoFit/>
            </a:bodyPr>
            <a:lstStyle/>
            <a:p>
              <a:pPr algn="r"/>
              <a:r>
                <a:rPr lang="zh-CN" sz="1200" b="1" dirty="0">
                  <a:solidFill>
                    <a:srgbClr val="1A1A1A"/>
                  </a:solidFill>
                  <a:latin typeface="Arial Black"/>
                  <a:ea typeface="Microsoft YaHei"/>
                  <a:cs typeface="Arial Black"/>
                </a:rPr>
                <a:t>1914</a:t>
              </a:r>
            </a:p>
          </p:txBody>
        </p:sp>
        <p:sp>
          <p:nvSpPr>
            <p:cNvPr id="22" name="TextBox 22"/>
            <p:cNvSpPr txBox="1"/>
            <p:nvPr/>
          </p:nvSpPr>
          <p:spPr>
            <a:xfrm>
              <a:off x="4842510" y="1946910"/>
              <a:ext cx="1686687" cy="243840"/>
            </a:xfrm>
            <a:prstGeom prst="rect">
              <a:avLst/>
            </a:prstGeom>
            <a:noFill/>
            <a:ln>
              <a:noFill/>
            </a:ln>
          </p:spPr>
          <p:txBody>
            <a:bodyPr wrap="none" lIns="0" tIns="0" rIns="0" bIns="0" anchor="t" anchorCtr="0">
              <a:spAutoFit/>
            </a:bodyPr>
            <a:lstStyle/>
            <a:p>
              <a:pPr algn="l"/>
              <a:r>
                <a:rPr lang="zh-CN" sz="1200" b="1" dirty="0">
                  <a:solidFill>
                    <a:srgbClr val="1A1A1A"/>
                  </a:solidFill>
                  <a:latin typeface="Arial Black"/>
                  <a:ea typeface="Microsoft YaHei"/>
                  <a:cs typeface="Arial Black"/>
                </a:rPr>
                <a:t>生于瑞士拉珀斯维尔</a:t>
              </a:r>
            </a:p>
          </p:txBody>
        </p:sp>
        <p:sp>
          <p:nvSpPr>
            <p:cNvPr id="23" name="TextBox 23"/>
            <p:cNvSpPr txBox="1"/>
            <p:nvPr/>
          </p:nvSpPr>
          <p:spPr>
            <a:xfrm>
              <a:off x="4845368" y="2180749"/>
              <a:ext cx="257370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距苏黎世 40 公里的小镇 · St. Gallen 州</a:t>
              </a:r>
            </a:p>
          </p:txBody>
        </p:sp>
      </p:grpSp>
      <p:grpSp>
        <p:nvGrpSpPr>
          <p:cNvPr id="29" name="Group 29"/>
          <p:cNvGrpSpPr/>
          <p:nvPr/>
        </p:nvGrpSpPr>
        <p:grpSpPr>
          <a:xfrm>
            <a:off x="3721665" y="2613660"/>
            <a:ext cx="3932364" cy="431959"/>
            <a:chOff x="3721665" y="2613660"/>
            <a:chExt cx="3932364" cy="431959"/>
          </a:xfrm>
        </p:grpSpPr>
        <p:sp>
          <p:nvSpPr>
            <p:cNvPr id="25" name="Ellipse 25"/>
            <p:cNvSpPr/>
            <p:nvPr/>
          </p:nvSpPr>
          <p:spPr>
            <a:xfrm>
              <a:off x="4514850" y="2667000"/>
              <a:ext cx="114300" cy="114300"/>
            </a:xfrm>
            <a:prstGeom prst="ellipse">
              <a:avLst/>
            </a:prstGeom>
            <a:solidFill>
              <a:srgbClr val="1A1A1A"/>
            </a:solidFill>
            <a:ln>
              <a:noFill/>
            </a:ln>
          </p:spPr>
        </p:sp>
        <p:sp>
          <p:nvSpPr>
            <p:cNvPr id="26" name="TextBox 26"/>
            <p:cNvSpPr txBox="1"/>
            <p:nvPr/>
          </p:nvSpPr>
          <p:spPr>
            <a:xfrm>
              <a:off x="3721665" y="2651760"/>
              <a:ext cx="389325" cy="243840"/>
            </a:xfrm>
            <a:prstGeom prst="rect">
              <a:avLst/>
            </a:prstGeom>
            <a:noFill/>
            <a:ln>
              <a:noFill/>
            </a:ln>
          </p:spPr>
          <p:txBody>
            <a:bodyPr wrap="none" lIns="0" tIns="0" rIns="0" bIns="0" anchor="t" anchorCtr="0">
              <a:spAutoFit/>
            </a:bodyPr>
            <a:lstStyle/>
            <a:p>
              <a:pPr algn="r"/>
              <a:r>
                <a:rPr lang="zh-CN" sz="1200" b="1" dirty="0">
                  <a:solidFill>
                    <a:srgbClr val="1A1A1A"/>
                  </a:solidFill>
                  <a:latin typeface="Arial Black"/>
                  <a:ea typeface="Microsoft YaHei"/>
                  <a:cs typeface="Arial Black"/>
                </a:rPr>
                <a:t>1936</a:t>
              </a:r>
            </a:p>
          </p:txBody>
        </p:sp>
        <p:sp>
          <p:nvSpPr>
            <p:cNvPr id="27" name="TextBox 27"/>
            <p:cNvSpPr txBox="1"/>
            <p:nvPr/>
          </p:nvSpPr>
          <p:spPr>
            <a:xfrm>
              <a:off x="4842510" y="2613660"/>
              <a:ext cx="2054733" cy="243840"/>
            </a:xfrm>
            <a:prstGeom prst="rect">
              <a:avLst/>
            </a:prstGeom>
            <a:noFill/>
            <a:ln>
              <a:noFill/>
            </a:ln>
          </p:spPr>
          <p:txBody>
            <a:bodyPr wrap="none" lIns="0" tIns="0" rIns="0" bIns="0" anchor="t" anchorCtr="0">
              <a:spAutoFit/>
            </a:bodyPr>
            <a:lstStyle/>
            <a:p>
              <a:pPr algn="l"/>
              <a:r>
                <a:rPr lang="zh-CN" sz="1200" b="1" dirty="0">
                  <a:solidFill>
                    <a:srgbClr val="1A1A1A"/>
                  </a:solidFill>
                  <a:latin typeface="Arial Black"/>
                  <a:ea typeface="Microsoft YaHei"/>
                  <a:cs typeface="Arial Black"/>
                </a:rPr>
                <a:t>在苏黎世开设独立工作室</a:t>
              </a:r>
            </a:p>
          </p:txBody>
        </p:sp>
        <p:sp>
          <p:nvSpPr>
            <p:cNvPr id="28" name="TextBox 28"/>
            <p:cNvSpPr txBox="1"/>
            <p:nvPr/>
          </p:nvSpPr>
          <p:spPr>
            <a:xfrm>
              <a:off x="4845368" y="2847499"/>
              <a:ext cx="2808661"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22 岁起步 · 涉足平面、展览、摄影三个方向</a:t>
              </a:r>
            </a:p>
          </p:txBody>
        </p:sp>
      </p:grpSp>
      <p:grpSp>
        <p:nvGrpSpPr>
          <p:cNvPr id="34" name="Group 34"/>
          <p:cNvGrpSpPr/>
          <p:nvPr/>
        </p:nvGrpSpPr>
        <p:grpSpPr>
          <a:xfrm>
            <a:off x="3721665" y="3280410"/>
            <a:ext cx="4736917" cy="431959"/>
            <a:chOff x="3721665" y="3280410"/>
            <a:chExt cx="4736917" cy="431959"/>
          </a:xfrm>
        </p:grpSpPr>
        <p:sp>
          <p:nvSpPr>
            <p:cNvPr id="30" name="Ellipse 30"/>
            <p:cNvSpPr/>
            <p:nvPr/>
          </p:nvSpPr>
          <p:spPr>
            <a:xfrm>
              <a:off x="4476750" y="3295650"/>
              <a:ext cx="190500" cy="190500"/>
            </a:xfrm>
            <a:prstGeom prst="ellipse">
              <a:avLst/>
            </a:prstGeom>
            <a:solidFill>
              <a:srgbClr val="D9251D"/>
            </a:solidFill>
            <a:ln>
              <a:noFill/>
            </a:ln>
          </p:spPr>
        </p:sp>
        <p:sp>
          <p:nvSpPr>
            <p:cNvPr id="31" name="TextBox 31"/>
            <p:cNvSpPr txBox="1"/>
            <p:nvPr/>
          </p:nvSpPr>
          <p:spPr>
            <a:xfrm>
              <a:off x="3721665" y="3318510"/>
              <a:ext cx="389325" cy="243840"/>
            </a:xfrm>
            <a:prstGeom prst="rect">
              <a:avLst/>
            </a:prstGeom>
            <a:noFill/>
            <a:ln>
              <a:noFill/>
            </a:ln>
          </p:spPr>
          <p:txBody>
            <a:bodyPr wrap="none" lIns="0" tIns="0" rIns="0" bIns="0" anchor="t" anchorCtr="0">
              <a:spAutoFit/>
            </a:bodyPr>
            <a:lstStyle/>
            <a:p>
              <a:pPr algn="r"/>
              <a:r>
                <a:rPr lang="zh-CN" sz="1200" b="1" dirty="0">
                  <a:solidFill>
                    <a:srgbClr val="D9251D"/>
                  </a:solidFill>
                  <a:latin typeface="Arial Black"/>
                  <a:ea typeface="Microsoft YaHei"/>
                  <a:cs typeface="Arial Black"/>
                </a:rPr>
                <a:t>1950</a:t>
              </a:r>
            </a:p>
          </p:txBody>
        </p:sp>
        <p:sp>
          <p:nvSpPr>
            <p:cNvPr id="32" name="TextBox 32"/>
            <p:cNvSpPr txBox="1"/>
            <p:nvPr/>
          </p:nvSpPr>
          <p:spPr>
            <a:xfrm>
              <a:off x="4842510" y="3280410"/>
              <a:ext cx="2459584" cy="243840"/>
            </a:xfrm>
            <a:prstGeom prst="rect">
              <a:avLst/>
            </a:prstGeom>
            <a:noFill/>
            <a:ln>
              <a:noFill/>
            </a:ln>
          </p:spPr>
          <p:txBody>
            <a:bodyPr wrap="none" lIns="0" tIns="0" rIns="0" bIns="0" anchor="t" anchorCtr="0">
              <a:spAutoFit/>
            </a:bodyPr>
            <a:lstStyle/>
            <a:p>
              <a:pPr algn="l"/>
              <a:r>
                <a:rPr lang="zh-CN" sz="1200" b="1" dirty="0">
                  <a:solidFill>
                    <a:srgbClr val="D9251D"/>
                  </a:solidFill>
                  <a:latin typeface="Arial Black"/>
                  <a:ea typeface="Microsoft YaHei"/>
                  <a:cs typeface="Arial Black"/>
                </a:rPr>
                <a:t>Tonhalle 音乐会海报系列开启</a:t>
              </a:r>
            </a:p>
          </p:txBody>
        </p:sp>
        <p:sp>
          <p:nvSpPr>
            <p:cNvPr id="33" name="TextBox 33"/>
            <p:cNvSpPr txBox="1"/>
            <p:nvPr/>
          </p:nvSpPr>
          <p:spPr>
            <a:xfrm>
              <a:off x="4845368" y="3514249"/>
              <a:ext cx="3613214"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"Musica Viva" · 用圆 · 弧 · 线 · 矩形抽象表达音乐结构</a:t>
              </a:r>
            </a:p>
          </p:txBody>
        </p:sp>
      </p:grpSp>
      <p:grpSp>
        <p:nvGrpSpPr>
          <p:cNvPr id="39" name="Group 39"/>
          <p:cNvGrpSpPr/>
          <p:nvPr/>
        </p:nvGrpSpPr>
        <p:grpSpPr>
          <a:xfrm>
            <a:off x="3721665" y="3947160"/>
            <a:ext cx="3711645" cy="431959"/>
            <a:chOff x="3721665" y="3947160"/>
            <a:chExt cx="3711645" cy="431959"/>
          </a:xfrm>
        </p:grpSpPr>
        <p:sp>
          <p:nvSpPr>
            <p:cNvPr id="35" name="Ellipse 35"/>
            <p:cNvSpPr/>
            <p:nvPr/>
          </p:nvSpPr>
          <p:spPr>
            <a:xfrm>
              <a:off x="4514850" y="4000500"/>
              <a:ext cx="114300" cy="114300"/>
            </a:xfrm>
            <a:prstGeom prst="ellipse">
              <a:avLst/>
            </a:prstGeom>
            <a:solidFill>
              <a:srgbClr val="1A1A1A"/>
            </a:solidFill>
            <a:ln>
              <a:noFill/>
            </a:ln>
          </p:spPr>
        </p:sp>
        <p:sp>
          <p:nvSpPr>
            <p:cNvPr id="36" name="TextBox 36"/>
            <p:cNvSpPr txBox="1"/>
            <p:nvPr/>
          </p:nvSpPr>
          <p:spPr>
            <a:xfrm>
              <a:off x="3721665" y="3985260"/>
              <a:ext cx="389325" cy="243840"/>
            </a:xfrm>
            <a:prstGeom prst="rect">
              <a:avLst/>
            </a:prstGeom>
            <a:noFill/>
            <a:ln>
              <a:noFill/>
            </a:ln>
          </p:spPr>
          <p:txBody>
            <a:bodyPr wrap="none" lIns="0" tIns="0" rIns="0" bIns="0" anchor="t" anchorCtr="0">
              <a:spAutoFit/>
            </a:bodyPr>
            <a:lstStyle/>
            <a:p>
              <a:pPr algn="r"/>
              <a:r>
                <a:rPr lang="zh-CN" sz="1200" b="1" dirty="0">
                  <a:solidFill>
                    <a:srgbClr val="1A1A1A"/>
                  </a:solidFill>
                  <a:latin typeface="Arial Black"/>
                  <a:ea typeface="Microsoft YaHei"/>
                  <a:cs typeface="Arial Black"/>
                </a:rPr>
                <a:t>1957</a:t>
              </a:r>
            </a:p>
          </p:txBody>
        </p:sp>
        <p:sp>
          <p:nvSpPr>
            <p:cNvPr id="37" name="TextBox 37"/>
            <p:cNvSpPr txBox="1"/>
            <p:nvPr/>
          </p:nvSpPr>
          <p:spPr>
            <a:xfrm>
              <a:off x="4842510" y="3947160"/>
              <a:ext cx="2238756" cy="243840"/>
            </a:xfrm>
            <a:prstGeom prst="rect">
              <a:avLst/>
            </a:prstGeom>
            <a:noFill/>
            <a:ln>
              <a:noFill/>
            </a:ln>
          </p:spPr>
          <p:txBody>
            <a:bodyPr wrap="none" lIns="0" tIns="0" rIns="0" bIns="0" anchor="t" anchorCtr="0">
              <a:spAutoFit/>
            </a:bodyPr>
            <a:lstStyle/>
            <a:p>
              <a:pPr algn="l"/>
              <a:r>
                <a:rPr lang="zh-CN" sz="1200" b="1" dirty="0">
                  <a:solidFill>
                    <a:srgbClr val="1A1A1A"/>
                  </a:solidFill>
                  <a:latin typeface="Arial Black"/>
                  <a:ea typeface="Microsoft YaHei"/>
                  <a:cs typeface="Arial Black"/>
                </a:rPr>
                <a:t>任苏黎世应用艺术学院教授</a:t>
              </a:r>
            </a:p>
          </p:txBody>
        </p:sp>
        <p:sp>
          <p:nvSpPr>
            <p:cNvPr id="38" name="TextBox 38"/>
            <p:cNvSpPr txBox="1"/>
            <p:nvPr/>
          </p:nvSpPr>
          <p:spPr>
            <a:xfrm>
              <a:off x="4845368" y="4180999"/>
              <a:ext cx="258794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把瑞士理性带入下一代设计师的教学体系</a:t>
              </a:r>
            </a:p>
          </p:txBody>
        </p:sp>
      </p:grpSp>
      <p:grpSp>
        <p:nvGrpSpPr>
          <p:cNvPr id="44" name="Group 44"/>
          <p:cNvGrpSpPr/>
          <p:nvPr/>
        </p:nvGrpSpPr>
        <p:grpSpPr>
          <a:xfrm>
            <a:off x="3721665" y="4613910"/>
            <a:ext cx="4302600" cy="431959"/>
            <a:chOff x="3721665" y="4613910"/>
            <a:chExt cx="4302600" cy="431959"/>
          </a:xfrm>
        </p:grpSpPr>
        <p:sp>
          <p:nvSpPr>
            <p:cNvPr id="40" name="Ellipse 40"/>
            <p:cNvSpPr/>
            <p:nvPr/>
          </p:nvSpPr>
          <p:spPr>
            <a:xfrm>
              <a:off x="4514850" y="4667250"/>
              <a:ext cx="114300" cy="114300"/>
            </a:xfrm>
            <a:prstGeom prst="ellipse">
              <a:avLst/>
            </a:prstGeom>
            <a:solidFill>
              <a:srgbClr val="1A1A1A"/>
            </a:solidFill>
            <a:ln>
              <a:noFill/>
            </a:ln>
          </p:spPr>
        </p:sp>
        <p:sp>
          <p:nvSpPr>
            <p:cNvPr id="41" name="TextBox 41"/>
            <p:cNvSpPr txBox="1"/>
            <p:nvPr/>
          </p:nvSpPr>
          <p:spPr>
            <a:xfrm>
              <a:off x="3721665" y="4652010"/>
              <a:ext cx="389325" cy="243840"/>
            </a:xfrm>
            <a:prstGeom prst="rect">
              <a:avLst/>
            </a:prstGeom>
            <a:noFill/>
            <a:ln>
              <a:noFill/>
            </a:ln>
          </p:spPr>
          <p:txBody>
            <a:bodyPr wrap="none" lIns="0" tIns="0" rIns="0" bIns="0" anchor="t" anchorCtr="0">
              <a:spAutoFit/>
            </a:bodyPr>
            <a:lstStyle/>
            <a:p>
              <a:pPr algn="r"/>
              <a:r>
                <a:rPr lang="zh-CN" sz="1200" b="1" dirty="0">
                  <a:solidFill>
                    <a:srgbClr val="1A1A1A"/>
                  </a:solidFill>
                  <a:latin typeface="Arial Black"/>
                  <a:ea typeface="Microsoft YaHei"/>
                  <a:cs typeface="Arial Black"/>
                </a:rPr>
                <a:t>1958</a:t>
              </a:r>
            </a:p>
          </p:txBody>
        </p:sp>
        <p:sp>
          <p:nvSpPr>
            <p:cNvPr id="42" name="TextBox 42"/>
            <p:cNvSpPr txBox="1"/>
            <p:nvPr/>
          </p:nvSpPr>
          <p:spPr>
            <a:xfrm>
              <a:off x="4842510" y="4613910"/>
              <a:ext cx="2155946" cy="243840"/>
            </a:xfrm>
            <a:prstGeom prst="rect">
              <a:avLst/>
            </a:prstGeom>
            <a:noFill/>
            <a:ln>
              <a:noFill/>
            </a:ln>
          </p:spPr>
          <p:txBody>
            <a:bodyPr wrap="none" lIns="0" tIns="0" rIns="0" bIns="0" anchor="t" anchorCtr="0">
              <a:spAutoFit/>
            </a:bodyPr>
            <a:lstStyle/>
            <a:p>
              <a:pPr algn="l"/>
              <a:r>
                <a:rPr lang="zh-CN" sz="1200" b="1" dirty="0">
                  <a:solidFill>
                    <a:srgbClr val="1A1A1A"/>
                  </a:solidFill>
                  <a:latin typeface="Arial Black"/>
                  <a:ea typeface="Microsoft YaHei"/>
                  <a:cs typeface="Arial Black"/>
                </a:rPr>
                <a:t>创办《Neue Grafik》期刊</a:t>
              </a:r>
            </a:p>
          </p:txBody>
        </p:sp>
        <p:sp>
          <p:nvSpPr>
            <p:cNvPr id="43" name="TextBox 43"/>
            <p:cNvSpPr txBox="1"/>
            <p:nvPr/>
          </p:nvSpPr>
          <p:spPr>
            <a:xfrm>
              <a:off x="4845368" y="4847749"/>
              <a:ext cx="317889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三语并行 · 把瑞士理念输出到国际平面设计共同体</a:t>
              </a:r>
            </a:p>
          </p:txBody>
        </p:sp>
      </p:grpSp>
      <p:grpSp>
        <p:nvGrpSpPr>
          <p:cNvPr id="49" name="Group 49"/>
          <p:cNvGrpSpPr/>
          <p:nvPr/>
        </p:nvGrpSpPr>
        <p:grpSpPr>
          <a:xfrm>
            <a:off x="3767671" y="5280660"/>
            <a:ext cx="4546549" cy="431959"/>
            <a:chOff x="3767671" y="5280660"/>
            <a:chExt cx="4546549" cy="431959"/>
          </a:xfrm>
        </p:grpSpPr>
        <p:sp>
          <p:nvSpPr>
            <p:cNvPr id="45" name="Ellipse 45"/>
            <p:cNvSpPr/>
            <p:nvPr/>
          </p:nvSpPr>
          <p:spPr>
            <a:xfrm>
              <a:off x="4476750" y="5295900"/>
              <a:ext cx="190500" cy="190500"/>
            </a:xfrm>
            <a:prstGeom prst="ellipse">
              <a:avLst/>
            </a:prstGeom>
            <a:solidFill>
              <a:srgbClr val="D9251D"/>
            </a:solidFill>
            <a:ln>
              <a:noFill/>
            </a:ln>
          </p:spPr>
        </p:sp>
        <p:sp>
          <p:nvSpPr>
            <p:cNvPr id="46" name="TextBox 46"/>
            <p:cNvSpPr txBox="1"/>
            <p:nvPr/>
          </p:nvSpPr>
          <p:spPr>
            <a:xfrm>
              <a:off x="3767671" y="5318760"/>
              <a:ext cx="343319" cy="243840"/>
            </a:xfrm>
            <a:prstGeom prst="rect">
              <a:avLst/>
            </a:prstGeom>
            <a:noFill/>
            <a:ln>
              <a:noFill/>
            </a:ln>
          </p:spPr>
          <p:txBody>
            <a:bodyPr wrap="none" lIns="0" tIns="0" rIns="0" bIns="0" anchor="t" anchorCtr="0">
              <a:spAutoFit/>
            </a:bodyPr>
            <a:lstStyle/>
            <a:p>
              <a:pPr algn="r"/>
              <a:r>
                <a:rPr lang="zh-CN" sz="1200" b="1" dirty="0">
                  <a:solidFill>
                    <a:srgbClr val="D9251D"/>
                  </a:solidFill>
                  <a:latin typeface="Arial Black"/>
                  <a:ea typeface="Microsoft YaHei"/>
                  <a:cs typeface="Arial Black"/>
                </a:rPr>
                <a:t>1981</a:t>
              </a:r>
            </a:p>
          </p:txBody>
        </p:sp>
        <p:sp>
          <p:nvSpPr>
            <p:cNvPr id="47" name="TextBox 47"/>
            <p:cNvSpPr txBox="1"/>
            <p:nvPr/>
          </p:nvSpPr>
          <p:spPr>
            <a:xfrm>
              <a:off x="4842510" y="5280660"/>
              <a:ext cx="3471710" cy="243840"/>
            </a:xfrm>
            <a:prstGeom prst="rect">
              <a:avLst/>
            </a:prstGeom>
            <a:noFill/>
            <a:ln>
              <a:noFill/>
            </a:ln>
          </p:spPr>
          <p:txBody>
            <a:bodyPr wrap="none" lIns="0" tIns="0" rIns="0" bIns="0" anchor="t" anchorCtr="0">
              <a:spAutoFit/>
            </a:bodyPr>
            <a:lstStyle/>
            <a:p>
              <a:pPr algn="l"/>
              <a:r>
                <a:rPr lang="zh-CN" sz="1200" b="1" dirty="0">
                  <a:solidFill>
                    <a:srgbClr val="D9251D"/>
                  </a:solidFill>
                  <a:latin typeface="Arial Black"/>
                  <a:ea typeface="Microsoft YaHei"/>
                  <a:cs typeface="Arial Black"/>
                </a:rPr>
                <a:t>出版《Grid Systems in Graphic Design》</a:t>
              </a:r>
            </a:p>
          </p:txBody>
        </p:sp>
        <p:sp>
          <p:nvSpPr>
            <p:cNvPr id="48" name="TextBox 48"/>
            <p:cNvSpPr txBox="1"/>
            <p:nvPr/>
          </p:nvSpPr>
          <p:spPr>
            <a:xfrm>
              <a:off x="4845368" y="5514499"/>
              <a:ext cx="3321296"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至今仍是设计教育最权威的网格手册 · 是本讲的底本</a:t>
              </a:r>
            </a:p>
          </p:txBody>
        </p:sp>
      </p:grpSp>
      <p:grpSp>
        <p:nvGrpSpPr>
          <p:cNvPr id="54" name="Group 54"/>
          <p:cNvGrpSpPr/>
          <p:nvPr/>
        </p:nvGrpSpPr>
        <p:grpSpPr>
          <a:xfrm>
            <a:off x="3721665" y="5947410"/>
            <a:ext cx="3647566" cy="431959"/>
            <a:chOff x="3721665" y="5947410"/>
            <a:chExt cx="3647566" cy="431959"/>
          </a:xfrm>
        </p:grpSpPr>
        <p:sp>
          <p:nvSpPr>
            <p:cNvPr id="50" name="Ellipse 50"/>
            <p:cNvSpPr/>
            <p:nvPr/>
          </p:nvSpPr>
          <p:spPr>
            <a:xfrm>
              <a:off x="4514850" y="6000750"/>
              <a:ext cx="114300" cy="114300"/>
            </a:xfrm>
            <a:prstGeom prst="ellipse">
              <a:avLst/>
            </a:prstGeom>
            <a:solidFill>
              <a:srgbClr val="1A1A1A"/>
            </a:solidFill>
            <a:ln>
              <a:noFill/>
            </a:ln>
          </p:spPr>
        </p:sp>
        <p:sp>
          <p:nvSpPr>
            <p:cNvPr id="51" name="TextBox 51"/>
            <p:cNvSpPr txBox="1"/>
            <p:nvPr/>
          </p:nvSpPr>
          <p:spPr>
            <a:xfrm>
              <a:off x="3721665" y="5985510"/>
              <a:ext cx="389325" cy="243840"/>
            </a:xfrm>
            <a:prstGeom prst="rect">
              <a:avLst/>
            </a:prstGeom>
            <a:noFill/>
            <a:ln>
              <a:noFill/>
            </a:ln>
          </p:spPr>
          <p:txBody>
            <a:bodyPr wrap="none" lIns="0" tIns="0" rIns="0" bIns="0" anchor="t" anchorCtr="0">
              <a:spAutoFit/>
            </a:bodyPr>
            <a:lstStyle/>
            <a:p>
              <a:pPr algn="r"/>
              <a:r>
                <a:rPr lang="zh-CN" sz="1200" b="1" dirty="0">
                  <a:solidFill>
                    <a:srgbClr val="1A1A1A"/>
                  </a:solidFill>
                  <a:latin typeface="Arial Black"/>
                  <a:ea typeface="Microsoft YaHei"/>
                  <a:cs typeface="Arial Black"/>
                </a:rPr>
                <a:t>1996</a:t>
              </a:r>
            </a:p>
          </p:txBody>
        </p:sp>
        <p:sp>
          <p:nvSpPr>
            <p:cNvPr id="52" name="TextBox 52"/>
            <p:cNvSpPr txBox="1"/>
            <p:nvPr/>
          </p:nvSpPr>
          <p:spPr>
            <a:xfrm>
              <a:off x="4842510" y="5947410"/>
              <a:ext cx="2266359" cy="243840"/>
            </a:xfrm>
            <a:prstGeom prst="rect">
              <a:avLst/>
            </a:prstGeom>
            <a:noFill/>
            <a:ln>
              <a:noFill/>
            </a:ln>
          </p:spPr>
          <p:txBody>
            <a:bodyPr wrap="none" lIns="0" tIns="0" rIns="0" bIns="0" anchor="t" anchorCtr="0">
              <a:spAutoFit/>
            </a:bodyPr>
            <a:lstStyle/>
            <a:p>
              <a:pPr algn="l"/>
              <a:r>
                <a:rPr lang="zh-CN" sz="1200" b="1" dirty="0">
                  <a:solidFill>
                    <a:srgbClr val="1A1A1A"/>
                  </a:solidFill>
                  <a:latin typeface="Arial Black"/>
                  <a:ea typeface="Microsoft YaHei"/>
                  <a:cs typeface="Arial Black"/>
                </a:rPr>
                <a:t>在 Unterengstringen 逝世</a:t>
              </a:r>
            </a:p>
          </p:txBody>
        </p:sp>
        <p:sp>
          <p:nvSpPr>
            <p:cNvPr id="53" name="TextBox 53"/>
            <p:cNvSpPr txBox="1"/>
            <p:nvPr/>
          </p:nvSpPr>
          <p:spPr>
            <a:xfrm>
              <a:off x="4845368" y="6181249"/>
              <a:ext cx="2523863"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8 月 30 日 · 享年 82 岁 · 影响持续至今</a:t>
              </a:r>
            </a:p>
          </p:txBody>
        </p:sp>
      </p:grpSp>
      <p:sp>
        <p:nvSpPr>
          <p:cNvPr id="55" name="TextBox 55"/>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06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600"/>
                                        <p:tgtEl>
                                          <p:spTgt spid="17"/>
                                        </p:tgtEl>
                                      </p:cBhvr>
                                    </p:animEffect>
                                  </p:childTnLst>
                                </p:cTn>
                              </p:par>
                            </p:childTnLst>
                          </p:cTn>
                        </p:par>
                        <p:par>
                          <p:cTn id="8" fill="hold">
                            <p:stCondLst>
                              <p:cond delay="78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50"/>
                                        <p:tgtEl>
                                          <p:spTgt spid="19"/>
                                        </p:tgtEl>
                                      </p:cBhvr>
                                    </p:animEffect>
                                  </p:childTnLst>
                                </p:cTn>
                              </p:par>
                            </p:childTnLst>
                          </p:cTn>
                        </p:par>
                        <p:par>
                          <p:cTn id="12" fill="hold">
                            <p:stCondLst>
                              <p:cond delay="151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childTnLst>
                          </p:cTn>
                        </p:par>
                        <p:par>
                          <p:cTn id="16" fill="hold">
                            <p:stCondLst>
                              <p:cond delay="199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300"/>
                                        <p:tgtEl>
                                          <p:spTgt spid="29"/>
                                        </p:tgtEl>
                                      </p:cBhvr>
                                    </p:animEffect>
                                  </p:childTnLst>
                                </p:cTn>
                              </p:par>
                            </p:childTnLst>
                          </p:cTn>
                        </p:par>
                        <p:par>
                          <p:cTn id="20" fill="hold">
                            <p:stCondLst>
                              <p:cond delay="247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450"/>
                                        <p:tgtEl>
                                          <p:spTgt spid="34"/>
                                        </p:tgtEl>
                                      </p:cBhvr>
                                    </p:animEffect>
                                  </p:childTnLst>
                                </p:cTn>
                              </p:par>
                            </p:childTnLst>
                          </p:cTn>
                        </p:par>
                        <p:par>
                          <p:cTn id="24" fill="hold">
                            <p:stCondLst>
                              <p:cond delay="31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300"/>
                                        <p:tgtEl>
                                          <p:spTgt spid="39"/>
                                        </p:tgtEl>
                                      </p:cBhvr>
                                    </p:animEffect>
                                  </p:childTnLst>
                                </p:cTn>
                              </p:par>
                            </p:childTnLst>
                          </p:cTn>
                        </p:par>
                        <p:par>
                          <p:cTn id="28" fill="hold">
                            <p:stCondLst>
                              <p:cond delay="3580"/>
                            </p:stCondLst>
                            <p:childTnLst>
                              <p:par>
                                <p:cTn id="29" presetID="10"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300"/>
                                        <p:tgtEl>
                                          <p:spTgt spid="44"/>
                                        </p:tgtEl>
                                      </p:cBhvr>
                                    </p:animEffect>
                                  </p:childTnLst>
                                </p:cTn>
                              </p:par>
                            </p:childTnLst>
                          </p:cTn>
                        </p:par>
                        <p:par>
                          <p:cTn id="32" fill="hold">
                            <p:stCondLst>
                              <p:cond delay="406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450"/>
                                        <p:tgtEl>
                                          <p:spTgt spid="49"/>
                                        </p:tgtEl>
                                      </p:cBhvr>
                                    </p:animEffect>
                                  </p:childTnLst>
                                </p:cTn>
                              </p:par>
                            </p:childTnLst>
                          </p:cTn>
                        </p:par>
                        <p:par>
                          <p:cTn id="36" fill="hold">
                            <p:stCondLst>
                              <p:cond delay="4690"/>
                            </p:stCondLst>
                            <p:childTnLst>
                              <p:par>
                                <p:cTn id="37" presetID="10" presetClass="entr" presetSubtype="0" fill="hold"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3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4" grpId="0"/>
      <p:bldP spid="29" grpId="0"/>
      <p:bldP spid="34" grpId="0"/>
      <p:bldP spid="39" grpId="0"/>
      <p:bldP spid="44"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409902" cy="1165384"/>
            <a:chOff x="579120" y="482441"/>
            <a:chExt cx="3409902"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07</a:t>
              </a:r>
            </a:p>
          </p:txBody>
        </p:sp>
        <p:sp>
          <p:nvSpPr>
            <p:cNvPr id="4" name="TextBox 4"/>
            <p:cNvSpPr txBox="1"/>
            <p:nvPr/>
          </p:nvSpPr>
          <p:spPr>
            <a:xfrm>
              <a:off x="579120" y="883920"/>
              <a:ext cx="2637282"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三款决定性字体</a:t>
              </a:r>
            </a:p>
          </p:txBody>
        </p:sp>
        <p:sp>
          <p:nvSpPr>
            <p:cNvPr id="5" name="TextBox 5"/>
            <p:cNvSpPr txBox="1"/>
            <p:nvPr/>
          </p:nvSpPr>
          <p:spPr>
            <a:xfrm>
              <a:off x="596265" y="1296352"/>
              <a:ext cx="3392757"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THREE TYPEFACES THAT WROTE THE SWISS STYLE</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20" name="Group 20"/>
          <p:cNvGrpSpPr/>
          <p:nvPr/>
        </p:nvGrpSpPr>
        <p:grpSpPr>
          <a:xfrm>
            <a:off x="449580" y="2095500"/>
            <a:ext cx="3398520" cy="4124325"/>
            <a:chOff x="449580" y="2095500"/>
            <a:chExt cx="3398520" cy="4124325"/>
          </a:xfrm>
        </p:grpSpPr>
        <p:sp>
          <p:nvSpPr>
            <p:cNvPr id="8" name="Line 8"/>
            <p:cNvSpPr/>
            <p:nvPr/>
          </p:nvSpPr>
          <p:spPr>
            <a:xfrm>
              <a:off x="609600" y="2095500"/>
              <a:ext cx="3238500" cy="9525"/>
            </a:xfrm>
            <a:custGeom>
              <a:avLst/>
              <a:gdLst/>
              <a:ahLst/>
              <a:cxnLst/>
              <a:rect l="l" t="t" r="r" b="b"/>
              <a:pathLst>
                <a:path w="3238500" h="9525">
                  <a:moveTo>
                    <a:pt x="0" y="0"/>
                  </a:moveTo>
                  <a:lnTo>
                    <a:pt x="3238500" y="0"/>
                  </a:lnTo>
                </a:path>
              </a:pathLst>
            </a:custGeom>
            <a:noFill/>
            <a:ln w="28575">
              <a:solidFill>
                <a:srgbClr val="1A1A1A"/>
              </a:solidFill>
            </a:ln>
          </p:spPr>
        </p:sp>
        <p:sp>
          <p:nvSpPr>
            <p:cNvPr id="9" name="TextBox 9"/>
            <p:cNvSpPr txBox="1"/>
            <p:nvPr/>
          </p:nvSpPr>
          <p:spPr>
            <a:xfrm>
              <a:off x="599122" y="2311241"/>
              <a:ext cx="527018"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CARD · 01</a:t>
              </a:r>
            </a:p>
          </p:txBody>
        </p:sp>
        <p:sp>
          <p:nvSpPr>
            <p:cNvPr id="10" name="TextBox 10"/>
            <p:cNvSpPr txBox="1"/>
            <p:nvPr/>
          </p:nvSpPr>
          <p:spPr>
            <a:xfrm>
              <a:off x="590550" y="2505075"/>
              <a:ext cx="2004846"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Akzidenz-Grotesk</a:t>
              </a:r>
            </a:p>
          </p:txBody>
        </p:sp>
        <p:sp>
          <p:nvSpPr>
            <p:cNvPr id="11" name="TextBox 11"/>
            <p:cNvSpPr txBox="1"/>
            <p:nvPr/>
          </p:nvSpPr>
          <p:spPr>
            <a:xfrm>
              <a:off x="596265" y="2782252"/>
              <a:ext cx="2158270"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1896 · Berthold Type Foundry</a:t>
              </a:r>
            </a:p>
          </p:txBody>
        </p:sp>
        <p:sp>
          <p:nvSpPr>
            <p:cNvPr id="12" name="TextBox 12"/>
            <p:cNvSpPr txBox="1"/>
            <p:nvPr/>
          </p:nvSpPr>
          <p:spPr>
            <a:xfrm>
              <a:off x="449580" y="3211830"/>
              <a:ext cx="2445506" cy="2560320"/>
            </a:xfrm>
            <a:prstGeom prst="rect">
              <a:avLst/>
            </a:prstGeom>
            <a:noFill/>
            <a:ln>
              <a:noFill/>
            </a:ln>
          </p:spPr>
          <p:txBody>
            <a:bodyPr wrap="none" lIns="0" tIns="0" rIns="0" bIns="0" anchor="t" anchorCtr="0">
              <a:spAutoFit/>
            </a:bodyPr>
            <a:lstStyle/>
            <a:p>
              <a:pPr algn="l"/>
              <a:r>
                <a:rPr lang="zh-CN" sz="12600" b="1" dirty="0">
                  <a:solidFill>
                    <a:srgbClr val="1A1A1A"/>
                  </a:solidFill>
                  <a:latin typeface="Arial Black"/>
                  <a:ea typeface="Microsoft YaHei"/>
                  <a:cs typeface="Arial Black"/>
                </a:rPr>
                <a:t>Aa</a:t>
              </a:r>
            </a:p>
          </p:txBody>
        </p:sp>
        <p:sp>
          <p:nvSpPr>
            <p:cNvPr id="13" name="TextBox 13"/>
            <p:cNvSpPr txBox="1"/>
            <p:nvPr/>
          </p:nvSpPr>
          <p:spPr>
            <a:xfrm>
              <a:off x="600075" y="4681538"/>
              <a:ext cx="922734" cy="152400"/>
            </a:xfrm>
            <a:prstGeom prst="rect">
              <a:avLst/>
            </a:prstGeom>
            <a:noFill/>
            <a:ln>
              <a:noFill/>
            </a:ln>
          </p:spPr>
          <p:txBody>
            <a:bodyPr wrap="none" lIns="0" tIns="0" rIns="0" bIns="0" anchor="t" anchorCtr="0">
              <a:spAutoFit/>
            </a:bodyPr>
            <a:lstStyle/>
            <a:p>
              <a:pPr algn="l"/>
              <a:r>
                <a:rPr lang="zh-CN" sz="750" dirty="0">
                  <a:solidFill>
                    <a:srgbClr val="999999"/>
                  </a:solidFill>
                  <a:latin typeface="Arial"/>
                  <a:ea typeface="Microsoft YaHei"/>
                  <a:cs typeface="Arial"/>
                </a:rPr>
                <a:t>EXTRA BOLD · 900</a:t>
              </a:r>
            </a:p>
          </p:txBody>
        </p:sp>
        <p:sp>
          <p:nvSpPr>
            <p:cNvPr id="14" name="Line 14"/>
            <p:cNvSpPr/>
            <p:nvPr/>
          </p:nvSpPr>
          <p:spPr>
            <a:xfrm>
              <a:off x="609600" y="502920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15" name="TextBox 15"/>
            <p:cNvSpPr txBox="1"/>
            <p:nvPr/>
          </p:nvSpPr>
          <p:spPr>
            <a:xfrm>
              <a:off x="596265" y="5182552"/>
              <a:ext cx="1314831"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第一款现代意义的</a:t>
              </a:r>
            </a:p>
          </p:txBody>
        </p:sp>
        <p:sp>
          <p:nvSpPr>
            <p:cNvPr id="16" name="TextBox 16"/>
            <p:cNvSpPr txBox="1"/>
            <p:nvPr/>
          </p:nvSpPr>
          <p:spPr>
            <a:xfrm>
              <a:off x="596265" y="5392102"/>
              <a:ext cx="1153811"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商业无衬线字体</a:t>
              </a:r>
            </a:p>
          </p:txBody>
        </p:sp>
        <p:sp>
          <p:nvSpPr>
            <p:cNvPr id="17" name="TextBox 17"/>
            <p:cNvSpPr txBox="1"/>
            <p:nvPr/>
          </p:nvSpPr>
          <p:spPr>
            <a:xfrm>
              <a:off x="598170" y="5694045"/>
              <a:ext cx="1074420"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瑞士学派早期首选</a:t>
              </a:r>
            </a:p>
          </p:txBody>
        </p:sp>
        <p:sp>
          <p:nvSpPr>
            <p:cNvPr id="18" name="TextBox 18"/>
            <p:cNvSpPr txBox="1"/>
            <p:nvPr/>
          </p:nvSpPr>
          <p:spPr>
            <a:xfrm>
              <a:off x="598170" y="5865495"/>
              <a:ext cx="1534477"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比 Helvetica 早 61 年问世</a:t>
              </a:r>
            </a:p>
          </p:txBody>
        </p:sp>
        <p:sp>
          <p:nvSpPr>
            <p:cNvPr id="19" name="TextBox 19"/>
            <p:cNvSpPr txBox="1"/>
            <p:nvPr/>
          </p:nvSpPr>
          <p:spPr>
            <a:xfrm>
              <a:off x="598170" y="6036945"/>
              <a:ext cx="1468755"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奠定无衬线美学全部基调</a:t>
              </a:r>
            </a:p>
          </p:txBody>
        </p:sp>
      </p:grpSp>
      <p:grpSp>
        <p:nvGrpSpPr>
          <p:cNvPr id="33" name="Group 33"/>
          <p:cNvGrpSpPr/>
          <p:nvPr/>
        </p:nvGrpSpPr>
        <p:grpSpPr>
          <a:xfrm>
            <a:off x="4316730" y="2095500"/>
            <a:ext cx="3398520" cy="4124325"/>
            <a:chOff x="4316730" y="2095500"/>
            <a:chExt cx="3398520" cy="4124325"/>
          </a:xfrm>
        </p:grpSpPr>
        <p:sp>
          <p:nvSpPr>
            <p:cNvPr id="21" name="Line 21"/>
            <p:cNvSpPr/>
            <p:nvPr/>
          </p:nvSpPr>
          <p:spPr>
            <a:xfrm>
              <a:off x="4476750" y="2095500"/>
              <a:ext cx="3238500" cy="9525"/>
            </a:xfrm>
            <a:custGeom>
              <a:avLst/>
              <a:gdLst/>
              <a:ahLst/>
              <a:cxnLst/>
              <a:rect l="l" t="t" r="r" b="b"/>
              <a:pathLst>
                <a:path w="3238500" h="9525">
                  <a:moveTo>
                    <a:pt x="0" y="0"/>
                  </a:moveTo>
                  <a:lnTo>
                    <a:pt x="3238500" y="0"/>
                  </a:lnTo>
                </a:path>
              </a:pathLst>
            </a:custGeom>
            <a:noFill/>
            <a:ln w="28575">
              <a:solidFill>
                <a:srgbClr val="D9251D"/>
              </a:solidFill>
            </a:ln>
          </p:spPr>
        </p:sp>
        <p:sp>
          <p:nvSpPr>
            <p:cNvPr id="22" name="TextBox 22"/>
            <p:cNvSpPr txBox="1"/>
            <p:nvPr/>
          </p:nvSpPr>
          <p:spPr>
            <a:xfrm>
              <a:off x="4466272" y="2311241"/>
              <a:ext cx="557141"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CARD · 02</a:t>
              </a:r>
            </a:p>
          </p:txBody>
        </p:sp>
        <p:sp>
          <p:nvSpPr>
            <p:cNvPr id="23" name="TextBox 23"/>
            <p:cNvSpPr txBox="1"/>
            <p:nvPr/>
          </p:nvSpPr>
          <p:spPr>
            <a:xfrm>
              <a:off x="4457700" y="2505075"/>
              <a:ext cx="1061728"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Helvetica</a:t>
              </a:r>
            </a:p>
          </p:txBody>
        </p:sp>
        <p:sp>
          <p:nvSpPr>
            <p:cNvPr id="24" name="TextBox 24"/>
            <p:cNvSpPr txBox="1"/>
            <p:nvPr/>
          </p:nvSpPr>
          <p:spPr>
            <a:xfrm>
              <a:off x="4463415" y="2782252"/>
              <a:ext cx="2096929"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1957 · Miedinger + Hoffmann</a:t>
              </a:r>
            </a:p>
          </p:txBody>
        </p:sp>
        <p:sp>
          <p:nvSpPr>
            <p:cNvPr id="25" name="TextBox 25"/>
            <p:cNvSpPr txBox="1"/>
            <p:nvPr/>
          </p:nvSpPr>
          <p:spPr>
            <a:xfrm>
              <a:off x="4316730" y="3211830"/>
              <a:ext cx="2445506" cy="2560320"/>
            </a:xfrm>
            <a:prstGeom prst="rect">
              <a:avLst/>
            </a:prstGeom>
            <a:noFill/>
            <a:ln>
              <a:noFill/>
            </a:ln>
          </p:spPr>
          <p:txBody>
            <a:bodyPr wrap="none" lIns="0" tIns="0" rIns="0" bIns="0" anchor="t" anchorCtr="0">
              <a:spAutoFit/>
            </a:bodyPr>
            <a:lstStyle/>
            <a:p>
              <a:pPr algn="l"/>
              <a:r>
                <a:rPr lang="zh-CN" sz="12600" b="1" dirty="0">
                  <a:solidFill>
                    <a:srgbClr val="D9251D"/>
                  </a:solidFill>
                  <a:latin typeface="Arial"/>
                  <a:ea typeface="Microsoft YaHei"/>
                  <a:cs typeface="Arial"/>
                </a:rPr>
                <a:t>Aa</a:t>
              </a:r>
            </a:p>
          </p:txBody>
        </p:sp>
        <p:sp>
          <p:nvSpPr>
            <p:cNvPr id="26" name="TextBox 26"/>
            <p:cNvSpPr txBox="1"/>
            <p:nvPr/>
          </p:nvSpPr>
          <p:spPr>
            <a:xfrm>
              <a:off x="4467225" y="4681538"/>
              <a:ext cx="1136332" cy="152400"/>
            </a:xfrm>
            <a:prstGeom prst="rect">
              <a:avLst/>
            </a:prstGeom>
            <a:noFill/>
            <a:ln>
              <a:noFill/>
            </a:ln>
          </p:spPr>
          <p:txBody>
            <a:bodyPr wrap="none" lIns="0" tIns="0" rIns="0" bIns="0" anchor="t" anchorCtr="0">
              <a:spAutoFit/>
            </a:bodyPr>
            <a:lstStyle/>
            <a:p>
              <a:pPr algn="l"/>
              <a:r>
                <a:rPr lang="zh-CN" sz="750" dirty="0">
                  <a:solidFill>
                    <a:srgbClr val="999999"/>
                  </a:solidFill>
                  <a:latin typeface="Arial"/>
                  <a:ea typeface="Microsoft YaHei"/>
                  <a:cs typeface="Arial"/>
                </a:rPr>
                <a:t>BOLD · 700 · NEUTRAL</a:t>
              </a:r>
            </a:p>
          </p:txBody>
        </p:sp>
        <p:sp>
          <p:nvSpPr>
            <p:cNvPr id="27" name="Line 27"/>
            <p:cNvSpPr/>
            <p:nvPr/>
          </p:nvSpPr>
          <p:spPr>
            <a:xfrm>
              <a:off x="4476750" y="5029200"/>
              <a:ext cx="533400" cy="9525"/>
            </a:xfrm>
            <a:custGeom>
              <a:avLst/>
              <a:gdLst/>
              <a:ahLst/>
              <a:cxnLst/>
              <a:rect l="l" t="t" r="r" b="b"/>
              <a:pathLst>
                <a:path w="533400" h="9525">
                  <a:moveTo>
                    <a:pt x="0" y="0"/>
                  </a:moveTo>
                  <a:lnTo>
                    <a:pt x="533400" y="0"/>
                  </a:lnTo>
                </a:path>
              </a:pathLst>
            </a:custGeom>
            <a:noFill/>
            <a:ln w="19050">
              <a:solidFill>
                <a:srgbClr val="D9251D"/>
              </a:solidFill>
            </a:ln>
          </p:spPr>
        </p:sp>
        <p:sp>
          <p:nvSpPr>
            <p:cNvPr id="28" name="TextBox 28"/>
            <p:cNvSpPr txBox="1"/>
            <p:nvPr/>
          </p:nvSpPr>
          <p:spPr>
            <a:xfrm>
              <a:off x="4463415" y="5182552"/>
              <a:ext cx="1491953" cy="213360"/>
            </a:xfrm>
            <a:prstGeom prst="rect">
              <a:avLst/>
            </a:prstGeom>
            <a:noFill/>
            <a:ln>
              <a:noFill/>
            </a:ln>
          </p:spPr>
          <p:txBody>
            <a:bodyPr wrap="none" lIns="0" tIns="0" rIns="0" bIns="0" anchor="t" anchorCtr="0">
              <a:spAutoFit/>
            </a:bodyPr>
            <a:lstStyle/>
            <a:p>
              <a:pPr algn="l"/>
              <a:r>
                <a:rPr lang="zh-CN" sz="1050" b="1" dirty="0">
                  <a:solidFill>
                    <a:srgbClr val="D9251D"/>
                  </a:solidFill>
                  <a:latin typeface="Arial Black"/>
                  <a:ea typeface="Microsoft YaHei"/>
                  <a:cs typeface="Arial Black"/>
                </a:rPr>
                <a:t>字面意思就是"瑞士"</a:t>
              </a:r>
            </a:p>
          </p:txBody>
        </p:sp>
        <p:sp>
          <p:nvSpPr>
            <p:cNvPr id="29" name="TextBox 29"/>
            <p:cNvSpPr txBox="1"/>
            <p:nvPr/>
          </p:nvSpPr>
          <p:spPr>
            <a:xfrm>
              <a:off x="4463415" y="5392102"/>
              <a:ext cx="1685177"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中性 · 客观 · 可读至极</a:t>
              </a:r>
            </a:p>
          </p:txBody>
        </p:sp>
        <p:sp>
          <p:nvSpPr>
            <p:cNvPr id="30" name="TextBox 30"/>
            <p:cNvSpPr txBox="1"/>
            <p:nvPr/>
          </p:nvSpPr>
          <p:spPr>
            <a:xfrm>
              <a:off x="4465320" y="5694045"/>
              <a:ext cx="1488472"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原名 Neue Haas Grotesk</a:t>
              </a:r>
            </a:p>
          </p:txBody>
        </p:sp>
        <p:sp>
          <p:nvSpPr>
            <p:cNvPr id="31" name="TextBox 31"/>
            <p:cNvSpPr txBox="1"/>
            <p:nvPr/>
          </p:nvSpPr>
          <p:spPr>
            <a:xfrm>
              <a:off x="4465320" y="5865495"/>
              <a:ext cx="1639633"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取自拉丁文 Helvetia(瑞士)</a:t>
              </a:r>
            </a:p>
          </p:txBody>
        </p:sp>
        <p:sp>
          <p:nvSpPr>
            <p:cNvPr id="32" name="TextBox 32"/>
            <p:cNvSpPr txBox="1"/>
            <p:nvPr/>
          </p:nvSpPr>
          <p:spPr>
            <a:xfrm>
              <a:off x="4465320" y="6036945"/>
              <a:ext cx="1652778"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20 世纪传播范围最广的字体</a:t>
              </a:r>
            </a:p>
          </p:txBody>
        </p:sp>
      </p:grpSp>
      <p:grpSp>
        <p:nvGrpSpPr>
          <p:cNvPr id="46" name="Group 46"/>
          <p:cNvGrpSpPr/>
          <p:nvPr/>
        </p:nvGrpSpPr>
        <p:grpSpPr>
          <a:xfrm>
            <a:off x="8183880" y="2095500"/>
            <a:ext cx="3398520" cy="4124325"/>
            <a:chOff x="8183880" y="2095500"/>
            <a:chExt cx="3398520" cy="4124325"/>
          </a:xfrm>
        </p:grpSpPr>
        <p:sp>
          <p:nvSpPr>
            <p:cNvPr id="34" name="Line 34"/>
            <p:cNvSpPr/>
            <p:nvPr/>
          </p:nvSpPr>
          <p:spPr>
            <a:xfrm>
              <a:off x="8343900" y="2095500"/>
              <a:ext cx="3238500" cy="9525"/>
            </a:xfrm>
            <a:custGeom>
              <a:avLst/>
              <a:gdLst/>
              <a:ahLst/>
              <a:cxnLst/>
              <a:rect l="l" t="t" r="r" b="b"/>
              <a:pathLst>
                <a:path w="3238500" h="9525">
                  <a:moveTo>
                    <a:pt x="0" y="0"/>
                  </a:moveTo>
                  <a:lnTo>
                    <a:pt x="3238500" y="0"/>
                  </a:lnTo>
                </a:path>
              </a:pathLst>
            </a:custGeom>
            <a:noFill/>
            <a:ln w="28575">
              <a:solidFill>
                <a:srgbClr val="1A1A1A"/>
              </a:solidFill>
            </a:ln>
          </p:spPr>
        </p:sp>
        <p:sp>
          <p:nvSpPr>
            <p:cNvPr id="35" name="TextBox 35"/>
            <p:cNvSpPr txBox="1"/>
            <p:nvPr/>
          </p:nvSpPr>
          <p:spPr>
            <a:xfrm>
              <a:off x="8333422" y="2311241"/>
              <a:ext cx="557141"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CARD · 03</a:t>
              </a:r>
            </a:p>
          </p:txBody>
        </p:sp>
        <p:sp>
          <p:nvSpPr>
            <p:cNvPr id="36" name="TextBox 36"/>
            <p:cNvSpPr txBox="1"/>
            <p:nvPr/>
          </p:nvSpPr>
          <p:spPr>
            <a:xfrm>
              <a:off x="8324850" y="2505075"/>
              <a:ext cx="866204" cy="304800"/>
            </a:xfrm>
            <a:prstGeom prst="rect">
              <a:avLst/>
            </a:prstGeom>
            <a:noFill/>
            <a:ln>
              <a:noFill/>
            </a:ln>
          </p:spPr>
          <p:txBody>
            <a:bodyPr wrap="none" lIns="0" tIns="0" rIns="0" bIns="0" anchor="t" anchorCtr="0">
              <a:spAutoFit/>
            </a:bodyPr>
            <a:lstStyle/>
            <a:p>
              <a:pPr algn="l"/>
              <a:r>
                <a:rPr lang="zh-CN" sz="1500" b="1" dirty="0">
                  <a:solidFill>
                    <a:srgbClr val="1A1A1A"/>
                  </a:solidFill>
                  <a:latin typeface="Arial Black"/>
                  <a:ea typeface="Microsoft YaHei"/>
                  <a:cs typeface="Arial Black"/>
                </a:rPr>
                <a:t>Univers</a:t>
              </a:r>
            </a:p>
          </p:txBody>
        </p:sp>
        <p:sp>
          <p:nvSpPr>
            <p:cNvPr id="37" name="TextBox 37"/>
            <p:cNvSpPr txBox="1"/>
            <p:nvPr/>
          </p:nvSpPr>
          <p:spPr>
            <a:xfrm>
              <a:off x="8330565" y="2782252"/>
              <a:ext cx="1652206"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1957 · Adrian Frutiger</a:t>
              </a:r>
            </a:p>
          </p:txBody>
        </p:sp>
        <p:sp>
          <p:nvSpPr>
            <p:cNvPr id="38" name="TextBox 38"/>
            <p:cNvSpPr txBox="1"/>
            <p:nvPr/>
          </p:nvSpPr>
          <p:spPr>
            <a:xfrm>
              <a:off x="8183880" y="3211830"/>
              <a:ext cx="2344293" cy="2560320"/>
            </a:xfrm>
            <a:prstGeom prst="rect">
              <a:avLst/>
            </a:prstGeom>
            <a:noFill/>
            <a:ln>
              <a:noFill/>
            </a:ln>
          </p:spPr>
          <p:txBody>
            <a:bodyPr wrap="none" lIns="0" tIns="0" rIns="0" bIns="0" anchor="t" anchorCtr="0">
              <a:spAutoFit/>
            </a:bodyPr>
            <a:lstStyle/>
            <a:p>
              <a:pPr algn="l"/>
              <a:r>
                <a:rPr lang="zh-CN" sz="12600" dirty="0">
                  <a:solidFill>
                    <a:srgbClr val="1A1A1A"/>
                  </a:solidFill>
                  <a:latin typeface="Arial"/>
                  <a:ea typeface="Microsoft YaHei"/>
                  <a:cs typeface="Arial"/>
                </a:rPr>
                <a:t>Aa</a:t>
              </a:r>
            </a:p>
          </p:txBody>
        </p:sp>
        <p:sp>
          <p:nvSpPr>
            <p:cNvPr id="39" name="TextBox 39"/>
            <p:cNvSpPr txBox="1"/>
            <p:nvPr/>
          </p:nvSpPr>
          <p:spPr>
            <a:xfrm>
              <a:off x="8334375" y="4681538"/>
              <a:ext cx="1147286" cy="152400"/>
            </a:xfrm>
            <a:prstGeom prst="rect">
              <a:avLst/>
            </a:prstGeom>
            <a:noFill/>
            <a:ln>
              <a:noFill/>
            </a:ln>
          </p:spPr>
          <p:txBody>
            <a:bodyPr wrap="none" lIns="0" tIns="0" rIns="0" bIns="0" anchor="t" anchorCtr="0">
              <a:spAutoFit/>
            </a:bodyPr>
            <a:lstStyle/>
            <a:p>
              <a:pPr algn="l"/>
              <a:r>
                <a:rPr lang="zh-CN" sz="750" dirty="0">
                  <a:solidFill>
                    <a:srgbClr val="999999"/>
                  </a:solidFill>
                  <a:latin typeface="Arial"/>
                  <a:ea typeface="Microsoft YaHei"/>
                  <a:cs typeface="Arial"/>
                </a:rPr>
                <a:t>REGULAR · 400 · LIGHT</a:t>
              </a:r>
            </a:p>
          </p:txBody>
        </p:sp>
        <p:sp>
          <p:nvSpPr>
            <p:cNvPr id="40" name="Line 40"/>
            <p:cNvSpPr/>
            <p:nvPr/>
          </p:nvSpPr>
          <p:spPr>
            <a:xfrm>
              <a:off x="8343900" y="5029200"/>
              <a:ext cx="533400" cy="9525"/>
            </a:xfrm>
            <a:custGeom>
              <a:avLst/>
              <a:gdLst/>
              <a:ahLst/>
              <a:cxnLst/>
              <a:rect l="l" t="t" r="r" b="b"/>
              <a:pathLst>
                <a:path w="533400" h="9525">
                  <a:moveTo>
                    <a:pt x="0" y="0"/>
                  </a:moveTo>
                  <a:lnTo>
                    <a:pt x="533400" y="0"/>
                  </a:lnTo>
                </a:path>
              </a:pathLst>
            </a:custGeom>
            <a:noFill/>
            <a:ln w="9525">
              <a:solidFill>
                <a:srgbClr val="1A1A1A"/>
              </a:solidFill>
            </a:ln>
          </p:spPr>
        </p:sp>
        <p:sp>
          <p:nvSpPr>
            <p:cNvPr id="41" name="TextBox 41"/>
            <p:cNvSpPr txBox="1"/>
            <p:nvPr/>
          </p:nvSpPr>
          <p:spPr>
            <a:xfrm>
              <a:off x="8330565" y="5182552"/>
              <a:ext cx="1338984"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21 字重的二维坐标</a:t>
              </a:r>
            </a:p>
          </p:txBody>
        </p:sp>
        <p:sp>
          <p:nvSpPr>
            <p:cNvPr id="42" name="TextBox 42"/>
            <p:cNvSpPr txBox="1"/>
            <p:nvPr/>
          </p:nvSpPr>
          <p:spPr>
            <a:xfrm>
              <a:off x="8330565" y="5392102"/>
              <a:ext cx="1153811"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字体工程的开端</a:t>
              </a:r>
            </a:p>
          </p:txBody>
        </p:sp>
        <p:sp>
          <p:nvSpPr>
            <p:cNvPr id="43" name="TextBox 43"/>
            <p:cNvSpPr txBox="1"/>
            <p:nvPr/>
          </p:nvSpPr>
          <p:spPr>
            <a:xfrm>
              <a:off x="8332470" y="5694045"/>
              <a:ext cx="1541050"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Univers 39 — 83 二维编号</a:t>
              </a:r>
            </a:p>
          </p:txBody>
        </p:sp>
        <p:sp>
          <p:nvSpPr>
            <p:cNvPr id="44" name="TextBox 44"/>
            <p:cNvSpPr txBox="1"/>
            <p:nvPr/>
          </p:nvSpPr>
          <p:spPr>
            <a:xfrm>
              <a:off x="8332470" y="5865495"/>
              <a:ext cx="1626489"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把"家族+字重+宽度"工程化</a:t>
              </a:r>
            </a:p>
          </p:txBody>
        </p:sp>
        <p:sp>
          <p:nvSpPr>
            <p:cNvPr id="45" name="TextBox 45"/>
            <p:cNvSpPr txBox="1"/>
            <p:nvPr/>
          </p:nvSpPr>
          <p:spPr>
            <a:xfrm>
              <a:off x="8332470" y="6036945"/>
              <a:ext cx="1468755" cy="182880"/>
            </a:xfrm>
            <a:prstGeom prst="rect">
              <a:avLst/>
            </a:prstGeom>
            <a:noFill/>
            <a:ln>
              <a:noFill/>
            </a:ln>
          </p:spPr>
          <p:txBody>
            <a:bodyPr wrap="none" lIns="0" tIns="0" rIns="0" bIns="0" anchor="t" anchorCtr="0">
              <a:spAutoFit/>
            </a:bodyPr>
            <a:lstStyle/>
            <a:p>
              <a:pPr algn="l"/>
              <a:r>
                <a:rPr lang="zh-CN" sz="900" dirty="0">
                  <a:solidFill>
                    <a:srgbClr val="666666"/>
                  </a:solidFill>
                  <a:latin typeface="Arial"/>
                  <a:ea typeface="Microsoft YaHei"/>
                  <a:cs typeface="Arial"/>
                </a:rPr>
                <a:t>现代字体家族结构的祖先</a:t>
              </a:r>
            </a:p>
          </p:txBody>
        </p:sp>
      </p:grpSp>
      <p:sp>
        <p:nvSpPr>
          <p:cNvPr id="47" name="TextBox 47"/>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07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50"/>
                                        <p:tgtEl>
                                          <p:spTgt spid="33"/>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3"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233547" cy="1165384"/>
            <a:chOff x="579120" y="482441"/>
            <a:chExt cx="3233547"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08</a:t>
              </a:r>
            </a:p>
          </p:txBody>
        </p:sp>
        <p:sp>
          <p:nvSpPr>
            <p:cNvPr id="4" name="TextBox 4"/>
            <p:cNvSpPr txBox="1"/>
            <p:nvPr/>
          </p:nvSpPr>
          <p:spPr>
            <a:xfrm>
              <a:off x="579120" y="883920"/>
              <a:ext cx="2269236"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网格四种类型</a:t>
              </a:r>
            </a:p>
          </p:txBody>
        </p:sp>
        <p:sp>
          <p:nvSpPr>
            <p:cNvPr id="5" name="TextBox 5"/>
            <p:cNvSpPr txBox="1"/>
            <p:nvPr/>
          </p:nvSpPr>
          <p:spPr>
            <a:xfrm>
              <a:off x="596265" y="1296352"/>
              <a:ext cx="3216402"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FOUR GRID TYPES · MÜLLER-BROCKMANN, 1981</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10" name="Group 10"/>
          <p:cNvGrpSpPr/>
          <p:nvPr/>
        </p:nvGrpSpPr>
        <p:grpSpPr>
          <a:xfrm>
            <a:off x="609600" y="1905000"/>
            <a:ext cx="10972800" cy="4381500"/>
            <a:chOff x="609600" y="1905000"/>
            <a:chExt cx="10972800" cy="4381500"/>
          </a:xfrm>
        </p:grpSpPr>
        <p:sp>
          <p:nvSpPr>
            <p:cNvPr id="8" name="Line 8"/>
            <p:cNvSpPr/>
            <p:nvPr/>
          </p:nvSpPr>
          <p:spPr>
            <a:xfrm>
              <a:off x="609600" y="4095750"/>
              <a:ext cx="10972800" cy="9525"/>
            </a:xfrm>
            <a:custGeom>
              <a:avLst/>
              <a:gdLst/>
              <a:ahLst/>
              <a:cxnLst/>
              <a:rect l="l" t="t" r="r" b="b"/>
              <a:pathLst>
                <a:path w="10972800" h="9525">
                  <a:moveTo>
                    <a:pt x="0" y="0"/>
                  </a:moveTo>
                  <a:lnTo>
                    <a:pt x="10972800" y="0"/>
                  </a:lnTo>
                </a:path>
              </a:pathLst>
            </a:custGeom>
            <a:noFill/>
            <a:ln w="9525">
              <a:solidFill>
                <a:srgbClr val="E8E8E8"/>
              </a:solidFill>
            </a:ln>
          </p:spPr>
        </p:sp>
        <p:sp>
          <p:nvSpPr>
            <p:cNvPr id="9" name="Line 9"/>
            <p:cNvSpPr/>
            <p:nvPr/>
          </p:nvSpPr>
          <p:spPr>
            <a:xfrm>
              <a:off x="6096000" y="1905000"/>
              <a:ext cx="9525" cy="4381500"/>
            </a:xfrm>
            <a:custGeom>
              <a:avLst/>
              <a:gdLst/>
              <a:ahLst/>
              <a:cxnLst/>
              <a:rect l="l" t="t" r="r" b="b"/>
              <a:pathLst>
                <a:path w="9525" h="4381500">
                  <a:moveTo>
                    <a:pt x="0" y="0"/>
                  </a:moveTo>
                  <a:lnTo>
                    <a:pt x="0" y="4381500"/>
                  </a:lnTo>
                </a:path>
              </a:pathLst>
            </a:custGeom>
            <a:noFill/>
            <a:ln w="9525">
              <a:solidFill>
                <a:srgbClr val="E8E8E8"/>
              </a:solidFill>
            </a:ln>
          </p:spPr>
        </p:sp>
      </p:grpSp>
      <p:grpSp>
        <p:nvGrpSpPr>
          <p:cNvPr id="25" name="Group 25"/>
          <p:cNvGrpSpPr/>
          <p:nvPr/>
        </p:nvGrpSpPr>
        <p:grpSpPr>
          <a:xfrm>
            <a:off x="741045" y="2114550"/>
            <a:ext cx="4973955" cy="1714500"/>
            <a:chOff x="741045" y="2114550"/>
            <a:chExt cx="4973955" cy="1714500"/>
          </a:xfrm>
        </p:grpSpPr>
        <p:sp>
          <p:nvSpPr>
            <p:cNvPr id="11" name="TextBox 11"/>
            <p:cNvSpPr txBox="1"/>
            <p:nvPr/>
          </p:nvSpPr>
          <p:spPr>
            <a:xfrm>
              <a:off x="751522" y="2120741"/>
              <a:ext cx="502920"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01 · 古典</a:t>
              </a:r>
            </a:p>
          </p:txBody>
        </p:sp>
        <p:sp>
          <p:nvSpPr>
            <p:cNvPr id="12" name="TextBox 12"/>
            <p:cNvSpPr txBox="1"/>
            <p:nvPr/>
          </p:nvSpPr>
          <p:spPr>
            <a:xfrm>
              <a:off x="741045" y="2355532"/>
              <a:ext cx="105403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手稿网格</a:t>
              </a:r>
            </a:p>
          </p:txBody>
        </p:sp>
        <p:sp>
          <p:nvSpPr>
            <p:cNvPr id="13" name="TextBox 13"/>
            <p:cNvSpPr txBox="1"/>
            <p:nvPr/>
          </p:nvSpPr>
          <p:spPr>
            <a:xfrm>
              <a:off x="749618" y="2637949"/>
              <a:ext cx="112123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MANUSCRIPT GRID</a:t>
              </a:r>
            </a:p>
          </p:txBody>
        </p:sp>
        <p:sp>
          <p:nvSpPr>
            <p:cNvPr id="14" name="TextBox 14"/>
            <p:cNvSpPr txBox="1"/>
            <p:nvPr/>
          </p:nvSpPr>
          <p:spPr>
            <a:xfrm>
              <a:off x="749618" y="2923699"/>
              <a:ext cx="1612511"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单栏满版 · 最古老的网格</a:t>
              </a:r>
            </a:p>
          </p:txBody>
        </p:sp>
        <p:sp>
          <p:nvSpPr>
            <p:cNvPr id="15" name="TextBox 15"/>
            <p:cNvSpPr txBox="1"/>
            <p:nvPr/>
          </p:nvSpPr>
          <p:spPr>
            <a:xfrm>
              <a:off x="749618" y="3114199"/>
              <a:ext cx="189730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书籍正文 · 长篇散文唯一选项</a:t>
              </a:r>
            </a:p>
          </p:txBody>
        </p:sp>
        <p:grpSp>
          <p:nvGrpSpPr>
            <p:cNvPr id="24" name="Group 24"/>
            <p:cNvGrpSpPr/>
            <p:nvPr/>
          </p:nvGrpSpPr>
          <p:grpSpPr>
            <a:xfrm>
              <a:off x="4191000" y="2114550"/>
              <a:ext cx="1524000" cy="1714500"/>
              <a:chOff x="4191000" y="2114550"/>
              <a:chExt cx="1524000" cy="1714500"/>
            </a:xfrm>
          </p:grpSpPr>
          <p:sp>
            <p:nvSpPr>
              <p:cNvPr id="16" name="Rectangle 16"/>
              <p:cNvSpPr/>
              <p:nvPr/>
            </p:nvSpPr>
            <p:spPr>
              <a:xfrm>
                <a:off x="4191000" y="2114550"/>
                <a:ext cx="1524000" cy="1714500"/>
              </a:xfrm>
              <a:prstGeom prst="rect">
                <a:avLst/>
              </a:prstGeom>
              <a:noFill/>
              <a:ln w="9525">
                <a:solidFill>
                  <a:srgbClr val="1A1A1A"/>
                </a:solidFill>
              </a:ln>
            </p:spPr>
          </p:sp>
          <p:sp>
            <p:nvSpPr>
              <p:cNvPr id="17" name="Rectangle 17"/>
              <p:cNvSpPr/>
              <p:nvPr/>
            </p:nvSpPr>
            <p:spPr>
              <a:xfrm>
                <a:off x="4381500" y="2305050"/>
                <a:ext cx="1143000" cy="1333500"/>
              </a:xfrm>
              <a:prstGeom prst="rect">
                <a:avLst/>
              </a:prstGeom>
              <a:solidFill>
                <a:srgbClr val="1A1A1A">
                  <a:alpha val="8000"/>
                </a:srgbClr>
              </a:solidFill>
              <a:ln>
                <a:noFill/>
              </a:ln>
            </p:spPr>
          </p:sp>
          <p:sp>
            <p:nvSpPr>
              <p:cNvPr id="18" name="Line 18"/>
              <p:cNvSpPr/>
              <p:nvPr/>
            </p:nvSpPr>
            <p:spPr>
              <a:xfrm>
                <a:off x="4381500" y="2495550"/>
                <a:ext cx="1143000" cy="9525"/>
              </a:xfrm>
              <a:custGeom>
                <a:avLst/>
                <a:gdLst/>
                <a:ahLst/>
                <a:cxnLst/>
                <a:rect l="l" t="t" r="r" b="b"/>
                <a:pathLst>
                  <a:path w="1143000" h="9525">
                    <a:moveTo>
                      <a:pt x="0" y="0"/>
                    </a:moveTo>
                    <a:lnTo>
                      <a:pt x="1143000" y="0"/>
                    </a:lnTo>
                  </a:path>
                </a:pathLst>
              </a:custGeom>
              <a:noFill/>
              <a:ln w="4762">
                <a:solidFill>
                  <a:srgbClr val="1A1A1A"/>
                </a:solidFill>
              </a:ln>
            </p:spPr>
          </p:sp>
          <p:sp>
            <p:nvSpPr>
              <p:cNvPr id="19" name="Line 19"/>
              <p:cNvSpPr/>
              <p:nvPr/>
            </p:nvSpPr>
            <p:spPr>
              <a:xfrm>
                <a:off x="4381500" y="2686050"/>
                <a:ext cx="1143000" cy="9525"/>
              </a:xfrm>
              <a:custGeom>
                <a:avLst/>
                <a:gdLst/>
                <a:ahLst/>
                <a:cxnLst/>
                <a:rect l="l" t="t" r="r" b="b"/>
                <a:pathLst>
                  <a:path w="1143000" h="9525">
                    <a:moveTo>
                      <a:pt x="0" y="0"/>
                    </a:moveTo>
                    <a:lnTo>
                      <a:pt x="1143000" y="0"/>
                    </a:lnTo>
                  </a:path>
                </a:pathLst>
              </a:custGeom>
              <a:noFill/>
              <a:ln w="4762">
                <a:solidFill>
                  <a:srgbClr val="1A1A1A"/>
                </a:solidFill>
              </a:ln>
            </p:spPr>
          </p:sp>
          <p:sp>
            <p:nvSpPr>
              <p:cNvPr id="20" name="Line 20"/>
              <p:cNvSpPr/>
              <p:nvPr/>
            </p:nvSpPr>
            <p:spPr>
              <a:xfrm>
                <a:off x="4381500" y="2876550"/>
                <a:ext cx="1143000" cy="9525"/>
              </a:xfrm>
              <a:custGeom>
                <a:avLst/>
                <a:gdLst/>
                <a:ahLst/>
                <a:cxnLst/>
                <a:rect l="l" t="t" r="r" b="b"/>
                <a:pathLst>
                  <a:path w="1143000" h="9525">
                    <a:moveTo>
                      <a:pt x="0" y="0"/>
                    </a:moveTo>
                    <a:lnTo>
                      <a:pt x="1143000" y="0"/>
                    </a:lnTo>
                  </a:path>
                </a:pathLst>
              </a:custGeom>
              <a:noFill/>
              <a:ln w="4762">
                <a:solidFill>
                  <a:srgbClr val="1A1A1A"/>
                </a:solidFill>
              </a:ln>
            </p:spPr>
          </p:sp>
          <p:sp>
            <p:nvSpPr>
              <p:cNvPr id="21" name="Line 21"/>
              <p:cNvSpPr/>
              <p:nvPr/>
            </p:nvSpPr>
            <p:spPr>
              <a:xfrm>
                <a:off x="4381500" y="3067050"/>
                <a:ext cx="1143000" cy="9525"/>
              </a:xfrm>
              <a:custGeom>
                <a:avLst/>
                <a:gdLst/>
                <a:ahLst/>
                <a:cxnLst/>
                <a:rect l="l" t="t" r="r" b="b"/>
                <a:pathLst>
                  <a:path w="1143000" h="9525">
                    <a:moveTo>
                      <a:pt x="0" y="0"/>
                    </a:moveTo>
                    <a:lnTo>
                      <a:pt x="1143000" y="0"/>
                    </a:lnTo>
                  </a:path>
                </a:pathLst>
              </a:custGeom>
              <a:noFill/>
              <a:ln w="4762">
                <a:solidFill>
                  <a:srgbClr val="1A1A1A"/>
                </a:solidFill>
              </a:ln>
            </p:spPr>
          </p:sp>
          <p:sp>
            <p:nvSpPr>
              <p:cNvPr id="22" name="Line 22"/>
              <p:cNvSpPr/>
              <p:nvPr/>
            </p:nvSpPr>
            <p:spPr>
              <a:xfrm>
                <a:off x="4381500" y="3257550"/>
                <a:ext cx="1143000" cy="9525"/>
              </a:xfrm>
              <a:custGeom>
                <a:avLst/>
                <a:gdLst/>
                <a:ahLst/>
                <a:cxnLst/>
                <a:rect l="l" t="t" r="r" b="b"/>
                <a:pathLst>
                  <a:path w="1143000" h="9525">
                    <a:moveTo>
                      <a:pt x="0" y="0"/>
                    </a:moveTo>
                    <a:lnTo>
                      <a:pt x="1143000" y="0"/>
                    </a:lnTo>
                  </a:path>
                </a:pathLst>
              </a:custGeom>
              <a:noFill/>
              <a:ln w="4762">
                <a:solidFill>
                  <a:srgbClr val="1A1A1A"/>
                </a:solidFill>
              </a:ln>
            </p:spPr>
          </p:sp>
          <p:sp>
            <p:nvSpPr>
              <p:cNvPr id="23" name="Line 23"/>
              <p:cNvSpPr/>
              <p:nvPr/>
            </p:nvSpPr>
            <p:spPr>
              <a:xfrm>
                <a:off x="4381500" y="3448050"/>
                <a:ext cx="952500" cy="9525"/>
              </a:xfrm>
              <a:custGeom>
                <a:avLst/>
                <a:gdLst/>
                <a:ahLst/>
                <a:cxnLst/>
                <a:rect l="l" t="t" r="r" b="b"/>
                <a:pathLst>
                  <a:path w="952500" h="9525">
                    <a:moveTo>
                      <a:pt x="0" y="0"/>
                    </a:moveTo>
                    <a:lnTo>
                      <a:pt x="952500" y="0"/>
                    </a:lnTo>
                  </a:path>
                </a:pathLst>
              </a:custGeom>
              <a:noFill/>
              <a:ln w="4762">
                <a:solidFill>
                  <a:srgbClr val="1A1A1A"/>
                </a:solidFill>
              </a:ln>
            </p:spPr>
          </p:sp>
        </p:grpSp>
      </p:grpSp>
      <p:grpSp>
        <p:nvGrpSpPr>
          <p:cNvPr id="45" name="Group 45"/>
          <p:cNvGrpSpPr/>
          <p:nvPr/>
        </p:nvGrpSpPr>
        <p:grpSpPr>
          <a:xfrm>
            <a:off x="6265545" y="2114550"/>
            <a:ext cx="4973955" cy="1714500"/>
            <a:chOff x="6265545" y="2114550"/>
            <a:chExt cx="4973955" cy="1714500"/>
          </a:xfrm>
        </p:grpSpPr>
        <p:sp>
          <p:nvSpPr>
            <p:cNvPr id="26" name="TextBox 26"/>
            <p:cNvSpPr txBox="1"/>
            <p:nvPr/>
          </p:nvSpPr>
          <p:spPr>
            <a:xfrm>
              <a:off x="6276022" y="2120741"/>
              <a:ext cx="533043"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02 · 期刊</a:t>
              </a:r>
            </a:p>
          </p:txBody>
        </p:sp>
        <p:sp>
          <p:nvSpPr>
            <p:cNvPr id="27" name="TextBox 27"/>
            <p:cNvSpPr txBox="1"/>
            <p:nvPr/>
          </p:nvSpPr>
          <p:spPr>
            <a:xfrm>
              <a:off x="6265545" y="2355532"/>
              <a:ext cx="105403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列状网格</a:t>
              </a:r>
            </a:p>
          </p:txBody>
        </p:sp>
        <p:sp>
          <p:nvSpPr>
            <p:cNvPr id="28" name="TextBox 28"/>
            <p:cNvSpPr txBox="1"/>
            <p:nvPr/>
          </p:nvSpPr>
          <p:spPr>
            <a:xfrm>
              <a:off x="6274118" y="2637949"/>
              <a:ext cx="872038"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COLUMN GRID</a:t>
              </a:r>
            </a:p>
          </p:txBody>
        </p:sp>
        <p:sp>
          <p:nvSpPr>
            <p:cNvPr id="29" name="TextBox 29"/>
            <p:cNvSpPr txBox="1"/>
            <p:nvPr/>
          </p:nvSpPr>
          <p:spPr>
            <a:xfrm>
              <a:off x="6274118" y="2923699"/>
              <a:ext cx="1897309"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多栏并列 · 列宽行高皆可计算</a:t>
              </a:r>
            </a:p>
          </p:txBody>
        </p:sp>
        <p:sp>
          <p:nvSpPr>
            <p:cNvPr id="30" name="TextBox 30"/>
            <p:cNvSpPr txBox="1"/>
            <p:nvPr/>
          </p:nvSpPr>
          <p:spPr>
            <a:xfrm>
              <a:off x="6274118" y="3114199"/>
              <a:ext cx="206106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期刊 · 报纸 · 出版业的语法基础</a:t>
              </a:r>
            </a:p>
          </p:txBody>
        </p:sp>
        <p:grpSp>
          <p:nvGrpSpPr>
            <p:cNvPr id="44" name="Group 44"/>
            <p:cNvGrpSpPr/>
            <p:nvPr/>
          </p:nvGrpSpPr>
          <p:grpSpPr>
            <a:xfrm>
              <a:off x="9715500" y="2114550"/>
              <a:ext cx="1524000" cy="1714500"/>
              <a:chOff x="9715500" y="2114550"/>
              <a:chExt cx="1524000" cy="1714500"/>
            </a:xfrm>
          </p:grpSpPr>
          <p:sp>
            <p:nvSpPr>
              <p:cNvPr id="31" name="Rectangle 31"/>
              <p:cNvSpPr/>
              <p:nvPr/>
            </p:nvSpPr>
            <p:spPr>
              <a:xfrm>
                <a:off x="9715500" y="2114550"/>
                <a:ext cx="1524000" cy="1714500"/>
              </a:xfrm>
              <a:prstGeom prst="rect">
                <a:avLst/>
              </a:prstGeom>
              <a:noFill/>
              <a:ln w="9525">
                <a:solidFill>
                  <a:srgbClr val="1A1A1A"/>
                </a:solidFill>
              </a:ln>
            </p:spPr>
          </p:sp>
          <p:sp>
            <p:nvSpPr>
              <p:cNvPr id="32" name="Rectangle 32"/>
              <p:cNvSpPr/>
              <p:nvPr/>
            </p:nvSpPr>
            <p:spPr>
              <a:xfrm>
                <a:off x="9810750" y="2305050"/>
                <a:ext cx="381000" cy="1333500"/>
              </a:xfrm>
              <a:prstGeom prst="rect">
                <a:avLst/>
              </a:prstGeom>
              <a:solidFill>
                <a:srgbClr val="1A1A1A">
                  <a:alpha val="10000"/>
                </a:srgbClr>
              </a:solidFill>
              <a:ln>
                <a:noFill/>
              </a:ln>
            </p:spPr>
          </p:sp>
          <p:sp>
            <p:nvSpPr>
              <p:cNvPr id="33" name="Rectangle 33"/>
              <p:cNvSpPr/>
              <p:nvPr/>
            </p:nvSpPr>
            <p:spPr>
              <a:xfrm>
                <a:off x="10287000" y="2305050"/>
                <a:ext cx="381000" cy="1333500"/>
              </a:xfrm>
              <a:prstGeom prst="rect">
                <a:avLst/>
              </a:prstGeom>
              <a:solidFill>
                <a:srgbClr val="1A1A1A">
                  <a:alpha val="10000"/>
                </a:srgbClr>
              </a:solidFill>
              <a:ln>
                <a:noFill/>
              </a:ln>
            </p:spPr>
          </p:sp>
          <p:sp>
            <p:nvSpPr>
              <p:cNvPr id="34" name="Rectangle 34"/>
              <p:cNvSpPr/>
              <p:nvPr/>
            </p:nvSpPr>
            <p:spPr>
              <a:xfrm>
                <a:off x="10763250" y="2305050"/>
                <a:ext cx="381000" cy="1333500"/>
              </a:xfrm>
              <a:prstGeom prst="rect">
                <a:avLst/>
              </a:prstGeom>
              <a:solidFill>
                <a:srgbClr val="1A1A1A">
                  <a:alpha val="10000"/>
                </a:srgbClr>
              </a:solidFill>
              <a:ln>
                <a:noFill/>
              </a:ln>
            </p:spPr>
          </p:sp>
          <p:sp>
            <p:nvSpPr>
              <p:cNvPr id="35" name="Line 35"/>
              <p:cNvSpPr/>
              <p:nvPr/>
            </p:nvSpPr>
            <p:spPr>
              <a:xfrm>
                <a:off x="9810750" y="24955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36" name="Line 36"/>
              <p:cNvSpPr/>
              <p:nvPr/>
            </p:nvSpPr>
            <p:spPr>
              <a:xfrm>
                <a:off x="9810750" y="26860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37" name="Line 37"/>
              <p:cNvSpPr/>
              <p:nvPr/>
            </p:nvSpPr>
            <p:spPr>
              <a:xfrm>
                <a:off x="9810750" y="28765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38" name="Line 38"/>
              <p:cNvSpPr/>
              <p:nvPr/>
            </p:nvSpPr>
            <p:spPr>
              <a:xfrm>
                <a:off x="10287000" y="24955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39" name="Line 39"/>
              <p:cNvSpPr/>
              <p:nvPr/>
            </p:nvSpPr>
            <p:spPr>
              <a:xfrm>
                <a:off x="10287000" y="26860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40" name="Line 40"/>
              <p:cNvSpPr/>
              <p:nvPr/>
            </p:nvSpPr>
            <p:spPr>
              <a:xfrm>
                <a:off x="10287000" y="28765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41" name="Line 41"/>
              <p:cNvSpPr/>
              <p:nvPr/>
            </p:nvSpPr>
            <p:spPr>
              <a:xfrm>
                <a:off x="10763250" y="24955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42" name="Line 42"/>
              <p:cNvSpPr/>
              <p:nvPr/>
            </p:nvSpPr>
            <p:spPr>
              <a:xfrm>
                <a:off x="10763250" y="2686050"/>
                <a:ext cx="381000" cy="9525"/>
              </a:xfrm>
              <a:custGeom>
                <a:avLst/>
                <a:gdLst/>
                <a:ahLst/>
                <a:cxnLst/>
                <a:rect l="l" t="t" r="r" b="b"/>
                <a:pathLst>
                  <a:path w="381000" h="9525">
                    <a:moveTo>
                      <a:pt x="0" y="0"/>
                    </a:moveTo>
                    <a:lnTo>
                      <a:pt x="381000" y="0"/>
                    </a:lnTo>
                  </a:path>
                </a:pathLst>
              </a:custGeom>
              <a:noFill/>
              <a:ln w="4762">
                <a:solidFill>
                  <a:srgbClr val="1A1A1A"/>
                </a:solidFill>
              </a:ln>
            </p:spPr>
          </p:sp>
          <p:sp>
            <p:nvSpPr>
              <p:cNvPr id="43" name="Line 43"/>
              <p:cNvSpPr/>
              <p:nvPr/>
            </p:nvSpPr>
            <p:spPr>
              <a:xfrm>
                <a:off x="10763250" y="2876550"/>
                <a:ext cx="381000" cy="9525"/>
              </a:xfrm>
              <a:custGeom>
                <a:avLst/>
                <a:gdLst/>
                <a:ahLst/>
                <a:cxnLst/>
                <a:rect l="l" t="t" r="r" b="b"/>
                <a:pathLst>
                  <a:path w="381000" h="9525">
                    <a:moveTo>
                      <a:pt x="0" y="0"/>
                    </a:moveTo>
                    <a:lnTo>
                      <a:pt x="381000" y="0"/>
                    </a:lnTo>
                  </a:path>
                </a:pathLst>
              </a:custGeom>
              <a:noFill/>
              <a:ln w="4762">
                <a:solidFill>
                  <a:srgbClr val="1A1A1A"/>
                </a:solidFill>
              </a:ln>
            </p:spPr>
          </p:sp>
        </p:grpSp>
      </p:grpSp>
      <p:grpSp>
        <p:nvGrpSpPr>
          <p:cNvPr id="64" name="Group 64"/>
          <p:cNvGrpSpPr/>
          <p:nvPr/>
        </p:nvGrpSpPr>
        <p:grpSpPr>
          <a:xfrm>
            <a:off x="741045" y="4305300"/>
            <a:ext cx="4973955" cy="1714500"/>
            <a:chOff x="741045" y="4305300"/>
            <a:chExt cx="4973955" cy="1714500"/>
          </a:xfrm>
        </p:grpSpPr>
        <p:sp>
          <p:nvSpPr>
            <p:cNvPr id="46" name="TextBox 46"/>
            <p:cNvSpPr txBox="1"/>
            <p:nvPr/>
          </p:nvSpPr>
          <p:spPr>
            <a:xfrm>
              <a:off x="751522" y="4311491"/>
              <a:ext cx="533043" cy="167640"/>
            </a:xfrm>
            <a:prstGeom prst="rect">
              <a:avLst/>
            </a:prstGeom>
            <a:noFill/>
            <a:ln>
              <a:noFill/>
            </a:ln>
          </p:spPr>
          <p:txBody>
            <a:bodyPr wrap="none" lIns="0" tIns="0" rIns="0" bIns="0" anchor="t" anchorCtr="0">
              <a:spAutoFit/>
            </a:bodyPr>
            <a:lstStyle/>
            <a:p>
              <a:pPr algn="l"/>
              <a:r>
                <a:rPr lang="zh-CN" sz="825" dirty="0">
                  <a:solidFill>
                    <a:srgbClr val="D9251D"/>
                  </a:solidFill>
                  <a:latin typeface="Arial"/>
                  <a:ea typeface="Microsoft YaHei"/>
                  <a:cs typeface="Arial"/>
                </a:rPr>
                <a:t>03 · 海报</a:t>
              </a:r>
            </a:p>
          </p:txBody>
        </p:sp>
        <p:sp>
          <p:nvSpPr>
            <p:cNvPr id="47" name="TextBox 47"/>
            <p:cNvSpPr txBox="1"/>
            <p:nvPr/>
          </p:nvSpPr>
          <p:spPr>
            <a:xfrm>
              <a:off x="741045" y="4546282"/>
              <a:ext cx="1054036" cy="335280"/>
            </a:xfrm>
            <a:prstGeom prst="rect">
              <a:avLst/>
            </a:prstGeom>
            <a:noFill/>
            <a:ln>
              <a:noFill/>
            </a:ln>
          </p:spPr>
          <p:txBody>
            <a:bodyPr wrap="none" lIns="0" tIns="0" rIns="0" bIns="0" anchor="t" anchorCtr="0">
              <a:spAutoFit/>
            </a:bodyPr>
            <a:lstStyle/>
            <a:p>
              <a:pPr algn="l"/>
              <a:r>
                <a:rPr lang="zh-CN" sz="1650" b="1" dirty="0">
                  <a:solidFill>
                    <a:srgbClr val="D9251D"/>
                  </a:solidFill>
                  <a:latin typeface="Arial Black"/>
                  <a:ea typeface="Microsoft YaHei"/>
                  <a:cs typeface="Arial Black"/>
                </a:rPr>
                <a:t>模数网格</a:t>
              </a:r>
            </a:p>
          </p:txBody>
        </p:sp>
        <p:sp>
          <p:nvSpPr>
            <p:cNvPr id="48" name="TextBox 48"/>
            <p:cNvSpPr txBox="1"/>
            <p:nvPr/>
          </p:nvSpPr>
          <p:spPr>
            <a:xfrm>
              <a:off x="749618" y="4828699"/>
              <a:ext cx="950357"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MODULAR GRID</a:t>
              </a:r>
            </a:p>
          </p:txBody>
        </p:sp>
        <p:sp>
          <p:nvSpPr>
            <p:cNvPr id="49" name="TextBox 49"/>
            <p:cNvSpPr txBox="1"/>
            <p:nvPr/>
          </p:nvSpPr>
          <p:spPr>
            <a:xfrm>
              <a:off x="749618" y="5114449"/>
              <a:ext cx="1470112"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横列 × 纵行的方格矩阵</a:t>
              </a:r>
            </a:p>
          </p:txBody>
        </p:sp>
        <p:sp>
          <p:nvSpPr>
            <p:cNvPr id="50" name="TextBox 50"/>
            <p:cNvSpPr txBox="1"/>
            <p:nvPr/>
          </p:nvSpPr>
          <p:spPr>
            <a:xfrm>
              <a:off x="749618" y="5304949"/>
              <a:ext cx="1918668"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海报 · 目录 · 平面设计的利器</a:t>
              </a:r>
            </a:p>
          </p:txBody>
        </p:sp>
        <p:sp>
          <p:nvSpPr>
            <p:cNvPr id="51" name="TextBox 51"/>
            <p:cNvSpPr txBox="1"/>
            <p:nvPr/>
          </p:nvSpPr>
          <p:spPr>
            <a:xfrm>
              <a:off x="749618" y="5495449"/>
              <a:ext cx="2303145"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瑞士国际主义最具识别度的网格类型</a:t>
              </a:r>
            </a:p>
          </p:txBody>
        </p:sp>
        <p:grpSp>
          <p:nvGrpSpPr>
            <p:cNvPr id="63" name="Group 63"/>
            <p:cNvGrpSpPr/>
            <p:nvPr/>
          </p:nvGrpSpPr>
          <p:grpSpPr>
            <a:xfrm>
              <a:off x="4191000" y="4305300"/>
              <a:ext cx="1524000" cy="1714500"/>
              <a:chOff x="4191000" y="4305300"/>
              <a:chExt cx="1524000" cy="1714500"/>
            </a:xfrm>
          </p:grpSpPr>
          <p:sp>
            <p:nvSpPr>
              <p:cNvPr id="52" name="Rectangle 52"/>
              <p:cNvSpPr/>
              <p:nvPr/>
            </p:nvSpPr>
            <p:spPr>
              <a:xfrm>
                <a:off x="4191000" y="4305300"/>
                <a:ext cx="1524000" cy="1714500"/>
              </a:xfrm>
              <a:prstGeom prst="rect">
                <a:avLst/>
              </a:prstGeom>
              <a:noFill/>
              <a:ln w="9525">
                <a:solidFill>
                  <a:srgbClr val="D9251D"/>
                </a:solidFill>
              </a:ln>
            </p:spPr>
          </p:sp>
          <p:sp>
            <p:nvSpPr>
              <p:cNvPr id="53" name="Line 53"/>
              <p:cNvSpPr/>
              <p:nvPr/>
            </p:nvSpPr>
            <p:spPr>
              <a:xfrm>
                <a:off x="4572000" y="4305300"/>
                <a:ext cx="9525" cy="1714500"/>
              </a:xfrm>
              <a:custGeom>
                <a:avLst/>
                <a:gdLst/>
                <a:ahLst/>
                <a:cxnLst/>
                <a:rect l="l" t="t" r="r" b="b"/>
                <a:pathLst>
                  <a:path w="9525" h="1714500">
                    <a:moveTo>
                      <a:pt x="0" y="0"/>
                    </a:moveTo>
                    <a:lnTo>
                      <a:pt x="0" y="1714500"/>
                    </a:lnTo>
                  </a:path>
                </a:pathLst>
              </a:custGeom>
              <a:noFill/>
              <a:ln w="4762">
                <a:solidFill>
                  <a:srgbClr val="D9251D"/>
                </a:solidFill>
              </a:ln>
            </p:spPr>
          </p:sp>
          <p:sp>
            <p:nvSpPr>
              <p:cNvPr id="54" name="Line 54"/>
              <p:cNvSpPr/>
              <p:nvPr/>
            </p:nvSpPr>
            <p:spPr>
              <a:xfrm>
                <a:off x="4953000" y="4305300"/>
                <a:ext cx="9525" cy="1714500"/>
              </a:xfrm>
              <a:custGeom>
                <a:avLst/>
                <a:gdLst/>
                <a:ahLst/>
                <a:cxnLst/>
                <a:rect l="l" t="t" r="r" b="b"/>
                <a:pathLst>
                  <a:path w="9525" h="1714500">
                    <a:moveTo>
                      <a:pt x="0" y="0"/>
                    </a:moveTo>
                    <a:lnTo>
                      <a:pt x="0" y="1714500"/>
                    </a:lnTo>
                  </a:path>
                </a:pathLst>
              </a:custGeom>
              <a:noFill/>
              <a:ln w="4762">
                <a:solidFill>
                  <a:srgbClr val="D9251D"/>
                </a:solidFill>
              </a:ln>
            </p:spPr>
          </p:sp>
          <p:sp>
            <p:nvSpPr>
              <p:cNvPr id="55" name="Line 55"/>
              <p:cNvSpPr/>
              <p:nvPr/>
            </p:nvSpPr>
            <p:spPr>
              <a:xfrm>
                <a:off x="5334000" y="4305300"/>
                <a:ext cx="9525" cy="1714500"/>
              </a:xfrm>
              <a:custGeom>
                <a:avLst/>
                <a:gdLst/>
                <a:ahLst/>
                <a:cxnLst/>
                <a:rect l="l" t="t" r="r" b="b"/>
                <a:pathLst>
                  <a:path w="9525" h="1714500">
                    <a:moveTo>
                      <a:pt x="0" y="0"/>
                    </a:moveTo>
                    <a:lnTo>
                      <a:pt x="0" y="1714500"/>
                    </a:lnTo>
                  </a:path>
                </a:pathLst>
              </a:custGeom>
              <a:noFill/>
              <a:ln w="4762">
                <a:solidFill>
                  <a:srgbClr val="D9251D"/>
                </a:solidFill>
              </a:ln>
            </p:spPr>
          </p:sp>
          <p:sp>
            <p:nvSpPr>
              <p:cNvPr id="56" name="Line 56"/>
              <p:cNvSpPr/>
              <p:nvPr/>
            </p:nvSpPr>
            <p:spPr>
              <a:xfrm>
                <a:off x="4191000" y="4648200"/>
                <a:ext cx="1524000" cy="9525"/>
              </a:xfrm>
              <a:custGeom>
                <a:avLst/>
                <a:gdLst/>
                <a:ahLst/>
                <a:cxnLst/>
                <a:rect l="l" t="t" r="r" b="b"/>
                <a:pathLst>
                  <a:path w="1524000" h="9525">
                    <a:moveTo>
                      <a:pt x="0" y="0"/>
                    </a:moveTo>
                    <a:lnTo>
                      <a:pt x="1524000" y="0"/>
                    </a:lnTo>
                  </a:path>
                </a:pathLst>
              </a:custGeom>
              <a:noFill/>
              <a:ln w="4762">
                <a:solidFill>
                  <a:srgbClr val="D9251D"/>
                </a:solidFill>
              </a:ln>
            </p:spPr>
          </p:sp>
          <p:sp>
            <p:nvSpPr>
              <p:cNvPr id="57" name="Line 57"/>
              <p:cNvSpPr/>
              <p:nvPr/>
            </p:nvSpPr>
            <p:spPr>
              <a:xfrm>
                <a:off x="4191000" y="4991100"/>
                <a:ext cx="1524000" cy="9525"/>
              </a:xfrm>
              <a:custGeom>
                <a:avLst/>
                <a:gdLst/>
                <a:ahLst/>
                <a:cxnLst/>
                <a:rect l="l" t="t" r="r" b="b"/>
                <a:pathLst>
                  <a:path w="1524000" h="9525">
                    <a:moveTo>
                      <a:pt x="0" y="0"/>
                    </a:moveTo>
                    <a:lnTo>
                      <a:pt x="1524000" y="0"/>
                    </a:lnTo>
                  </a:path>
                </a:pathLst>
              </a:custGeom>
              <a:noFill/>
              <a:ln w="4762">
                <a:solidFill>
                  <a:srgbClr val="D9251D"/>
                </a:solidFill>
              </a:ln>
            </p:spPr>
          </p:sp>
          <p:sp>
            <p:nvSpPr>
              <p:cNvPr id="58" name="Line 58"/>
              <p:cNvSpPr/>
              <p:nvPr/>
            </p:nvSpPr>
            <p:spPr>
              <a:xfrm>
                <a:off x="4191000" y="5334000"/>
                <a:ext cx="1524000" cy="9525"/>
              </a:xfrm>
              <a:custGeom>
                <a:avLst/>
                <a:gdLst/>
                <a:ahLst/>
                <a:cxnLst/>
                <a:rect l="l" t="t" r="r" b="b"/>
                <a:pathLst>
                  <a:path w="1524000" h="9525">
                    <a:moveTo>
                      <a:pt x="0" y="0"/>
                    </a:moveTo>
                    <a:lnTo>
                      <a:pt x="1524000" y="0"/>
                    </a:lnTo>
                  </a:path>
                </a:pathLst>
              </a:custGeom>
              <a:noFill/>
              <a:ln w="4762">
                <a:solidFill>
                  <a:srgbClr val="D9251D"/>
                </a:solidFill>
              </a:ln>
            </p:spPr>
          </p:sp>
          <p:sp>
            <p:nvSpPr>
              <p:cNvPr id="59" name="Line 59"/>
              <p:cNvSpPr/>
              <p:nvPr/>
            </p:nvSpPr>
            <p:spPr>
              <a:xfrm>
                <a:off x="4191000" y="5676900"/>
                <a:ext cx="1524000" cy="9525"/>
              </a:xfrm>
              <a:custGeom>
                <a:avLst/>
                <a:gdLst/>
                <a:ahLst/>
                <a:cxnLst/>
                <a:rect l="l" t="t" r="r" b="b"/>
                <a:pathLst>
                  <a:path w="1524000" h="9525">
                    <a:moveTo>
                      <a:pt x="0" y="0"/>
                    </a:moveTo>
                    <a:lnTo>
                      <a:pt x="1524000" y="0"/>
                    </a:lnTo>
                  </a:path>
                </a:pathLst>
              </a:custGeom>
              <a:noFill/>
              <a:ln w="4762">
                <a:solidFill>
                  <a:srgbClr val="D9251D"/>
                </a:solidFill>
              </a:ln>
            </p:spPr>
          </p:sp>
          <p:sp>
            <p:nvSpPr>
              <p:cNvPr id="60" name="Rectangle 60"/>
              <p:cNvSpPr/>
              <p:nvPr/>
            </p:nvSpPr>
            <p:spPr>
              <a:xfrm>
                <a:off x="4191000" y="4305300"/>
                <a:ext cx="762000" cy="342900"/>
              </a:xfrm>
              <a:prstGeom prst="rect">
                <a:avLst/>
              </a:prstGeom>
              <a:solidFill>
                <a:srgbClr val="D9251D">
                  <a:alpha val="18000"/>
                </a:srgbClr>
              </a:solidFill>
              <a:ln>
                <a:noFill/>
              </a:ln>
            </p:spPr>
          </p:sp>
          <p:sp>
            <p:nvSpPr>
              <p:cNvPr id="61" name="Rectangle 61"/>
              <p:cNvSpPr/>
              <p:nvPr/>
            </p:nvSpPr>
            <p:spPr>
              <a:xfrm>
                <a:off x="4572000" y="4991100"/>
                <a:ext cx="381000" cy="685800"/>
              </a:xfrm>
              <a:prstGeom prst="rect">
                <a:avLst/>
              </a:prstGeom>
              <a:solidFill>
                <a:srgbClr val="1A1A1A">
                  <a:alpha val="85000"/>
                </a:srgbClr>
              </a:solidFill>
              <a:ln>
                <a:noFill/>
              </a:ln>
            </p:spPr>
          </p:sp>
          <p:sp>
            <p:nvSpPr>
              <p:cNvPr id="62" name="Rectangle 62"/>
              <p:cNvSpPr/>
              <p:nvPr/>
            </p:nvSpPr>
            <p:spPr>
              <a:xfrm>
                <a:off x="5334000" y="5334000"/>
                <a:ext cx="381000" cy="342900"/>
              </a:xfrm>
              <a:prstGeom prst="rect">
                <a:avLst/>
              </a:prstGeom>
              <a:solidFill>
                <a:srgbClr val="1A1A1A">
                  <a:alpha val="40000"/>
                </a:srgbClr>
              </a:solidFill>
              <a:ln>
                <a:noFill/>
              </a:ln>
            </p:spPr>
          </p:sp>
        </p:grpSp>
      </p:grpSp>
      <p:grpSp>
        <p:nvGrpSpPr>
          <p:cNvPr id="78" name="Group 78"/>
          <p:cNvGrpSpPr/>
          <p:nvPr/>
        </p:nvGrpSpPr>
        <p:grpSpPr>
          <a:xfrm>
            <a:off x="6265545" y="4305300"/>
            <a:ext cx="4973955" cy="1714500"/>
            <a:chOff x="6265545" y="4305300"/>
            <a:chExt cx="4973955" cy="1714500"/>
          </a:xfrm>
        </p:grpSpPr>
        <p:sp>
          <p:nvSpPr>
            <p:cNvPr id="65" name="TextBox 65"/>
            <p:cNvSpPr txBox="1"/>
            <p:nvPr/>
          </p:nvSpPr>
          <p:spPr>
            <a:xfrm>
              <a:off x="6276022" y="4311491"/>
              <a:ext cx="533043"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04 · 复合</a:t>
              </a:r>
            </a:p>
          </p:txBody>
        </p:sp>
        <p:sp>
          <p:nvSpPr>
            <p:cNvPr id="66" name="TextBox 66"/>
            <p:cNvSpPr txBox="1"/>
            <p:nvPr/>
          </p:nvSpPr>
          <p:spPr>
            <a:xfrm>
              <a:off x="6265545" y="4546282"/>
              <a:ext cx="1054036" cy="335280"/>
            </a:xfrm>
            <a:prstGeom prst="rect">
              <a:avLst/>
            </a:prstGeom>
            <a:noFill/>
            <a:ln>
              <a:noFill/>
            </a:ln>
          </p:spPr>
          <p:txBody>
            <a:bodyPr wrap="none" lIns="0" tIns="0" rIns="0" bIns="0" anchor="t" anchorCtr="0">
              <a:spAutoFit/>
            </a:bodyPr>
            <a:lstStyle/>
            <a:p>
              <a:pPr algn="l"/>
              <a:r>
                <a:rPr lang="zh-CN" sz="1650" b="1" dirty="0">
                  <a:solidFill>
                    <a:srgbClr val="1A1A1A"/>
                  </a:solidFill>
                  <a:latin typeface="Arial Black"/>
                  <a:ea typeface="Microsoft YaHei"/>
                  <a:cs typeface="Arial Black"/>
                </a:rPr>
                <a:t>层级网格</a:t>
              </a:r>
            </a:p>
          </p:txBody>
        </p:sp>
        <p:sp>
          <p:nvSpPr>
            <p:cNvPr id="67" name="TextBox 67"/>
            <p:cNvSpPr txBox="1"/>
            <p:nvPr/>
          </p:nvSpPr>
          <p:spPr>
            <a:xfrm>
              <a:off x="6274118" y="4828699"/>
              <a:ext cx="1213795"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HIERARCHICAL GRID</a:t>
              </a:r>
            </a:p>
          </p:txBody>
        </p:sp>
        <p:sp>
          <p:nvSpPr>
            <p:cNvPr id="68" name="TextBox 68"/>
            <p:cNvSpPr txBox="1"/>
            <p:nvPr/>
          </p:nvSpPr>
          <p:spPr>
            <a:xfrm>
              <a:off x="6274118" y="5114449"/>
              <a:ext cx="1306354"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不规则但内部有逻辑</a:t>
              </a:r>
            </a:p>
          </p:txBody>
        </p:sp>
        <p:sp>
          <p:nvSpPr>
            <p:cNvPr id="69" name="TextBox 69"/>
            <p:cNvSpPr txBox="1"/>
            <p:nvPr/>
          </p:nvSpPr>
          <p:spPr>
            <a:xfrm>
              <a:off x="6274118" y="5304949"/>
              <a:ext cx="2061067" cy="198120"/>
            </a:xfrm>
            <a:prstGeom prst="rect">
              <a:avLst/>
            </a:prstGeom>
            <a:noFill/>
            <a:ln>
              <a:noFill/>
            </a:ln>
          </p:spPr>
          <p:txBody>
            <a:bodyPr wrap="none" lIns="0" tIns="0" rIns="0" bIns="0" anchor="t" anchorCtr="0">
              <a:spAutoFit/>
            </a:bodyPr>
            <a:lstStyle/>
            <a:p>
              <a:pPr algn="l"/>
              <a:r>
                <a:rPr lang="zh-CN" sz="975" dirty="0">
                  <a:solidFill>
                    <a:srgbClr val="1A1A1A"/>
                  </a:solidFill>
                  <a:latin typeface="Arial"/>
                  <a:ea typeface="Microsoft YaHei"/>
                  <a:cs typeface="Arial"/>
                </a:rPr>
                <a:t>复合排版 · 杂志专题 · 网页布局</a:t>
              </a:r>
            </a:p>
          </p:txBody>
        </p:sp>
        <p:grpSp>
          <p:nvGrpSpPr>
            <p:cNvPr id="77" name="Group 77"/>
            <p:cNvGrpSpPr/>
            <p:nvPr/>
          </p:nvGrpSpPr>
          <p:grpSpPr>
            <a:xfrm>
              <a:off x="9715500" y="4305300"/>
              <a:ext cx="1524000" cy="1714500"/>
              <a:chOff x="9715500" y="4305300"/>
              <a:chExt cx="1524000" cy="1714500"/>
            </a:xfrm>
          </p:grpSpPr>
          <p:sp>
            <p:nvSpPr>
              <p:cNvPr id="70" name="Rectangle 70"/>
              <p:cNvSpPr/>
              <p:nvPr/>
            </p:nvSpPr>
            <p:spPr>
              <a:xfrm>
                <a:off x="9715500" y="4305300"/>
                <a:ext cx="1524000" cy="1714500"/>
              </a:xfrm>
              <a:prstGeom prst="rect">
                <a:avLst/>
              </a:prstGeom>
              <a:noFill/>
              <a:ln w="9525">
                <a:solidFill>
                  <a:srgbClr val="1A1A1A"/>
                </a:solidFill>
              </a:ln>
            </p:spPr>
          </p:sp>
          <p:sp>
            <p:nvSpPr>
              <p:cNvPr id="71" name="Rectangle 71"/>
              <p:cNvSpPr/>
              <p:nvPr/>
            </p:nvSpPr>
            <p:spPr>
              <a:xfrm>
                <a:off x="9715500" y="4305300"/>
                <a:ext cx="1524000" cy="381000"/>
              </a:xfrm>
              <a:prstGeom prst="rect">
                <a:avLst/>
              </a:prstGeom>
              <a:solidFill>
                <a:srgbClr val="1A1A1A">
                  <a:alpha val="85000"/>
                </a:srgbClr>
              </a:solidFill>
              <a:ln>
                <a:noFill/>
              </a:ln>
            </p:spPr>
          </p:sp>
          <p:sp>
            <p:nvSpPr>
              <p:cNvPr id="72" name="Rectangle 72"/>
              <p:cNvSpPr/>
              <p:nvPr/>
            </p:nvSpPr>
            <p:spPr>
              <a:xfrm>
                <a:off x="9715500" y="4781550"/>
                <a:ext cx="952500" cy="762000"/>
              </a:xfrm>
              <a:prstGeom prst="rect">
                <a:avLst/>
              </a:prstGeom>
              <a:solidFill>
                <a:srgbClr val="1A1A1A">
                  <a:alpha val="15000"/>
                </a:srgbClr>
              </a:solidFill>
              <a:ln>
                <a:noFill/>
              </a:ln>
            </p:spPr>
          </p:sp>
          <p:sp>
            <p:nvSpPr>
              <p:cNvPr id="73" name="Rectangle 73"/>
              <p:cNvSpPr/>
              <p:nvPr/>
            </p:nvSpPr>
            <p:spPr>
              <a:xfrm>
                <a:off x="10763250" y="4781550"/>
                <a:ext cx="476250" cy="381000"/>
              </a:xfrm>
              <a:prstGeom prst="rect">
                <a:avLst/>
              </a:prstGeom>
              <a:solidFill>
                <a:srgbClr val="1A1A1A">
                  <a:alpha val="30000"/>
                </a:srgbClr>
              </a:solidFill>
              <a:ln>
                <a:noFill/>
              </a:ln>
            </p:spPr>
          </p:sp>
          <p:sp>
            <p:nvSpPr>
              <p:cNvPr id="74" name="Rectangle 74"/>
              <p:cNvSpPr/>
              <p:nvPr/>
            </p:nvSpPr>
            <p:spPr>
              <a:xfrm>
                <a:off x="10763250" y="5257800"/>
                <a:ext cx="476250" cy="285750"/>
              </a:xfrm>
              <a:prstGeom prst="rect">
                <a:avLst/>
              </a:prstGeom>
              <a:solidFill>
                <a:srgbClr val="1A1A1A">
                  <a:alpha val="15000"/>
                </a:srgbClr>
              </a:solidFill>
              <a:ln>
                <a:noFill/>
              </a:ln>
            </p:spPr>
          </p:sp>
          <p:sp>
            <p:nvSpPr>
              <p:cNvPr id="75" name="Rectangle 75"/>
              <p:cNvSpPr/>
              <p:nvPr/>
            </p:nvSpPr>
            <p:spPr>
              <a:xfrm>
                <a:off x="9715500" y="5638800"/>
                <a:ext cx="571500" cy="381000"/>
              </a:xfrm>
              <a:prstGeom prst="rect">
                <a:avLst/>
              </a:prstGeom>
              <a:solidFill>
                <a:srgbClr val="1A1A1A">
                  <a:alpha val="30000"/>
                </a:srgbClr>
              </a:solidFill>
              <a:ln>
                <a:noFill/>
              </a:ln>
            </p:spPr>
          </p:sp>
          <p:sp>
            <p:nvSpPr>
              <p:cNvPr id="76" name="Rectangle 76"/>
              <p:cNvSpPr/>
              <p:nvPr/>
            </p:nvSpPr>
            <p:spPr>
              <a:xfrm>
                <a:off x="10382250" y="5638800"/>
                <a:ext cx="857250" cy="381000"/>
              </a:xfrm>
              <a:prstGeom prst="rect">
                <a:avLst/>
              </a:prstGeom>
              <a:solidFill>
                <a:srgbClr val="1A1A1A">
                  <a:alpha val="15000"/>
                </a:srgbClr>
              </a:solidFill>
              <a:ln>
                <a:noFill/>
              </a:ln>
            </p:spPr>
          </p:sp>
        </p:grpSp>
      </p:grpSp>
      <p:sp>
        <p:nvSpPr>
          <p:cNvPr id="79" name="TextBox 79"/>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08 / 14</a:t>
            </a:r>
          </a:p>
        </p:txBody>
      </p:sp>
    </p:spTree>
  </p:cSld>
  <p:clrMapOvr>
    <a:masterClrMapping/>
  </p:clrMapOvr>
  <p:transition xmlns:p14="http://schemas.microsoft.com/office/powerpoint/2010/main" p14:dur="3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50"/>
                                        <p:tgtEl>
                                          <p:spTgt spid="10"/>
                                        </p:tgtEl>
                                      </p:cBhvr>
                                    </p:animEffect>
                                  </p:childTnLst>
                                </p:cTn>
                              </p:par>
                            </p:childTnLst>
                          </p:cTn>
                        </p:par>
                        <p:par>
                          <p:cTn id="8" fill="hold">
                            <p:stCondLst>
                              <p:cond delay="73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400"/>
                                        <p:tgtEl>
                                          <p:spTgt spid="25"/>
                                        </p:tgtEl>
                                      </p:cBhvr>
                                    </p:animEffect>
                                  </p:childTnLst>
                                </p:cTn>
                              </p:par>
                            </p:childTnLst>
                          </p:cTn>
                        </p:par>
                        <p:par>
                          <p:cTn id="12" fill="hold">
                            <p:stCondLst>
                              <p:cond delay="131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400"/>
                                        <p:tgtEl>
                                          <p:spTgt spid="45"/>
                                        </p:tgtEl>
                                      </p:cBhvr>
                                    </p:animEffect>
                                  </p:childTnLst>
                                </p:cTn>
                              </p:par>
                            </p:childTnLst>
                          </p:cTn>
                        </p:par>
                        <p:par>
                          <p:cTn id="16" fill="hold">
                            <p:stCondLst>
                              <p:cond delay="186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50"/>
                                        <p:tgtEl>
                                          <p:spTgt spid="64"/>
                                        </p:tgtEl>
                                      </p:cBhvr>
                                    </p:animEffect>
                                  </p:childTnLst>
                                </p:cTn>
                              </p:par>
                            </p:childTnLst>
                          </p:cTn>
                        </p:par>
                        <p:par>
                          <p:cTn id="20" fill="hold">
                            <p:stCondLst>
                              <p:cond delay="259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4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45" grpId="0"/>
      <p:bldP spid="64"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a:xfrm>
            <a:off x="0" y="0"/>
            <a:ext cx="12192000" cy="6858000"/>
          </a:xfrm>
          <a:prstGeom prst="rect">
            <a:avLst/>
          </a:prstGeom>
          <a:solidFill>
            <a:srgbClr val="FFFFFF"/>
          </a:solidFill>
          <a:ln>
            <a:noFill/>
          </a:ln>
        </p:spPr>
      </p:sp>
      <p:grpSp>
        <p:nvGrpSpPr>
          <p:cNvPr id="7" name="Group 7"/>
          <p:cNvGrpSpPr/>
          <p:nvPr/>
        </p:nvGrpSpPr>
        <p:grpSpPr>
          <a:xfrm>
            <a:off x="579120" y="482441"/>
            <a:ext cx="3005328" cy="1165384"/>
            <a:chOff x="579120" y="482441"/>
            <a:chExt cx="3005328" cy="1165384"/>
          </a:xfrm>
        </p:grpSpPr>
        <p:sp>
          <p:nvSpPr>
            <p:cNvPr id="3" name="TextBox 3"/>
            <p:cNvSpPr txBox="1"/>
            <p:nvPr/>
          </p:nvSpPr>
          <p:spPr>
            <a:xfrm>
              <a:off x="599122" y="482441"/>
              <a:ext cx="358331" cy="167640"/>
            </a:xfrm>
            <a:prstGeom prst="rect">
              <a:avLst/>
            </a:prstGeom>
            <a:noFill/>
            <a:ln>
              <a:noFill/>
            </a:ln>
          </p:spPr>
          <p:txBody>
            <a:bodyPr wrap="none" lIns="0" tIns="0" rIns="0" bIns="0" anchor="t" anchorCtr="0">
              <a:spAutoFit/>
            </a:bodyPr>
            <a:lstStyle/>
            <a:p>
              <a:pPr algn="l"/>
              <a:r>
                <a:rPr lang="zh-CN" sz="825" dirty="0">
                  <a:solidFill>
                    <a:srgbClr val="999999"/>
                  </a:solidFill>
                  <a:latin typeface="Arial"/>
                  <a:ea typeface="Microsoft YaHei"/>
                  <a:cs typeface="Arial"/>
                </a:rPr>
                <a:t>P · 09</a:t>
              </a:r>
            </a:p>
          </p:txBody>
        </p:sp>
        <p:sp>
          <p:nvSpPr>
            <p:cNvPr id="4" name="TextBox 4"/>
            <p:cNvSpPr txBox="1"/>
            <p:nvPr/>
          </p:nvSpPr>
          <p:spPr>
            <a:xfrm>
              <a:off x="579120" y="883920"/>
              <a:ext cx="3005328" cy="487680"/>
            </a:xfrm>
            <a:prstGeom prst="rect">
              <a:avLst/>
            </a:prstGeom>
            <a:noFill/>
            <a:ln>
              <a:noFill/>
            </a:ln>
          </p:spPr>
          <p:txBody>
            <a:bodyPr wrap="none" lIns="0" tIns="0" rIns="0" bIns="0" anchor="t" anchorCtr="0">
              <a:spAutoFit/>
            </a:bodyPr>
            <a:lstStyle/>
            <a:p>
              <a:pPr algn="l"/>
              <a:r>
                <a:rPr lang="zh-CN" sz="2400" b="1" dirty="0">
                  <a:solidFill>
                    <a:srgbClr val="1A1A1A"/>
                  </a:solidFill>
                  <a:latin typeface="Arial Black"/>
                  <a:ea typeface="Microsoft YaHei"/>
                  <a:cs typeface="Arial Black"/>
                </a:rPr>
                <a:t>一切都是可计算的</a:t>
              </a:r>
            </a:p>
          </p:txBody>
        </p:sp>
        <p:sp>
          <p:nvSpPr>
            <p:cNvPr id="5" name="TextBox 5"/>
            <p:cNvSpPr txBox="1"/>
            <p:nvPr/>
          </p:nvSpPr>
          <p:spPr>
            <a:xfrm>
              <a:off x="596265" y="1296352"/>
              <a:ext cx="2902029" cy="213360"/>
            </a:xfrm>
            <a:prstGeom prst="rect">
              <a:avLst/>
            </a:prstGeom>
            <a:noFill/>
            <a:ln>
              <a:noFill/>
            </a:ln>
          </p:spPr>
          <p:txBody>
            <a:bodyPr wrap="none" lIns="0" tIns="0" rIns="0" bIns="0" anchor="t" anchorCtr="0">
              <a:spAutoFit/>
            </a:bodyPr>
            <a:lstStyle/>
            <a:p>
              <a:pPr algn="l"/>
              <a:r>
                <a:rPr lang="zh-CN" sz="1050" dirty="0">
                  <a:solidFill>
                    <a:srgbClr val="666666"/>
                  </a:solidFill>
                  <a:latin typeface="Arial"/>
                  <a:ea typeface="Microsoft YaHei"/>
                  <a:cs typeface="Arial"/>
                </a:rPr>
                <a:t>EVERYTHING DERIVES FROM THE BASE UNIT</a:t>
              </a:r>
            </a:p>
          </p:txBody>
        </p:sp>
        <p:sp>
          <p:nvSpPr>
            <p:cNvPr id="6" name="Line 6"/>
            <p:cNvSpPr/>
            <p:nvPr/>
          </p:nvSpPr>
          <p:spPr>
            <a:xfrm>
              <a:off x="609600" y="1638300"/>
              <a:ext cx="533400" cy="9525"/>
            </a:xfrm>
            <a:custGeom>
              <a:avLst/>
              <a:gdLst/>
              <a:ahLst/>
              <a:cxnLst/>
              <a:rect l="l" t="t" r="r" b="b"/>
              <a:pathLst>
                <a:path w="533400" h="9525">
                  <a:moveTo>
                    <a:pt x="0" y="0"/>
                  </a:moveTo>
                  <a:lnTo>
                    <a:pt x="533400" y="0"/>
                  </a:lnTo>
                </a:path>
              </a:pathLst>
            </a:custGeom>
            <a:noFill/>
            <a:ln w="28575">
              <a:solidFill>
                <a:srgbClr val="D9251D"/>
              </a:solidFill>
            </a:ln>
          </p:spPr>
        </p:sp>
      </p:grpSp>
      <p:grpSp>
        <p:nvGrpSpPr>
          <p:cNvPr id="22" name="Group 22"/>
          <p:cNvGrpSpPr/>
          <p:nvPr/>
        </p:nvGrpSpPr>
        <p:grpSpPr>
          <a:xfrm>
            <a:off x="556260" y="2120741"/>
            <a:ext cx="3063240" cy="4239578"/>
            <a:chOff x="556260" y="2120741"/>
            <a:chExt cx="3063240" cy="4239578"/>
          </a:xfrm>
        </p:grpSpPr>
        <p:sp>
          <p:nvSpPr>
            <p:cNvPr id="8" name="TextBox 8"/>
            <p:cNvSpPr txBox="1"/>
            <p:nvPr/>
          </p:nvSpPr>
          <p:spPr>
            <a:xfrm>
              <a:off x="599122" y="2120741"/>
              <a:ext cx="557141"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BASE UNIT</a:t>
              </a:r>
            </a:p>
          </p:txBody>
        </p:sp>
        <p:sp>
          <p:nvSpPr>
            <p:cNvPr id="9" name="TextBox 9"/>
            <p:cNvSpPr txBox="1"/>
            <p:nvPr/>
          </p:nvSpPr>
          <p:spPr>
            <a:xfrm>
              <a:off x="556260" y="2213610"/>
              <a:ext cx="1362637" cy="853440"/>
            </a:xfrm>
            <a:prstGeom prst="rect">
              <a:avLst/>
            </a:prstGeom>
            <a:noFill/>
            <a:ln>
              <a:noFill/>
            </a:ln>
          </p:spPr>
          <p:txBody>
            <a:bodyPr wrap="none" lIns="0" tIns="0" rIns="0" bIns="0" anchor="t" anchorCtr="0">
              <a:spAutoFit/>
            </a:bodyPr>
            <a:lstStyle/>
            <a:p>
              <a:pPr algn="l"/>
              <a:r>
                <a:rPr lang="zh-CN" sz="4200" b="1" dirty="0">
                  <a:solidFill>
                    <a:srgbClr val="D9251D"/>
                  </a:solidFill>
                  <a:latin typeface="Arial Black"/>
                  <a:ea typeface="Microsoft YaHei"/>
                  <a:cs typeface="Arial Black"/>
                </a:rPr>
                <a:t>16px</a:t>
              </a:r>
            </a:p>
          </p:txBody>
        </p:sp>
        <p:sp>
          <p:nvSpPr>
            <p:cNvPr id="10" name="TextBox 10"/>
            <p:cNvSpPr txBox="1"/>
            <p:nvPr/>
          </p:nvSpPr>
          <p:spPr>
            <a:xfrm>
              <a:off x="597218" y="2809399"/>
              <a:ext cx="1448752"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所有距离的最小公因子</a:t>
              </a:r>
            </a:p>
          </p:txBody>
        </p:sp>
        <p:sp>
          <p:nvSpPr>
            <p:cNvPr id="11" name="Line 11"/>
            <p:cNvSpPr/>
            <p:nvPr/>
          </p:nvSpPr>
          <p:spPr>
            <a:xfrm>
              <a:off x="609600" y="3238500"/>
              <a:ext cx="3009900" cy="9525"/>
            </a:xfrm>
            <a:custGeom>
              <a:avLst/>
              <a:gdLst/>
              <a:ahLst/>
              <a:cxnLst/>
              <a:rect l="l" t="t" r="r" b="b"/>
              <a:pathLst>
                <a:path w="3009900" h="9525">
                  <a:moveTo>
                    <a:pt x="0" y="0"/>
                  </a:moveTo>
                  <a:lnTo>
                    <a:pt x="3009900" y="0"/>
                  </a:lnTo>
                </a:path>
              </a:pathLst>
            </a:custGeom>
            <a:noFill/>
            <a:ln w="9525">
              <a:solidFill>
                <a:srgbClr val="1A1A1A"/>
              </a:solidFill>
            </a:ln>
          </p:spPr>
        </p:sp>
        <p:sp>
          <p:nvSpPr>
            <p:cNvPr id="12" name="TextBox 12"/>
            <p:cNvSpPr txBox="1"/>
            <p:nvPr/>
          </p:nvSpPr>
          <p:spPr>
            <a:xfrm>
              <a:off x="599122" y="3492341"/>
              <a:ext cx="942713" cy="167640"/>
            </a:xfrm>
            <a:prstGeom prst="rect">
              <a:avLst/>
            </a:prstGeom>
            <a:noFill/>
            <a:ln>
              <a:noFill/>
            </a:ln>
          </p:spPr>
          <p:txBody>
            <a:bodyPr wrap="none" lIns="0" tIns="0" rIns="0" bIns="0" anchor="t" anchorCtr="0">
              <a:spAutoFit/>
            </a:bodyPr>
            <a:lstStyle/>
            <a:p>
              <a:pPr algn="l"/>
              <a:r>
                <a:rPr lang="zh-CN" sz="825" dirty="0">
                  <a:solidFill>
                    <a:srgbClr val="666666"/>
                  </a:solidFill>
                  <a:latin typeface="Arial"/>
                  <a:ea typeface="Microsoft YaHei"/>
                  <a:cs typeface="Arial"/>
                </a:rPr>
                <a:t>DERIVED FROM 16</a:t>
              </a:r>
            </a:p>
          </p:txBody>
        </p:sp>
        <p:sp>
          <p:nvSpPr>
            <p:cNvPr id="13" name="TextBox 13"/>
            <p:cNvSpPr txBox="1"/>
            <p:nvPr/>
          </p:nvSpPr>
          <p:spPr>
            <a:xfrm>
              <a:off x="595312" y="3802856"/>
              <a:ext cx="2041327"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safe margin </a:t>
              </a:r>
              <a:r>
                <a:rPr lang="zh-CN" sz="1125" b="1" dirty="0">
                  <a:solidFill>
                    <a:srgbClr val="1A1A1A"/>
                  </a:solidFill>
                  <a:latin typeface="Consolas"/>
                  <a:ea typeface="Microsoft YaHei"/>
                  <a:cs typeface="Consolas"/>
                </a:rPr>
                <a:t>64 px</a:t>
              </a:r>
              <a:r>
                <a:rPr lang="zh-CN" sz="1125" dirty="0">
                  <a:solidFill>
                    <a:srgbClr val="1A1A1A"/>
                  </a:solidFill>
                  <a:latin typeface="Consolas"/>
                  <a:ea typeface="Microsoft YaHei"/>
                  <a:cs typeface="Consolas"/>
                </a:rPr>
                <a:t xml:space="preserve"> = 4 × 16</a:t>
              </a:r>
            </a:p>
          </p:txBody>
        </p:sp>
        <p:sp>
          <p:nvSpPr>
            <p:cNvPr id="14" name="TextBox 14"/>
            <p:cNvSpPr txBox="1"/>
            <p:nvPr/>
          </p:nvSpPr>
          <p:spPr>
            <a:xfrm>
              <a:off x="595312" y="4069556"/>
              <a:ext cx="2542461"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column width </a:t>
              </a:r>
              <a:r>
                <a:rPr lang="zh-CN" sz="1125" b="1" dirty="0">
                  <a:solidFill>
                    <a:srgbClr val="1A1A1A"/>
                  </a:solidFill>
                  <a:latin typeface="Consolas"/>
                  <a:ea typeface="Microsoft YaHei"/>
                  <a:cs typeface="Consolas"/>
                </a:rPr>
                <a:t>264 px</a:t>
              </a:r>
              <a:r>
                <a:rPr lang="zh-CN" sz="1125" dirty="0">
                  <a:solidFill>
                    <a:srgbClr val="1A1A1A"/>
                  </a:solidFill>
                  <a:latin typeface="Consolas"/>
                  <a:ea typeface="Microsoft YaHei"/>
                  <a:cs typeface="Consolas"/>
                </a:rPr>
                <a:t xml:space="preserve"> = 16 × 16 + 8</a:t>
              </a:r>
            </a:p>
          </p:txBody>
        </p:sp>
        <p:sp>
          <p:nvSpPr>
            <p:cNvPr id="15" name="TextBox 15"/>
            <p:cNvSpPr txBox="1"/>
            <p:nvPr/>
          </p:nvSpPr>
          <p:spPr>
            <a:xfrm>
              <a:off x="595312" y="4336256"/>
              <a:ext cx="1950958"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column gap </a:t>
              </a:r>
              <a:r>
                <a:rPr lang="zh-CN" sz="1125" b="1" dirty="0">
                  <a:solidFill>
                    <a:srgbClr val="1A1A1A"/>
                  </a:solidFill>
                  <a:latin typeface="Consolas"/>
                  <a:ea typeface="Microsoft YaHei"/>
                  <a:cs typeface="Consolas"/>
                </a:rPr>
                <a:t>32 px</a:t>
              </a:r>
              <a:r>
                <a:rPr lang="zh-CN" sz="1125" dirty="0">
                  <a:solidFill>
                    <a:srgbClr val="1A1A1A"/>
                  </a:solidFill>
                  <a:latin typeface="Consolas"/>
                  <a:ea typeface="Microsoft YaHei"/>
                  <a:cs typeface="Consolas"/>
                </a:rPr>
                <a:t xml:space="preserve"> = 2 × 16</a:t>
              </a:r>
            </a:p>
          </p:txBody>
        </p:sp>
        <p:sp>
          <p:nvSpPr>
            <p:cNvPr id="16" name="TextBox 16"/>
            <p:cNvSpPr txBox="1"/>
            <p:nvPr/>
          </p:nvSpPr>
          <p:spPr>
            <a:xfrm>
              <a:off x="595312" y="4602956"/>
              <a:ext cx="1950958"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row height </a:t>
              </a:r>
              <a:r>
                <a:rPr lang="zh-CN" sz="1125" b="1" dirty="0">
                  <a:solidFill>
                    <a:srgbClr val="1A1A1A"/>
                  </a:solidFill>
                  <a:latin typeface="Consolas"/>
                  <a:ea typeface="Microsoft YaHei"/>
                  <a:cs typeface="Consolas"/>
                </a:rPr>
                <a:t>96 px</a:t>
              </a:r>
              <a:r>
                <a:rPr lang="zh-CN" sz="1125" dirty="0">
                  <a:solidFill>
                    <a:srgbClr val="1A1A1A"/>
                  </a:solidFill>
                  <a:latin typeface="Consolas"/>
                  <a:ea typeface="Microsoft YaHei"/>
                  <a:cs typeface="Consolas"/>
                </a:rPr>
                <a:t xml:space="preserve"> = 6 × 16</a:t>
              </a:r>
            </a:p>
          </p:txBody>
        </p:sp>
        <p:sp>
          <p:nvSpPr>
            <p:cNvPr id="17" name="TextBox 17"/>
            <p:cNvSpPr txBox="1"/>
            <p:nvPr/>
          </p:nvSpPr>
          <p:spPr>
            <a:xfrm>
              <a:off x="595312" y="4869656"/>
              <a:ext cx="2517815"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body line-height </a:t>
              </a:r>
              <a:r>
                <a:rPr lang="zh-CN" sz="1125" b="1" dirty="0">
                  <a:solidFill>
                    <a:srgbClr val="1A1A1A"/>
                  </a:solidFill>
                  <a:latin typeface="Consolas"/>
                  <a:ea typeface="Microsoft YaHei"/>
                  <a:cs typeface="Consolas"/>
                </a:rPr>
                <a:t>27 px</a:t>
              </a:r>
              <a:r>
                <a:rPr lang="zh-CN" sz="1125" dirty="0">
                  <a:solidFill>
                    <a:srgbClr val="1A1A1A"/>
                  </a:solidFill>
                  <a:latin typeface="Consolas"/>
                  <a:ea typeface="Microsoft YaHei"/>
                  <a:cs typeface="Consolas"/>
                </a:rPr>
                <a:t xml:space="preserve"> = 1.5 × 18</a:t>
              </a:r>
            </a:p>
          </p:txBody>
        </p:sp>
        <p:sp>
          <p:nvSpPr>
            <p:cNvPr id="18" name="TextBox 18"/>
            <p:cNvSpPr txBox="1"/>
            <p:nvPr/>
          </p:nvSpPr>
          <p:spPr>
            <a:xfrm>
              <a:off x="595312" y="5136356"/>
              <a:ext cx="1835944" cy="228600"/>
            </a:xfrm>
            <a:prstGeom prst="rect">
              <a:avLst/>
            </a:prstGeom>
            <a:noFill/>
            <a:ln>
              <a:noFill/>
            </a:ln>
          </p:spPr>
          <p:txBody>
            <a:bodyPr wrap="none" lIns="0" tIns="0" rIns="0" bIns="0" anchor="t" anchorCtr="0">
              <a:spAutoFit/>
            </a:bodyPr>
            <a:lstStyle/>
            <a:p>
              <a:pPr algn="l"/>
              <a:r>
                <a:rPr lang="zh-CN" sz="1125" dirty="0">
                  <a:solidFill>
                    <a:srgbClr val="1A1A1A"/>
                  </a:solidFill>
                  <a:latin typeface="Consolas"/>
                  <a:ea typeface="Microsoft YaHei"/>
                  <a:cs typeface="Consolas"/>
                </a:rPr>
                <a:t xml:space="preserve">title size </a:t>
              </a:r>
              <a:r>
                <a:rPr lang="zh-CN" sz="1125" b="1" dirty="0">
                  <a:solidFill>
                    <a:srgbClr val="1A1A1A"/>
                  </a:solidFill>
                  <a:latin typeface="Consolas"/>
                  <a:ea typeface="Microsoft YaHei"/>
                  <a:cs typeface="Consolas"/>
                </a:rPr>
                <a:t>32 px</a:t>
              </a:r>
              <a:r>
                <a:rPr lang="zh-CN" sz="1125" dirty="0">
                  <a:solidFill>
                    <a:srgbClr val="1A1A1A"/>
                  </a:solidFill>
                  <a:latin typeface="Consolas"/>
                  <a:ea typeface="Microsoft YaHei"/>
                  <a:cs typeface="Consolas"/>
                </a:rPr>
                <a:t xml:space="preserve"> = 2 × 16</a:t>
              </a:r>
            </a:p>
          </p:txBody>
        </p:sp>
        <p:sp>
          <p:nvSpPr>
            <p:cNvPr id="19" name="Line 19"/>
            <p:cNvSpPr/>
            <p:nvPr/>
          </p:nvSpPr>
          <p:spPr>
            <a:xfrm>
              <a:off x="609600" y="5753100"/>
              <a:ext cx="3009900" cy="9525"/>
            </a:xfrm>
            <a:custGeom>
              <a:avLst/>
              <a:gdLst/>
              <a:ahLst/>
              <a:cxnLst/>
              <a:rect l="l" t="t" r="r" b="b"/>
              <a:pathLst>
                <a:path w="3009900" h="9525">
                  <a:moveTo>
                    <a:pt x="0" y="0"/>
                  </a:moveTo>
                  <a:lnTo>
                    <a:pt x="3009900" y="0"/>
                  </a:lnTo>
                </a:path>
              </a:pathLst>
            </a:custGeom>
            <a:noFill/>
            <a:ln w="19050">
              <a:solidFill>
                <a:srgbClr val="D9251D"/>
              </a:solidFill>
            </a:ln>
          </p:spPr>
        </p:sp>
        <p:sp>
          <p:nvSpPr>
            <p:cNvPr id="20" name="TextBox 20"/>
            <p:cNvSpPr txBox="1"/>
            <p:nvPr/>
          </p:nvSpPr>
          <p:spPr>
            <a:xfrm>
              <a:off x="596265" y="5944552"/>
              <a:ext cx="1491953" cy="213360"/>
            </a:xfrm>
            <a:prstGeom prst="rect">
              <a:avLst/>
            </a:prstGeom>
            <a:noFill/>
            <a:ln>
              <a:noFill/>
            </a:ln>
          </p:spPr>
          <p:txBody>
            <a:bodyPr wrap="none" lIns="0" tIns="0" rIns="0" bIns="0" anchor="t" anchorCtr="0">
              <a:spAutoFit/>
            </a:bodyPr>
            <a:lstStyle/>
            <a:p>
              <a:pPr algn="l"/>
              <a:r>
                <a:rPr lang="zh-CN" sz="1050" b="1" dirty="0">
                  <a:solidFill>
                    <a:srgbClr val="1A1A1A"/>
                  </a:solidFill>
                  <a:latin typeface="Arial Black"/>
                  <a:ea typeface="Microsoft YaHei"/>
                  <a:cs typeface="Arial Black"/>
                </a:rPr>
                <a:t>设计师不再"画"版面</a:t>
              </a:r>
            </a:p>
          </p:txBody>
        </p:sp>
        <p:sp>
          <p:nvSpPr>
            <p:cNvPr id="21" name="TextBox 21"/>
            <p:cNvSpPr txBox="1"/>
            <p:nvPr/>
          </p:nvSpPr>
          <p:spPr>
            <a:xfrm>
              <a:off x="597218" y="6162199"/>
              <a:ext cx="1890189" cy="198120"/>
            </a:xfrm>
            <a:prstGeom prst="rect">
              <a:avLst/>
            </a:prstGeom>
            <a:noFill/>
            <a:ln>
              <a:noFill/>
            </a:ln>
          </p:spPr>
          <p:txBody>
            <a:bodyPr wrap="none" lIns="0" tIns="0" rIns="0" bIns="0" anchor="t" anchorCtr="0">
              <a:spAutoFit/>
            </a:bodyPr>
            <a:lstStyle/>
            <a:p>
              <a:pPr algn="l"/>
              <a:r>
                <a:rPr lang="zh-CN" sz="975" dirty="0">
                  <a:solidFill>
                    <a:srgbClr val="666666"/>
                  </a:solidFill>
                  <a:latin typeface="Arial"/>
                  <a:ea typeface="Microsoft YaHei"/>
                  <a:cs typeface="Arial"/>
                </a:rPr>
                <a:t>而是"建立系统并按系统落子"</a:t>
              </a:r>
            </a:p>
          </p:txBody>
        </p:sp>
      </p:grpSp>
      <p:grpSp>
        <p:nvGrpSpPr>
          <p:cNvPr id="65" name="Group 65"/>
          <p:cNvGrpSpPr/>
          <p:nvPr/>
        </p:nvGrpSpPr>
        <p:grpSpPr>
          <a:xfrm>
            <a:off x="4572000" y="1671638"/>
            <a:ext cx="6858000" cy="4367212"/>
            <a:chOff x="4572000" y="1671638"/>
            <a:chExt cx="6858000" cy="4367212"/>
          </a:xfrm>
        </p:grpSpPr>
        <p:grpSp>
          <p:nvGrpSpPr>
            <p:cNvPr id="47" name="Group 47"/>
            <p:cNvGrpSpPr/>
            <p:nvPr/>
          </p:nvGrpSpPr>
          <p:grpSpPr>
            <a:xfrm>
              <a:off x="4572000" y="2000250"/>
              <a:ext cx="6858000" cy="4038600"/>
              <a:chOff x="4572000" y="2000250"/>
              <a:chExt cx="6858000" cy="4038600"/>
            </a:xfrm>
          </p:grpSpPr>
          <p:sp>
            <p:nvSpPr>
              <p:cNvPr id="23" name="Rectangle 23"/>
              <p:cNvSpPr/>
              <p:nvPr/>
            </p:nvSpPr>
            <p:spPr>
              <a:xfrm>
                <a:off x="4572000" y="2000250"/>
                <a:ext cx="1600200" cy="609600"/>
              </a:xfrm>
              <a:prstGeom prst="rect">
                <a:avLst/>
              </a:prstGeom>
              <a:noFill/>
              <a:ln w="7144">
                <a:solidFill>
                  <a:srgbClr val="1A1A1A"/>
                </a:solidFill>
              </a:ln>
            </p:spPr>
          </p:sp>
          <p:sp>
            <p:nvSpPr>
              <p:cNvPr id="24" name="Rectangle 24"/>
              <p:cNvSpPr/>
              <p:nvPr/>
            </p:nvSpPr>
            <p:spPr>
              <a:xfrm>
                <a:off x="6324600" y="2000250"/>
                <a:ext cx="1600200" cy="609600"/>
              </a:xfrm>
              <a:prstGeom prst="rect">
                <a:avLst/>
              </a:prstGeom>
              <a:noFill/>
              <a:ln w="7144">
                <a:solidFill>
                  <a:srgbClr val="1A1A1A"/>
                </a:solidFill>
              </a:ln>
            </p:spPr>
          </p:sp>
          <p:sp>
            <p:nvSpPr>
              <p:cNvPr id="25" name="Rectangle 25"/>
              <p:cNvSpPr/>
              <p:nvPr/>
            </p:nvSpPr>
            <p:spPr>
              <a:xfrm>
                <a:off x="8077200" y="2000250"/>
                <a:ext cx="1600200" cy="609600"/>
              </a:xfrm>
              <a:prstGeom prst="rect">
                <a:avLst/>
              </a:prstGeom>
              <a:noFill/>
              <a:ln w="7144">
                <a:solidFill>
                  <a:srgbClr val="1A1A1A"/>
                </a:solidFill>
              </a:ln>
            </p:spPr>
          </p:sp>
          <p:sp>
            <p:nvSpPr>
              <p:cNvPr id="26" name="Rectangle 26"/>
              <p:cNvSpPr/>
              <p:nvPr/>
            </p:nvSpPr>
            <p:spPr>
              <a:xfrm>
                <a:off x="9829800" y="2000250"/>
                <a:ext cx="1600200" cy="609600"/>
              </a:xfrm>
              <a:prstGeom prst="rect">
                <a:avLst/>
              </a:prstGeom>
              <a:noFill/>
              <a:ln w="7144">
                <a:solidFill>
                  <a:srgbClr val="1A1A1A"/>
                </a:solidFill>
              </a:ln>
            </p:spPr>
          </p:sp>
          <p:sp>
            <p:nvSpPr>
              <p:cNvPr id="27" name="Rectangle 27"/>
              <p:cNvSpPr/>
              <p:nvPr/>
            </p:nvSpPr>
            <p:spPr>
              <a:xfrm>
                <a:off x="4572000" y="2686050"/>
                <a:ext cx="1600200" cy="609600"/>
              </a:xfrm>
              <a:prstGeom prst="rect">
                <a:avLst/>
              </a:prstGeom>
              <a:noFill/>
              <a:ln w="7144">
                <a:solidFill>
                  <a:srgbClr val="1A1A1A"/>
                </a:solidFill>
              </a:ln>
            </p:spPr>
          </p:sp>
          <p:sp>
            <p:nvSpPr>
              <p:cNvPr id="28" name="Rectangle 28"/>
              <p:cNvSpPr/>
              <p:nvPr/>
            </p:nvSpPr>
            <p:spPr>
              <a:xfrm>
                <a:off x="6324600" y="2686050"/>
                <a:ext cx="1600200" cy="609600"/>
              </a:xfrm>
              <a:prstGeom prst="rect">
                <a:avLst/>
              </a:prstGeom>
              <a:noFill/>
              <a:ln w="7144">
                <a:solidFill>
                  <a:srgbClr val="1A1A1A"/>
                </a:solidFill>
              </a:ln>
            </p:spPr>
          </p:sp>
          <p:sp>
            <p:nvSpPr>
              <p:cNvPr id="29" name="Rectangle 29"/>
              <p:cNvSpPr/>
              <p:nvPr/>
            </p:nvSpPr>
            <p:spPr>
              <a:xfrm>
                <a:off x="8077200" y="2686050"/>
                <a:ext cx="1600200" cy="609600"/>
              </a:xfrm>
              <a:prstGeom prst="rect">
                <a:avLst/>
              </a:prstGeom>
              <a:noFill/>
              <a:ln w="7144">
                <a:solidFill>
                  <a:srgbClr val="1A1A1A"/>
                </a:solidFill>
              </a:ln>
            </p:spPr>
          </p:sp>
          <p:sp>
            <p:nvSpPr>
              <p:cNvPr id="30" name="Rectangle 30"/>
              <p:cNvSpPr/>
              <p:nvPr/>
            </p:nvSpPr>
            <p:spPr>
              <a:xfrm>
                <a:off x="9829800" y="2686050"/>
                <a:ext cx="1600200" cy="609600"/>
              </a:xfrm>
              <a:prstGeom prst="rect">
                <a:avLst/>
              </a:prstGeom>
              <a:noFill/>
              <a:ln w="7144">
                <a:solidFill>
                  <a:srgbClr val="1A1A1A"/>
                </a:solidFill>
              </a:ln>
            </p:spPr>
          </p:sp>
          <p:sp>
            <p:nvSpPr>
              <p:cNvPr id="31" name="Rectangle 31"/>
              <p:cNvSpPr/>
              <p:nvPr/>
            </p:nvSpPr>
            <p:spPr>
              <a:xfrm>
                <a:off x="4572000" y="3371850"/>
                <a:ext cx="1600200" cy="609600"/>
              </a:xfrm>
              <a:prstGeom prst="rect">
                <a:avLst/>
              </a:prstGeom>
              <a:noFill/>
              <a:ln w="7144">
                <a:solidFill>
                  <a:srgbClr val="1A1A1A"/>
                </a:solidFill>
              </a:ln>
            </p:spPr>
          </p:sp>
          <p:sp>
            <p:nvSpPr>
              <p:cNvPr id="32" name="Rectangle 32"/>
              <p:cNvSpPr/>
              <p:nvPr/>
            </p:nvSpPr>
            <p:spPr>
              <a:xfrm>
                <a:off x="6324600" y="3371850"/>
                <a:ext cx="1600200" cy="609600"/>
              </a:xfrm>
              <a:prstGeom prst="rect">
                <a:avLst/>
              </a:prstGeom>
              <a:noFill/>
              <a:ln w="7144">
                <a:solidFill>
                  <a:srgbClr val="1A1A1A"/>
                </a:solidFill>
              </a:ln>
            </p:spPr>
          </p:sp>
          <p:sp>
            <p:nvSpPr>
              <p:cNvPr id="33" name="Rectangle 33"/>
              <p:cNvSpPr/>
              <p:nvPr/>
            </p:nvSpPr>
            <p:spPr>
              <a:xfrm>
                <a:off x="8077200" y="3371850"/>
                <a:ext cx="1600200" cy="609600"/>
              </a:xfrm>
              <a:prstGeom prst="rect">
                <a:avLst/>
              </a:prstGeom>
              <a:noFill/>
              <a:ln w="7144">
                <a:solidFill>
                  <a:srgbClr val="1A1A1A"/>
                </a:solidFill>
              </a:ln>
            </p:spPr>
          </p:sp>
          <p:sp>
            <p:nvSpPr>
              <p:cNvPr id="34" name="Rectangle 34"/>
              <p:cNvSpPr/>
              <p:nvPr/>
            </p:nvSpPr>
            <p:spPr>
              <a:xfrm>
                <a:off x="9829800" y="3371850"/>
                <a:ext cx="1600200" cy="609600"/>
              </a:xfrm>
              <a:prstGeom prst="rect">
                <a:avLst/>
              </a:prstGeom>
              <a:noFill/>
              <a:ln w="7144">
                <a:solidFill>
                  <a:srgbClr val="1A1A1A"/>
                </a:solidFill>
              </a:ln>
            </p:spPr>
          </p:sp>
          <p:sp>
            <p:nvSpPr>
              <p:cNvPr id="35" name="Rectangle 35"/>
              <p:cNvSpPr/>
              <p:nvPr/>
            </p:nvSpPr>
            <p:spPr>
              <a:xfrm>
                <a:off x="4572000" y="4057650"/>
                <a:ext cx="1600200" cy="609600"/>
              </a:xfrm>
              <a:prstGeom prst="rect">
                <a:avLst/>
              </a:prstGeom>
              <a:noFill/>
              <a:ln w="7144">
                <a:solidFill>
                  <a:srgbClr val="1A1A1A"/>
                </a:solidFill>
              </a:ln>
            </p:spPr>
          </p:sp>
          <p:sp>
            <p:nvSpPr>
              <p:cNvPr id="36" name="Rectangle 36"/>
              <p:cNvSpPr/>
              <p:nvPr/>
            </p:nvSpPr>
            <p:spPr>
              <a:xfrm>
                <a:off x="6324600" y="4057650"/>
                <a:ext cx="1600200" cy="609600"/>
              </a:xfrm>
              <a:prstGeom prst="rect">
                <a:avLst/>
              </a:prstGeom>
              <a:noFill/>
              <a:ln w="7144">
                <a:solidFill>
                  <a:srgbClr val="1A1A1A"/>
                </a:solidFill>
              </a:ln>
            </p:spPr>
          </p:sp>
          <p:sp>
            <p:nvSpPr>
              <p:cNvPr id="37" name="Rectangle 37"/>
              <p:cNvSpPr/>
              <p:nvPr/>
            </p:nvSpPr>
            <p:spPr>
              <a:xfrm>
                <a:off x="8077200" y="4057650"/>
                <a:ext cx="1600200" cy="609600"/>
              </a:xfrm>
              <a:prstGeom prst="rect">
                <a:avLst/>
              </a:prstGeom>
              <a:noFill/>
              <a:ln w="7144">
                <a:solidFill>
                  <a:srgbClr val="1A1A1A"/>
                </a:solidFill>
              </a:ln>
            </p:spPr>
          </p:sp>
          <p:sp>
            <p:nvSpPr>
              <p:cNvPr id="38" name="Rectangle 38"/>
              <p:cNvSpPr/>
              <p:nvPr/>
            </p:nvSpPr>
            <p:spPr>
              <a:xfrm>
                <a:off x="9829800" y="4057650"/>
                <a:ext cx="1600200" cy="609600"/>
              </a:xfrm>
              <a:prstGeom prst="rect">
                <a:avLst/>
              </a:prstGeom>
              <a:noFill/>
              <a:ln w="7144">
                <a:solidFill>
                  <a:srgbClr val="1A1A1A"/>
                </a:solidFill>
              </a:ln>
            </p:spPr>
          </p:sp>
          <p:sp>
            <p:nvSpPr>
              <p:cNvPr id="39" name="Rectangle 39"/>
              <p:cNvSpPr/>
              <p:nvPr/>
            </p:nvSpPr>
            <p:spPr>
              <a:xfrm>
                <a:off x="4572000" y="4743450"/>
                <a:ext cx="1600200" cy="609600"/>
              </a:xfrm>
              <a:prstGeom prst="rect">
                <a:avLst/>
              </a:prstGeom>
              <a:noFill/>
              <a:ln w="7144">
                <a:solidFill>
                  <a:srgbClr val="1A1A1A"/>
                </a:solidFill>
              </a:ln>
            </p:spPr>
          </p:sp>
          <p:sp>
            <p:nvSpPr>
              <p:cNvPr id="40" name="Rectangle 40"/>
              <p:cNvSpPr/>
              <p:nvPr/>
            </p:nvSpPr>
            <p:spPr>
              <a:xfrm>
                <a:off x="6324600" y="4743450"/>
                <a:ext cx="1600200" cy="609600"/>
              </a:xfrm>
              <a:prstGeom prst="rect">
                <a:avLst/>
              </a:prstGeom>
              <a:noFill/>
              <a:ln w="7144">
                <a:solidFill>
                  <a:srgbClr val="1A1A1A"/>
                </a:solidFill>
              </a:ln>
            </p:spPr>
          </p:sp>
          <p:sp>
            <p:nvSpPr>
              <p:cNvPr id="41" name="Rectangle 41"/>
              <p:cNvSpPr/>
              <p:nvPr/>
            </p:nvSpPr>
            <p:spPr>
              <a:xfrm>
                <a:off x="8077200" y="4743450"/>
                <a:ext cx="1600200" cy="609600"/>
              </a:xfrm>
              <a:prstGeom prst="rect">
                <a:avLst/>
              </a:prstGeom>
              <a:noFill/>
              <a:ln w="7144">
                <a:solidFill>
                  <a:srgbClr val="1A1A1A"/>
                </a:solidFill>
              </a:ln>
            </p:spPr>
          </p:sp>
          <p:sp>
            <p:nvSpPr>
              <p:cNvPr id="42" name="Rectangle 42"/>
              <p:cNvSpPr/>
              <p:nvPr/>
            </p:nvSpPr>
            <p:spPr>
              <a:xfrm>
                <a:off x="9829800" y="4743450"/>
                <a:ext cx="1600200" cy="609600"/>
              </a:xfrm>
              <a:prstGeom prst="rect">
                <a:avLst/>
              </a:prstGeom>
              <a:noFill/>
              <a:ln w="7144">
                <a:solidFill>
                  <a:srgbClr val="1A1A1A"/>
                </a:solidFill>
              </a:ln>
            </p:spPr>
          </p:sp>
          <p:sp>
            <p:nvSpPr>
              <p:cNvPr id="43" name="Rectangle 43"/>
              <p:cNvSpPr/>
              <p:nvPr/>
            </p:nvSpPr>
            <p:spPr>
              <a:xfrm>
                <a:off x="4572000" y="5429250"/>
                <a:ext cx="1600200" cy="609600"/>
              </a:xfrm>
              <a:prstGeom prst="rect">
                <a:avLst/>
              </a:prstGeom>
              <a:noFill/>
              <a:ln w="7144">
                <a:solidFill>
                  <a:srgbClr val="1A1A1A"/>
                </a:solidFill>
              </a:ln>
            </p:spPr>
          </p:sp>
          <p:sp>
            <p:nvSpPr>
              <p:cNvPr id="44" name="Rectangle 44"/>
              <p:cNvSpPr/>
              <p:nvPr/>
            </p:nvSpPr>
            <p:spPr>
              <a:xfrm>
                <a:off x="6324600" y="5429250"/>
                <a:ext cx="1600200" cy="609600"/>
              </a:xfrm>
              <a:prstGeom prst="rect">
                <a:avLst/>
              </a:prstGeom>
              <a:noFill/>
              <a:ln w="7144">
                <a:solidFill>
                  <a:srgbClr val="1A1A1A"/>
                </a:solidFill>
              </a:ln>
            </p:spPr>
          </p:sp>
          <p:sp>
            <p:nvSpPr>
              <p:cNvPr id="45" name="Rectangle 45"/>
              <p:cNvSpPr/>
              <p:nvPr/>
            </p:nvSpPr>
            <p:spPr>
              <a:xfrm>
                <a:off x="8077200" y="5429250"/>
                <a:ext cx="1600200" cy="609600"/>
              </a:xfrm>
              <a:prstGeom prst="rect">
                <a:avLst/>
              </a:prstGeom>
              <a:noFill/>
              <a:ln w="7144">
                <a:solidFill>
                  <a:srgbClr val="1A1A1A"/>
                </a:solidFill>
              </a:ln>
            </p:spPr>
          </p:sp>
          <p:sp>
            <p:nvSpPr>
              <p:cNvPr id="46" name="Rectangle 46"/>
              <p:cNvSpPr/>
              <p:nvPr/>
            </p:nvSpPr>
            <p:spPr>
              <a:xfrm>
                <a:off x="9829800" y="5429250"/>
                <a:ext cx="1600200" cy="609600"/>
              </a:xfrm>
              <a:prstGeom prst="rect">
                <a:avLst/>
              </a:prstGeom>
              <a:noFill/>
              <a:ln w="7144">
                <a:solidFill>
                  <a:srgbClr val="1A1A1A"/>
                </a:solidFill>
              </a:ln>
            </p:spPr>
          </p:sp>
        </p:grpSp>
        <p:grpSp>
          <p:nvGrpSpPr>
            <p:cNvPr id="50" name="Group 50"/>
            <p:cNvGrpSpPr/>
            <p:nvPr/>
          </p:nvGrpSpPr>
          <p:grpSpPr>
            <a:xfrm>
              <a:off x="6324600" y="2686050"/>
              <a:ext cx="3352800" cy="1295400"/>
              <a:chOff x="6324600" y="2686050"/>
              <a:chExt cx="3352800" cy="1295400"/>
            </a:xfrm>
          </p:grpSpPr>
          <p:sp>
            <p:nvSpPr>
              <p:cNvPr id="48" name="Rectangle 48"/>
              <p:cNvSpPr/>
              <p:nvPr/>
            </p:nvSpPr>
            <p:spPr>
              <a:xfrm>
                <a:off x="6324600" y="2686050"/>
                <a:ext cx="3352800" cy="1295400"/>
              </a:xfrm>
              <a:prstGeom prst="rect">
                <a:avLst/>
              </a:prstGeom>
              <a:solidFill>
                <a:srgbClr val="D9251D">
                  <a:alpha val="10000"/>
                </a:srgbClr>
              </a:solidFill>
              <a:ln w="19050">
                <a:solidFill>
                  <a:srgbClr val="D9251D"/>
                </a:solidFill>
              </a:ln>
            </p:spPr>
          </p:sp>
          <p:sp>
            <p:nvSpPr>
              <p:cNvPr id="49" name="TextBox 49"/>
              <p:cNvSpPr txBox="1"/>
              <p:nvPr/>
            </p:nvSpPr>
            <p:spPr>
              <a:xfrm>
                <a:off x="7710380" y="3311366"/>
                <a:ext cx="581239" cy="167640"/>
              </a:xfrm>
              <a:prstGeom prst="rect">
                <a:avLst/>
              </a:prstGeom>
              <a:noFill/>
              <a:ln>
                <a:noFill/>
              </a:ln>
            </p:spPr>
            <p:txBody>
              <a:bodyPr wrap="none" lIns="0" tIns="0" rIns="0" bIns="0" anchor="t" anchorCtr="0">
                <a:spAutoFit/>
              </a:bodyPr>
              <a:lstStyle/>
              <a:p>
                <a:pPr algn="ctr"/>
                <a:r>
                  <a:rPr lang="zh-CN" sz="825" dirty="0">
                    <a:solidFill>
                      <a:srgbClr val="D9251D"/>
                    </a:solidFill>
                    <a:latin typeface="Arial"/>
                    <a:ea typeface="Microsoft YaHei"/>
                    <a:cs typeface="Arial"/>
                  </a:rPr>
                  <a:t>IMAGE 2×2</a:t>
                </a:r>
              </a:p>
            </p:txBody>
          </p:sp>
        </p:grpSp>
        <p:grpSp>
          <p:nvGrpSpPr>
            <p:cNvPr id="53" name="Group 53"/>
            <p:cNvGrpSpPr/>
            <p:nvPr/>
          </p:nvGrpSpPr>
          <p:grpSpPr>
            <a:xfrm>
              <a:off x="4572000" y="4057650"/>
              <a:ext cx="1600200" cy="1295400"/>
              <a:chOff x="4572000" y="4057650"/>
              <a:chExt cx="1600200" cy="1295400"/>
            </a:xfrm>
          </p:grpSpPr>
          <p:sp>
            <p:nvSpPr>
              <p:cNvPr id="51" name="Rectangle 51"/>
              <p:cNvSpPr/>
              <p:nvPr/>
            </p:nvSpPr>
            <p:spPr>
              <a:xfrm>
                <a:off x="4572000" y="4057650"/>
                <a:ext cx="1600200" cy="1295400"/>
              </a:xfrm>
              <a:prstGeom prst="rect">
                <a:avLst/>
              </a:prstGeom>
              <a:solidFill>
                <a:srgbClr val="1A1A1A">
                  <a:alpha val="5000"/>
                </a:srgbClr>
              </a:solidFill>
              <a:ln w="9525">
                <a:solidFill>
                  <a:srgbClr val="1A1A1A"/>
                </a:solidFill>
              </a:ln>
            </p:spPr>
          </p:sp>
          <p:sp>
            <p:nvSpPr>
              <p:cNvPr id="52" name="TextBox 52"/>
              <p:cNvSpPr txBox="1"/>
              <p:nvPr/>
            </p:nvSpPr>
            <p:spPr>
              <a:xfrm>
                <a:off x="5126665" y="4682966"/>
                <a:ext cx="490871" cy="167640"/>
              </a:xfrm>
              <a:prstGeom prst="rect">
                <a:avLst/>
              </a:prstGeom>
              <a:noFill/>
              <a:ln>
                <a:noFill/>
              </a:ln>
            </p:spPr>
            <p:txBody>
              <a:bodyPr wrap="none" lIns="0" tIns="0" rIns="0" bIns="0" anchor="t" anchorCtr="0">
                <a:spAutoFit/>
              </a:bodyPr>
              <a:lstStyle/>
              <a:p>
                <a:pPr algn="ctr"/>
                <a:r>
                  <a:rPr lang="zh-CN" sz="825" dirty="0">
                    <a:solidFill>
                      <a:srgbClr val="1A1A1A"/>
                    </a:solidFill>
                    <a:latin typeface="Arial"/>
                    <a:ea typeface="Microsoft YaHei"/>
                    <a:cs typeface="Arial"/>
                  </a:rPr>
                  <a:t>TEXT 1×2</a:t>
                </a:r>
              </a:p>
            </p:txBody>
          </p:sp>
        </p:grpSp>
        <p:grpSp>
          <p:nvGrpSpPr>
            <p:cNvPr id="56" name="Group 56"/>
            <p:cNvGrpSpPr/>
            <p:nvPr/>
          </p:nvGrpSpPr>
          <p:grpSpPr>
            <a:xfrm>
              <a:off x="4572000" y="2000250"/>
              <a:ext cx="6858000" cy="609600"/>
              <a:chOff x="4572000" y="2000250"/>
              <a:chExt cx="6858000" cy="609600"/>
            </a:xfrm>
          </p:grpSpPr>
          <p:sp>
            <p:nvSpPr>
              <p:cNvPr id="54" name="Rectangle 54"/>
              <p:cNvSpPr/>
              <p:nvPr/>
            </p:nvSpPr>
            <p:spPr>
              <a:xfrm>
                <a:off x="4572000" y="2000250"/>
                <a:ext cx="6858000" cy="609600"/>
              </a:xfrm>
              <a:prstGeom prst="rect">
                <a:avLst/>
              </a:prstGeom>
              <a:noFill/>
              <a:ln w="19050">
                <a:solidFill>
                  <a:srgbClr val="1A1A1A"/>
                </a:solidFill>
              </a:ln>
            </p:spPr>
          </p:sp>
          <p:sp>
            <p:nvSpPr>
              <p:cNvPr id="55" name="TextBox 55"/>
              <p:cNvSpPr txBox="1"/>
              <p:nvPr/>
            </p:nvSpPr>
            <p:spPr>
              <a:xfrm>
                <a:off x="7638086" y="2263616"/>
                <a:ext cx="725829" cy="167640"/>
              </a:xfrm>
              <a:prstGeom prst="rect">
                <a:avLst/>
              </a:prstGeom>
              <a:noFill/>
              <a:ln>
                <a:noFill/>
              </a:ln>
            </p:spPr>
            <p:txBody>
              <a:bodyPr wrap="none" lIns="0" tIns="0" rIns="0" bIns="0" anchor="t" anchorCtr="0">
                <a:spAutoFit/>
              </a:bodyPr>
              <a:lstStyle/>
              <a:p>
                <a:pPr algn="ctr"/>
                <a:r>
                  <a:rPr lang="zh-CN" sz="825" dirty="0">
                    <a:solidFill>
                      <a:srgbClr val="1A1A1A"/>
                    </a:solidFill>
                    <a:latin typeface="Arial"/>
                    <a:ea typeface="Microsoft YaHei"/>
                    <a:cs typeface="Arial"/>
                  </a:rPr>
                  <a:t>HEADLINE 4×1</a:t>
                </a:r>
              </a:p>
            </p:txBody>
          </p:sp>
        </p:grpSp>
        <p:sp>
          <p:nvSpPr>
            <p:cNvPr id="57" name="Line 57"/>
            <p:cNvSpPr/>
            <p:nvPr/>
          </p:nvSpPr>
          <p:spPr>
            <a:xfrm>
              <a:off x="4572000" y="1790700"/>
              <a:ext cx="1600200" cy="9525"/>
            </a:xfrm>
            <a:custGeom>
              <a:avLst/>
              <a:gdLst/>
              <a:ahLst/>
              <a:cxnLst/>
              <a:rect l="l" t="t" r="r" b="b"/>
              <a:pathLst>
                <a:path w="1600200" h="9525">
                  <a:moveTo>
                    <a:pt x="0" y="0"/>
                  </a:moveTo>
                  <a:lnTo>
                    <a:pt x="1600200" y="0"/>
                  </a:lnTo>
                </a:path>
              </a:pathLst>
            </a:custGeom>
            <a:noFill/>
            <a:ln w="4762">
              <a:solidFill>
                <a:srgbClr val="666666"/>
              </a:solidFill>
            </a:ln>
          </p:spPr>
        </p:sp>
        <p:sp>
          <p:nvSpPr>
            <p:cNvPr id="58" name="Line 58"/>
            <p:cNvSpPr/>
            <p:nvPr/>
          </p:nvSpPr>
          <p:spPr>
            <a:xfrm>
              <a:off x="6324600" y="1790700"/>
              <a:ext cx="1600200" cy="9525"/>
            </a:xfrm>
            <a:custGeom>
              <a:avLst/>
              <a:gdLst/>
              <a:ahLst/>
              <a:cxnLst/>
              <a:rect l="l" t="t" r="r" b="b"/>
              <a:pathLst>
                <a:path w="1600200" h="9525">
                  <a:moveTo>
                    <a:pt x="0" y="0"/>
                  </a:moveTo>
                  <a:lnTo>
                    <a:pt x="1600200" y="0"/>
                  </a:lnTo>
                </a:path>
              </a:pathLst>
            </a:custGeom>
            <a:noFill/>
            <a:ln w="4762">
              <a:solidFill>
                <a:srgbClr val="666666"/>
              </a:solidFill>
            </a:ln>
          </p:spPr>
        </p:sp>
        <p:sp>
          <p:nvSpPr>
            <p:cNvPr id="59" name="Line 59"/>
            <p:cNvSpPr/>
            <p:nvPr/>
          </p:nvSpPr>
          <p:spPr>
            <a:xfrm>
              <a:off x="8077200" y="1790700"/>
              <a:ext cx="1600200" cy="9525"/>
            </a:xfrm>
            <a:custGeom>
              <a:avLst/>
              <a:gdLst/>
              <a:ahLst/>
              <a:cxnLst/>
              <a:rect l="l" t="t" r="r" b="b"/>
              <a:pathLst>
                <a:path w="1600200" h="9525">
                  <a:moveTo>
                    <a:pt x="0" y="0"/>
                  </a:moveTo>
                  <a:lnTo>
                    <a:pt x="1600200" y="0"/>
                  </a:lnTo>
                </a:path>
              </a:pathLst>
            </a:custGeom>
            <a:noFill/>
            <a:ln w="4762">
              <a:solidFill>
                <a:srgbClr val="666666"/>
              </a:solidFill>
            </a:ln>
          </p:spPr>
        </p:sp>
        <p:sp>
          <p:nvSpPr>
            <p:cNvPr id="60" name="Line 60"/>
            <p:cNvSpPr/>
            <p:nvPr/>
          </p:nvSpPr>
          <p:spPr>
            <a:xfrm>
              <a:off x="9829800" y="1790700"/>
              <a:ext cx="1600200" cy="9525"/>
            </a:xfrm>
            <a:custGeom>
              <a:avLst/>
              <a:gdLst/>
              <a:ahLst/>
              <a:cxnLst/>
              <a:rect l="l" t="t" r="r" b="b"/>
              <a:pathLst>
                <a:path w="1600200" h="9525">
                  <a:moveTo>
                    <a:pt x="0" y="0"/>
                  </a:moveTo>
                  <a:lnTo>
                    <a:pt x="1600200" y="0"/>
                  </a:lnTo>
                </a:path>
              </a:pathLst>
            </a:custGeom>
            <a:noFill/>
            <a:ln w="4762">
              <a:solidFill>
                <a:srgbClr val="666666"/>
              </a:solidFill>
            </a:ln>
          </p:spPr>
        </p:sp>
        <p:sp>
          <p:nvSpPr>
            <p:cNvPr id="61" name="TextBox 61"/>
            <p:cNvSpPr txBox="1"/>
            <p:nvPr/>
          </p:nvSpPr>
          <p:spPr>
            <a:xfrm>
              <a:off x="5272207" y="1671638"/>
              <a:ext cx="199787" cy="152400"/>
            </a:xfrm>
            <a:prstGeom prst="rect">
              <a:avLst/>
            </a:prstGeom>
            <a:noFill/>
            <a:ln>
              <a:noFill/>
            </a:ln>
          </p:spPr>
          <p:txBody>
            <a:bodyPr wrap="none" lIns="0" tIns="0" rIns="0" bIns="0" anchor="t" anchorCtr="0">
              <a:spAutoFit/>
            </a:bodyPr>
            <a:lstStyle/>
            <a:p>
              <a:pPr algn="ctr"/>
              <a:r>
                <a:rPr lang="zh-CN" sz="750" dirty="0">
                  <a:solidFill>
                    <a:srgbClr val="666666"/>
                  </a:solidFill>
                  <a:latin typeface="Arial"/>
                  <a:ea typeface="Microsoft YaHei"/>
                  <a:cs typeface="Arial"/>
                </a:rPr>
                <a:t>264</a:t>
              </a:r>
            </a:p>
          </p:txBody>
        </p:sp>
        <p:sp>
          <p:nvSpPr>
            <p:cNvPr id="62" name="TextBox 62"/>
            <p:cNvSpPr txBox="1"/>
            <p:nvPr/>
          </p:nvSpPr>
          <p:spPr>
            <a:xfrm>
              <a:off x="7024807" y="1671638"/>
              <a:ext cx="199787" cy="152400"/>
            </a:xfrm>
            <a:prstGeom prst="rect">
              <a:avLst/>
            </a:prstGeom>
            <a:noFill/>
            <a:ln>
              <a:noFill/>
            </a:ln>
          </p:spPr>
          <p:txBody>
            <a:bodyPr wrap="none" lIns="0" tIns="0" rIns="0" bIns="0" anchor="t" anchorCtr="0">
              <a:spAutoFit/>
            </a:bodyPr>
            <a:lstStyle/>
            <a:p>
              <a:pPr algn="ctr"/>
              <a:r>
                <a:rPr lang="zh-CN" sz="750" dirty="0">
                  <a:solidFill>
                    <a:srgbClr val="666666"/>
                  </a:solidFill>
                  <a:latin typeface="Arial"/>
                  <a:ea typeface="Microsoft YaHei"/>
                  <a:cs typeface="Arial"/>
                </a:rPr>
                <a:t>264</a:t>
              </a:r>
            </a:p>
          </p:txBody>
        </p:sp>
        <p:sp>
          <p:nvSpPr>
            <p:cNvPr id="63" name="TextBox 63"/>
            <p:cNvSpPr txBox="1"/>
            <p:nvPr/>
          </p:nvSpPr>
          <p:spPr>
            <a:xfrm>
              <a:off x="8777407" y="1671638"/>
              <a:ext cx="199787" cy="152400"/>
            </a:xfrm>
            <a:prstGeom prst="rect">
              <a:avLst/>
            </a:prstGeom>
            <a:noFill/>
            <a:ln>
              <a:noFill/>
            </a:ln>
          </p:spPr>
          <p:txBody>
            <a:bodyPr wrap="none" lIns="0" tIns="0" rIns="0" bIns="0" anchor="t" anchorCtr="0">
              <a:spAutoFit/>
            </a:bodyPr>
            <a:lstStyle/>
            <a:p>
              <a:pPr algn="ctr"/>
              <a:r>
                <a:rPr lang="zh-CN" sz="750" dirty="0">
                  <a:solidFill>
                    <a:srgbClr val="666666"/>
                  </a:solidFill>
                  <a:latin typeface="Arial"/>
                  <a:ea typeface="Microsoft YaHei"/>
                  <a:cs typeface="Arial"/>
                </a:rPr>
                <a:t>264</a:t>
              </a:r>
            </a:p>
          </p:txBody>
        </p:sp>
        <p:sp>
          <p:nvSpPr>
            <p:cNvPr id="64" name="TextBox 64"/>
            <p:cNvSpPr txBox="1"/>
            <p:nvPr/>
          </p:nvSpPr>
          <p:spPr>
            <a:xfrm>
              <a:off x="10530007" y="1671638"/>
              <a:ext cx="199787" cy="152400"/>
            </a:xfrm>
            <a:prstGeom prst="rect">
              <a:avLst/>
            </a:prstGeom>
            <a:noFill/>
            <a:ln>
              <a:noFill/>
            </a:ln>
          </p:spPr>
          <p:txBody>
            <a:bodyPr wrap="none" lIns="0" tIns="0" rIns="0" bIns="0" anchor="t" anchorCtr="0">
              <a:spAutoFit/>
            </a:bodyPr>
            <a:lstStyle/>
            <a:p>
              <a:pPr algn="ctr"/>
              <a:r>
                <a:rPr lang="zh-CN" sz="750" dirty="0">
                  <a:solidFill>
                    <a:srgbClr val="666666"/>
                  </a:solidFill>
                  <a:latin typeface="Arial"/>
                  <a:ea typeface="Microsoft YaHei"/>
                  <a:cs typeface="Arial"/>
                </a:rPr>
                <a:t>264</a:t>
              </a:r>
            </a:p>
          </p:txBody>
        </p:sp>
      </p:grpSp>
      <p:sp>
        <p:nvSpPr>
          <p:cNvPr id="66" name="TextBox 66"/>
          <p:cNvSpPr txBox="1"/>
          <p:nvPr/>
        </p:nvSpPr>
        <p:spPr>
          <a:xfrm>
            <a:off x="11198400" y="6464141"/>
            <a:ext cx="394478" cy="167640"/>
          </a:xfrm>
          <a:prstGeom prst="rect">
            <a:avLst/>
          </a:prstGeom>
          <a:noFill/>
          <a:ln>
            <a:noFill/>
          </a:ln>
        </p:spPr>
        <p:txBody>
          <a:bodyPr wrap="none" lIns="0" tIns="0" rIns="0" bIns="0" anchor="t" anchorCtr="0">
            <a:spAutoFit/>
          </a:bodyPr>
          <a:lstStyle/>
          <a:p>
            <a:pPr algn="r"/>
            <a:r>
              <a:rPr lang="zh-CN" sz="825" dirty="0">
                <a:solidFill>
                  <a:srgbClr val="999999"/>
                </a:solidFill>
                <a:latin typeface="Arial"/>
                <a:ea typeface="Microsoft YaHei"/>
                <a:cs typeface="Arial"/>
              </a:rPr>
              <a:t>09 / 14</a:t>
            </a:r>
          </a:p>
        </p:txBody>
      </p:sp>
    </p:spTree>
  </p:cSld>
  <p:clrMapOvr>
    <a:masterClrMapping/>
  </p:clrMapOvr>
  <p:transition xmlns:p14="http://schemas.microsoft.com/office/powerpoint/2010/main" p14:dur="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childTnLst>
                                </p:cTn>
                              </p:par>
                            </p:childTnLst>
                          </p:cTn>
                        </p:par>
                        <p:par>
                          <p:cTn id="8" fill="hold">
                            <p:stCondLst>
                              <p:cond delay="850"/>
                            </p:stCondLst>
                            <p:childTnLst>
                              <p:par>
                                <p:cTn id="9" presetID="22" presetClass="entr" presetSubtype="1"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8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